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67" r:id="rId15"/>
    <p:sldId id="268" r:id="rId16"/>
    <p:sldId id="270" r:id="rId17"/>
    <p:sldId id="271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84;&#1086;&#1081;%20&#1097;&#1077;&#1085;&#1086;&#1082;.wma" TargetMode="Externa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admin\&#1056;&#1072;&#1073;&#1086;&#1095;&#1080;&#1081;%20&#1089;&#1090;&#1086;&#1083;\&#1055;&#1077;&#1089;&#1077;&#1085;&#1082;&#1072;%20&#1086;%20&#1078;&#1080;&#1088;&#1072;&#1092;&#1077;.mp3" TargetMode="Externa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55;&#1077;&#1089;&#1077;&#1085;&#1082;&#1072;%20&#1086;%20&#1078;&#1080;&#1088;&#1072;&#1092;&#1077;.mp3" TargetMode="Externa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75;&#1088;&#1080;&#1075;%20&#1074;%20&#1087;&#1077;&#1079;&#1077;&#1088;&#1077;%20&#1075;&#1086;&#1088;&#1085;&#1086;&#1075;&#1086;%20&#1082;&#1086;&#1088;&#1086;&#1083;&#1103;.wma" TargetMode="Externa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3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image" Target="../media/image23.jpeg"/><Relationship Id="rId4" Type="http://schemas.openxmlformats.org/officeDocument/2006/relationships/image" Target="../media/image2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admin\&#1056;&#1072;&#1073;&#1086;&#1095;&#1080;&#1081;%20&#1089;&#1090;&#1086;&#1083;\&#1084;&#1086;&#1081;%20&#1097;&#1077;&#1085;&#1086;&#1082;.wma" TargetMode="Externa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41375"/>
          </a:xfrm>
        </p:spPr>
        <p:txBody>
          <a:bodyPr/>
          <a:lstStyle/>
          <a:p>
            <a:pPr algn="ctr"/>
            <a:r>
              <a:rPr lang="ru-RU" b="1" cap="none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Марченко Марина </a:t>
            </a:r>
            <a:r>
              <a:rPr lang="ru-RU" b="1" cap="none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Анатольевна</a:t>
            </a:r>
            <a:endParaRPr lang="ru-RU" b="1" cap="none" dirty="0">
              <a:ln w="18000">
                <a:solidFill>
                  <a:srgbClr val="C000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642910" y="1500173"/>
            <a:ext cx="8501090" cy="4824427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200" b="1" i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Муниципальное казенное </a:t>
            </a:r>
          </a:p>
          <a:p>
            <a:pPr algn="ctr">
              <a:buNone/>
            </a:pPr>
            <a:r>
              <a:rPr lang="ru-RU" sz="2200" b="1" i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специальное (коррекционное)</a:t>
            </a:r>
          </a:p>
          <a:p>
            <a:pPr algn="ctr">
              <a:buNone/>
            </a:pPr>
            <a:r>
              <a:rPr lang="ru-RU" sz="2200" b="1" i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образовательное учреждение для </a:t>
            </a:r>
          </a:p>
          <a:p>
            <a:pPr algn="ctr">
              <a:buNone/>
            </a:pPr>
            <a:r>
              <a:rPr lang="ru-RU" sz="2200" b="1" i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обучающихся, воспитанников с </a:t>
            </a:r>
          </a:p>
          <a:p>
            <a:pPr algn="ctr">
              <a:buNone/>
            </a:pPr>
            <a:r>
              <a:rPr lang="ru-RU" sz="2200" b="1" i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ограниченными возможностями </a:t>
            </a:r>
          </a:p>
          <a:p>
            <a:pPr algn="ctr">
              <a:buNone/>
            </a:pPr>
            <a:r>
              <a:rPr lang="ru-RU" sz="2200" b="1" i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здоровья специальная</a:t>
            </a:r>
          </a:p>
          <a:p>
            <a:pPr algn="ctr">
              <a:buNone/>
            </a:pPr>
            <a:r>
              <a:rPr lang="ru-RU" sz="2200" b="1" i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(коррекционная) </a:t>
            </a:r>
          </a:p>
          <a:p>
            <a:pPr algn="ctr">
              <a:buNone/>
            </a:pPr>
            <a:r>
              <a:rPr lang="ru-RU" sz="2200" b="1" i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общеобразовательная школа №10 </a:t>
            </a:r>
            <a:r>
              <a:rPr lang="en-US" sz="2200" b="1" i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VIII </a:t>
            </a:r>
            <a:r>
              <a:rPr lang="ru-RU" sz="2200" b="1" i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вида Ступинского муниципального  района.</a:t>
            </a:r>
          </a:p>
          <a:p>
            <a:pPr algn="ctr">
              <a:buNone/>
            </a:pPr>
            <a:r>
              <a:rPr lang="ru-RU" sz="2200" b="1" i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Учитель музыки высшей категории.</a:t>
            </a:r>
            <a:endParaRPr lang="ru-RU" sz="2200" b="1" i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3114676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Во дворе мы с ним всегда играем в мячик,</a:t>
            </a:r>
            <a:br>
              <a:rPr lang="ru-RU" sz="2000" b="1" i="1" dirty="0" smtClean="0"/>
            </a:br>
            <a:r>
              <a:rPr lang="ru-RU" sz="2000" b="1" i="1" dirty="0" smtClean="0"/>
              <a:t>а когда сажусь я дома за задачник,</a:t>
            </a:r>
            <a:br>
              <a:rPr lang="ru-RU" sz="2000" b="1" i="1" dirty="0" smtClean="0"/>
            </a:br>
            <a:r>
              <a:rPr lang="ru-RU" sz="2000" b="1" i="1" dirty="0" smtClean="0"/>
              <a:t>мой щенок без дела тоже не скучает – </a:t>
            </a:r>
            <a:br>
              <a:rPr lang="ru-RU" sz="2000" b="1" i="1" dirty="0" smtClean="0"/>
            </a:br>
            <a:r>
              <a:rPr lang="ru-RU" sz="2000" b="1" i="1" dirty="0" smtClean="0"/>
              <a:t>туфли мамины по комнате гоняет.</a:t>
            </a:r>
            <a:br>
              <a:rPr lang="ru-RU" sz="2000" b="1" i="1" dirty="0" smtClean="0"/>
            </a:br>
            <a:r>
              <a:rPr lang="ru-RU" sz="2000" b="1" i="1" dirty="0" smtClean="0"/>
              <a:t>		</a:t>
            </a:r>
            <a:r>
              <a:rPr lang="ru-RU" sz="2000" i="1" dirty="0" smtClean="0"/>
              <a:t>Припев:</a:t>
            </a:r>
            <a:br>
              <a:rPr lang="ru-RU" sz="2000" i="1" dirty="0" smtClean="0"/>
            </a:br>
            <a:r>
              <a:rPr lang="ru-RU" sz="2000" b="1" i="1" dirty="0" smtClean="0"/>
              <a:t>мой щенок похож немного</a:t>
            </a:r>
            <a:br>
              <a:rPr lang="ru-RU" sz="2000" b="1" i="1" dirty="0" smtClean="0"/>
            </a:br>
            <a:r>
              <a:rPr lang="ru-RU" sz="2000" b="1" i="1" dirty="0" smtClean="0"/>
              <a:t>на бульдога и на дога,</a:t>
            </a:r>
            <a:br>
              <a:rPr lang="ru-RU" sz="2000" b="1" i="1" dirty="0" smtClean="0"/>
            </a:br>
            <a:r>
              <a:rPr lang="ru-RU" sz="2000" b="1" i="1" dirty="0" smtClean="0"/>
              <a:t>на собаку-водолаза</a:t>
            </a:r>
            <a:br>
              <a:rPr lang="ru-RU" sz="2000" b="1" i="1" dirty="0" smtClean="0"/>
            </a:br>
            <a:r>
              <a:rPr lang="ru-RU" sz="2000" b="1" i="1" dirty="0" smtClean="0"/>
              <a:t>и на всех овчарок сразу.</a:t>
            </a:r>
            <a:endParaRPr lang="ru-RU" sz="2000" b="1" i="1" dirty="0"/>
          </a:p>
        </p:txBody>
      </p:sp>
      <p:pic>
        <p:nvPicPr>
          <p:cNvPr id="7170" name="Picture 2" descr="E:\мышм\204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2000240"/>
            <a:ext cx="4714908" cy="4132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3114676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Мы ходили с ним на выставку собачью,</a:t>
            </a:r>
            <a:br>
              <a:rPr lang="ru-RU" sz="2000" b="1" i="1" dirty="0" smtClean="0"/>
            </a:br>
            <a:r>
              <a:rPr lang="ru-RU" sz="2000" b="1" i="1" dirty="0" smtClean="0"/>
              <a:t>но обратно возвращались чуть не плача,</a:t>
            </a:r>
            <a:br>
              <a:rPr lang="ru-RU" sz="2000" b="1" i="1" dirty="0" smtClean="0"/>
            </a:br>
            <a:r>
              <a:rPr lang="ru-RU" sz="2000" b="1" i="1" dirty="0" smtClean="0"/>
              <a:t>потому что нам на выставке сказали,</a:t>
            </a:r>
            <a:br>
              <a:rPr lang="ru-RU" sz="2000" b="1" i="1" dirty="0" smtClean="0"/>
            </a:br>
            <a:r>
              <a:rPr lang="ru-RU" sz="2000" b="1" i="1" dirty="0" smtClean="0"/>
              <a:t>что дворняжкам не положены медали.</a:t>
            </a:r>
            <a:br>
              <a:rPr lang="ru-RU" sz="2000" b="1" i="1" dirty="0" smtClean="0"/>
            </a:br>
            <a:r>
              <a:rPr lang="ru-RU" sz="2000" i="1" dirty="0" smtClean="0"/>
              <a:t>		Припев:</a:t>
            </a:r>
            <a:br>
              <a:rPr lang="ru-RU" sz="2000" i="1" dirty="0" smtClean="0"/>
            </a:br>
            <a:r>
              <a:rPr lang="ru-RU" sz="2000" b="1" i="1" dirty="0" smtClean="0"/>
              <a:t>мой щенок похож немного</a:t>
            </a:r>
            <a:br>
              <a:rPr lang="ru-RU" sz="2000" b="1" i="1" dirty="0" smtClean="0"/>
            </a:br>
            <a:r>
              <a:rPr lang="ru-RU" sz="2000" b="1" i="1" dirty="0" smtClean="0"/>
              <a:t>на бульдога и на дога,</a:t>
            </a:r>
            <a:br>
              <a:rPr lang="ru-RU" sz="2000" b="1" i="1" dirty="0" smtClean="0"/>
            </a:br>
            <a:r>
              <a:rPr lang="ru-RU" sz="2000" b="1" i="1" dirty="0" smtClean="0"/>
              <a:t>на собаку-водолаза</a:t>
            </a:r>
            <a:br>
              <a:rPr lang="ru-RU" sz="2000" b="1" i="1" dirty="0" smtClean="0"/>
            </a:br>
            <a:r>
              <a:rPr lang="ru-RU" sz="2000" b="1" i="1" dirty="0" smtClean="0"/>
              <a:t>и на всех овчарок сразу.</a:t>
            </a:r>
            <a:endParaRPr lang="ru-RU" sz="2000" b="1" i="1" dirty="0"/>
          </a:p>
        </p:txBody>
      </p:sp>
      <p:pic>
        <p:nvPicPr>
          <p:cNvPr id="8194" name="Picture 2" descr="E:\мышм\DogWal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857364"/>
            <a:ext cx="4929888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3114676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Не дают щенку награды – и не надо,</a:t>
            </a:r>
            <a:br>
              <a:rPr lang="ru-RU" sz="2000" b="1" i="1" dirty="0" smtClean="0"/>
            </a:br>
            <a:r>
              <a:rPr lang="ru-RU" sz="2000" b="1" i="1" dirty="0" smtClean="0"/>
              <a:t>я куплю ему медаль из шоколада,</a:t>
            </a:r>
            <a:br>
              <a:rPr lang="ru-RU" sz="2000" b="1" i="1" dirty="0" smtClean="0"/>
            </a:br>
            <a:r>
              <a:rPr lang="ru-RU" sz="2000" b="1" i="1" dirty="0" smtClean="0"/>
              <a:t>я для друга ничего не пожалею,</a:t>
            </a:r>
            <a:br>
              <a:rPr lang="ru-RU" sz="2000" b="1" i="1" dirty="0" smtClean="0"/>
            </a:br>
            <a:r>
              <a:rPr lang="ru-RU" sz="2000" b="1" i="1" dirty="0" smtClean="0"/>
              <a:t>лишь бы хвостик завертелся веселее.</a:t>
            </a:r>
            <a:br>
              <a:rPr lang="ru-RU" sz="2000" b="1" i="1" dirty="0" smtClean="0"/>
            </a:br>
            <a:r>
              <a:rPr lang="ru-RU" sz="2000" b="1" i="1" dirty="0" smtClean="0"/>
              <a:t>		</a:t>
            </a:r>
            <a:r>
              <a:rPr lang="ru-RU" sz="2000" i="1" dirty="0" smtClean="0"/>
              <a:t>Припев:</a:t>
            </a:r>
            <a:br>
              <a:rPr lang="ru-RU" sz="2000" i="1" dirty="0" smtClean="0"/>
            </a:br>
            <a:r>
              <a:rPr lang="ru-RU" sz="2000" b="1" i="1" dirty="0" smtClean="0"/>
              <a:t>мой щенок похож немного</a:t>
            </a:r>
            <a:br>
              <a:rPr lang="ru-RU" sz="2000" b="1" i="1" dirty="0" smtClean="0"/>
            </a:br>
            <a:r>
              <a:rPr lang="ru-RU" sz="2000" b="1" i="1" dirty="0" smtClean="0"/>
              <a:t>на бульдога и на дога,</a:t>
            </a:r>
            <a:br>
              <a:rPr lang="ru-RU" sz="2000" b="1" i="1" dirty="0" smtClean="0"/>
            </a:br>
            <a:r>
              <a:rPr lang="ru-RU" sz="2000" b="1" i="1" dirty="0" smtClean="0"/>
              <a:t>на собаку-водолаза</a:t>
            </a:r>
            <a:br>
              <a:rPr lang="ru-RU" sz="2000" b="1" i="1" dirty="0" smtClean="0"/>
            </a:br>
            <a:r>
              <a:rPr lang="ru-RU" sz="2000" b="1" i="1" dirty="0" smtClean="0"/>
              <a:t>и на всех овчарок сразу.</a:t>
            </a:r>
            <a:endParaRPr lang="ru-RU" sz="2000" b="1" i="1" dirty="0"/>
          </a:p>
        </p:txBody>
      </p:sp>
      <p:pic>
        <p:nvPicPr>
          <p:cNvPr id="9218" name="Picture 2" descr="E:\мышм\DL_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857364"/>
            <a:ext cx="4786316" cy="459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мышм\kor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8643998" cy="6429420"/>
          </a:xfrm>
          <a:prstGeom prst="rect">
            <a:avLst/>
          </a:prstGeom>
          <a:noFill/>
        </p:spPr>
      </p:pic>
      <p:pic>
        <p:nvPicPr>
          <p:cNvPr id="3" name="мой щенок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786710" y="40005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577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54304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«Песенка про жирафа»</a:t>
            </a:r>
            <a:r>
              <a:rPr lang="ru-RU" sz="4400" dirty="0" smtClean="0">
                <a:solidFill>
                  <a:srgbClr val="C00000"/>
                </a:solidFill>
              </a:rPr>
              <a:t/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музыка </a:t>
            </a:r>
            <a:r>
              <a:rPr lang="ru-RU" sz="2800" dirty="0" err="1" smtClean="0">
                <a:solidFill>
                  <a:schemeClr val="tx1"/>
                </a:solidFill>
              </a:rPr>
              <a:t>Ю.Чичкова</a:t>
            </a:r>
            <a:r>
              <a:rPr lang="ru-RU" sz="2800" dirty="0" smtClean="0">
                <a:solidFill>
                  <a:schemeClr val="tx1"/>
                </a:solidFill>
              </a:rPr>
              <a:t>, слова </a:t>
            </a:r>
            <a:r>
              <a:rPr lang="ru-RU" sz="2800" dirty="0" err="1" smtClean="0">
                <a:solidFill>
                  <a:schemeClr val="tx1"/>
                </a:solidFill>
              </a:rPr>
              <a:t>Ю.Энтина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42" name="Picture 2" descr="E:\мышм\image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22" y="2285991"/>
            <a:ext cx="7243815" cy="4286281"/>
          </a:xfrm>
          <a:prstGeom prst="rect">
            <a:avLst/>
          </a:prstGeom>
          <a:noFill/>
        </p:spPr>
      </p:pic>
      <p:pic>
        <p:nvPicPr>
          <p:cNvPr id="4" name="Песенка о жираф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5560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E:\мышм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290"/>
            <a:ext cx="9001156" cy="64294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7985024" cy="547213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Есть на свете место беззаботное,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где гуляет важно, словно граф,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очень длинношее животное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под чудным названием жираф.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			</a:t>
            </a:r>
            <a:r>
              <a:rPr lang="ru-RU" sz="2800" i="1" dirty="0" smtClean="0">
                <a:solidFill>
                  <a:srgbClr val="FF0000"/>
                </a:solidFill>
              </a:rPr>
              <a:t>Припев:</a:t>
            </a:r>
            <a:br>
              <a:rPr lang="ru-RU" sz="2800" i="1" dirty="0" smtClean="0">
                <a:solidFill>
                  <a:srgbClr val="FF0000"/>
                </a:solidFill>
              </a:rPr>
            </a:br>
            <a:r>
              <a:rPr lang="ru-RU" sz="2800" i="1" dirty="0" smtClean="0">
                <a:solidFill>
                  <a:srgbClr val="FF0000"/>
                </a:solidFill>
              </a:rPr>
              <a:t>до чего же, до чего же всем нам хочется, братцы,</a:t>
            </a:r>
            <a:br>
              <a:rPr lang="ru-RU" sz="2800" i="1" dirty="0" smtClean="0">
                <a:solidFill>
                  <a:srgbClr val="FF0000"/>
                </a:solidFill>
              </a:rPr>
            </a:br>
            <a:r>
              <a:rPr lang="ru-RU" sz="2800" i="1" dirty="0" smtClean="0">
                <a:solidFill>
                  <a:srgbClr val="FF0000"/>
                </a:solidFill>
              </a:rPr>
              <a:t>на жирафе, на жирафе на живом покататься.</a:t>
            </a:r>
            <a:br>
              <a:rPr lang="ru-RU" sz="2800" i="1" dirty="0" smtClean="0">
                <a:solidFill>
                  <a:srgbClr val="FF0000"/>
                </a:solidFill>
              </a:rPr>
            </a:br>
            <a:r>
              <a:rPr lang="ru-RU" sz="2800" i="1" dirty="0" smtClean="0">
                <a:solidFill>
                  <a:srgbClr val="FF0000"/>
                </a:solidFill>
              </a:rPr>
              <a:t>До чего же хочется, братцы, </a:t>
            </a:r>
            <a:br>
              <a:rPr lang="ru-RU" sz="2800" i="1" dirty="0" smtClean="0">
                <a:solidFill>
                  <a:srgbClr val="FF0000"/>
                </a:solidFill>
              </a:rPr>
            </a:br>
            <a:r>
              <a:rPr lang="ru-RU" sz="2800" i="1" dirty="0" smtClean="0">
                <a:solidFill>
                  <a:srgbClr val="FF0000"/>
                </a:solidFill>
              </a:rPr>
              <a:t>на живом жирафе покататься</a:t>
            </a:r>
            <a:r>
              <a:rPr lang="ru-RU" sz="2400" i="1" dirty="0" smtClean="0">
                <a:solidFill>
                  <a:srgbClr val="FF0000"/>
                </a:solidFill>
              </a:rPr>
              <a:t>!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мышм\Smeshnoy_Zhiraf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36839"/>
            <a:ext cx="8777328" cy="655448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82918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Время проведем вполне приятно мы: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вместе будем петь и танцевать.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У жирафа-графа шкура пятнами –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можно с ним в пятнашки поиграть.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		</a:t>
            </a:r>
            <a:r>
              <a:rPr lang="ru-RU" sz="3200" i="1" dirty="0" smtClean="0">
                <a:solidFill>
                  <a:srgbClr val="FF0000"/>
                </a:solidFill>
              </a:rPr>
              <a:t>Припев:</a:t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>до чего же, до чего же всем нам хочется, братцы,</a:t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>на жирафе, на жирафе, на живом покататься.</a:t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>До чего же хочется, братцы,</a:t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>на живом жирафе покататься!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7985024" cy="468631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Там зимой и летом вечно зелено</a:t>
            </a:r>
            <a:br>
              <a:rPr lang="ru-RU" sz="3200" b="1" dirty="0" smtClean="0"/>
            </a:br>
            <a:r>
              <a:rPr lang="ru-RU" sz="3200" b="1" dirty="0" smtClean="0"/>
              <a:t>и стоим мы, головы задрав.</a:t>
            </a:r>
            <a:br>
              <a:rPr lang="ru-RU" sz="3200" b="1" dirty="0" smtClean="0"/>
            </a:br>
            <a:r>
              <a:rPr lang="ru-RU" sz="3200" b="1" dirty="0" smtClean="0"/>
              <a:t>До жирафа все доходит медленно – </a:t>
            </a:r>
            <a:br>
              <a:rPr lang="ru-RU" sz="3200" b="1" dirty="0" smtClean="0"/>
            </a:br>
            <a:r>
              <a:rPr lang="ru-RU" sz="3200" b="1" dirty="0" smtClean="0"/>
              <a:t>все равно нам нравится жираф!</a:t>
            </a:r>
            <a:br>
              <a:rPr lang="ru-RU" sz="3200" b="1" dirty="0" smtClean="0"/>
            </a:br>
            <a:r>
              <a:rPr lang="ru-RU" sz="3200" i="1" dirty="0" smtClean="0"/>
              <a:t>		Припев:</a:t>
            </a:r>
            <a:br>
              <a:rPr lang="ru-RU" sz="3200" i="1" dirty="0" smtClean="0"/>
            </a:br>
            <a:r>
              <a:rPr lang="ru-RU" sz="3200" i="1" dirty="0" smtClean="0"/>
              <a:t>до чего же, до чего же всем нам хочется, братцы,</a:t>
            </a:r>
            <a:br>
              <a:rPr lang="ru-RU" sz="3200" i="1" dirty="0" smtClean="0"/>
            </a:br>
            <a:r>
              <a:rPr lang="ru-RU" sz="3200" i="1" dirty="0" smtClean="0"/>
              <a:t>на жирафе, на жирафе на живом покататься.</a:t>
            </a:r>
            <a:br>
              <a:rPr lang="ru-RU" sz="3200" i="1" dirty="0" smtClean="0"/>
            </a:br>
            <a:r>
              <a:rPr lang="ru-RU" sz="3200" i="1" dirty="0" smtClean="0"/>
              <a:t>До чего же хочется, братцы,</a:t>
            </a:r>
            <a:br>
              <a:rPr lang="ru-RU" sz="3200" i="1" dirty="0" smtClean="0"/>
            </a:br>
            <a:r>
              <a:rPr lang="ru-RU" sz="3200" i="1" dirty="0" smtClean="0"/>
              <a:t>на живом жирафе покататься!</a:t>
            </a:r>
            <a:endParaRPr lang="ru-RU" sz="3200" b="1" dirty="0"/>
          </a:p>
        </p:txBody>
      </p:sp>
      <p:pic>
        <p:nvPicPr>
          <p:cNvPr id="13314" name="Picture 2" descr="E:\мышм\giraffe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3856440"/>
            <a:ext cx="2800343" cy="2753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E:\мышм\055-200210-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214290"/>
            <a:ext cx="9001188" cy="6429420"/>
          </a:xfrm>
          <a:prstGeom prst="rect">
            <a:avLst/>
          </a:prstGeom>
          <a:noFill/>
        </p:spPr>
      </p:pic>
      <p:pic>
        <p:nvPicPr>
          <p:cNvPr id="4" name="Песенка о жираф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358214" y="50004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60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04363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Владимир </a:t>
            </a:r>
            <a:r>
              <a:rPr lang="ru-RU" sz="3200" b="1" dirty="0" err="1" smtClean="0">
                <a:solidFill>
                  <a:schemeClr val="tx1"/>
                </a:solidFill>
              </a:rPr>
              <a:t>степанов</a:t>
            </a:r>
            <a:r>
              <a:rPr lang="ru-RU" sz="3200" b="1" dirty="0" smtClean="0">
                <a:solidFill>
                  <a:schemeClr val="tx1"/>
                </a:solidFill>
              </a:rPr>
              <a:t> «Близнецы»</a:t>
            </a:r>
            <a:r>
              <a:rPr lang="ru-RU" sz="3200" b="1" i="1" dirty="0" smtClean="0">
                <a:solidFill>
                  <a:srgbClr val="00B050"/>
                </a:solidFill>
              </a:rPr>
              <a:t/>
            </a:r>
            <a:br>
              <a:rPr lang="ru-RU" sz="3200" b="1" i="1" dirty="0" smtClean="0">
                <a:solidFill>
                  <a:srgbClr val="00B050"/>
                </a:solidFill>
              </a:rPr>
            </a:br>
            <a:r>
              <a:rPr lang="ru-RU" sz="3200" b="1" i="1" dirty="0" smtClean="0">
                <a:solidFill>
                  <a:srgbClr val="00B050"/>
                </a:solidFill>
              </a:rPr>
              <a:t>Три ушастых близнеца просят маму без конца:</a:t>
            </a:r>
            <a:br>
              <a:rPr lang="ru-RU" sz="3200" b="1" i="1" dirty="0" smtClean="0">
                <a:solidFill>
                  <a:srgbClr val="00B050"/>
                </a:solidFill>
              </a:rPr>
            </a:br>
            <a:r>
              <a:rPr lang="ru-RU" sz="3200" b="1" i="1" dirty="0" smtClean="0">
                <a:solidFill>
                  <a:srgbClr val="00B050"/>
                </a:solidFill>
              </a:rPr>
              <a:t>«Мама, мама, расскажи, мама, мама, покажи,</a:t>
            </a:r>
            <a:br>
              <a:rPr lang="ru-RU" sz="3200" b="1" i="1" dirty="0" smtClean="0">
                <a:solidFill>
                  <a:srgbClr val="00B050"/>
                </a:solidFill>
              </a:rPr>
            </a:br>
            <a:r>
              <a:rPr lang="ru-RU" sz="3200" b="1" i="1" dirty="0" smtClean="0">
                <a:solidFill>
                  <a:srgbClr val="00B050"/>
                </a:solidFill>
              </a:rPr>
              <a:t>как в стене проделать лаз, чтоб никто не видел нас…</a:t>
            </a:r>
            <a:br>
              <a:rPr lang="ru-RU" sz="3200" b="1" i="1" dirty="0" smtClean="0">
                <a:solidFill>
                  <a:srgbClr val="00B050"/>
                </a:solidFill>
              </a:rPr>
            </a:br>
            <a:r>
              <a:rPr lang="ru-RU" sz="3200" b="1" i="1" dirty="0" smtClean="0">
                <a:solidFill>
                  <a:srgbClr val="00B050"/>
                </a:solidFill>
              </a:rPr>
              <a:t>где найти от сыра крошки и куда бежать от кошки?»</a:t>
            </a:r>
            <a:br>
              <a:rPr lang="ru-RU" sz="3200" b="1" i="1" dirty="0" smtClean="0">
                <a:solidFill>
                  <a:srgbClr val="00B050"/>
                </a:solidFill>
              </a:rPr>
            </a:br>
            <a:r>
              <a:rPr lang="ru-RU" sz="3200" b="1" i="1" dirty="0" smtClean="0">
                <a:solidFill>
                  <a:srgbClr val="00B050"/>
                </a:solidFill>
              </a:rPr>
              <a:t>мама не ругается, учить мышат ей нравится.</a:t>
            </a:r>
            <a:endParaRPr lang="ru-RU" sz="32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ышм\images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8858312" cy="63579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274638"/>
            <a:ext cx="8286780" cy="6297612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Животные и сказочные персонажи в вокальной и инструментальной музыке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72196"/>
          </a:xfrm>
        </p:spPr>
        <p:txBody>
          <a:bodyPr/>
          <a:lstStyle/>
          <a:p>
            <a:r>
              <a:rPr lang="ru-RU" sz="4400" b="1" i="1" dirty="0" smtClean="0"/>
              <a:t>«Рыжий котишка» </a:t>
            </a:r>
            <a:r>
              <a:rPr lang="ru-RU" sz="2400" dirty="0" smtClean="0"/>
              <a:t>Елена </a:t>
            </a:r>
            <a:r>
              <a:rPr lang="ru-RU" sz="2400" dirty="0" err="1" smtClean="0"/>
              <a:t>шаламонова</a:t>
            </a:r>
            <a:r>
              <a:rPr lang="ru-RU" sz="2400" dirty="0" smtClean="0"/>
              <a:t>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>
                <a:solidFill>
                  <a:srgbClr val="00B050"/>
                </a:solidFill>
              </a:rPr>
              <a:t>Рыжий котишка, хитрый воришка,</a:t>
            </a:r>
            <a:br>
              <a:rPr lang="ru-RU" sz="3200" dirty="0" smtClean="0">
                <a:solidFill>
                  <a:srgbClr val="00B050"/>
                </a:solidFill>
              </a:rPr>
            </a:br>
            <a:r>
              <a:rPr lang="ru-RU" sz="3200" dirty="0" smtClean="0">
                <a:solidFill>
                  <a:srgbClr val="00B050"/>
                </a:solidFill>
              </a:rPr>
              <a:t>он две сосиски съел вместо мышки,</a:t>
            </a:r>
            <a:br>
              <a:rPr lang="ru-RU" sz="3200" dirty="0" smtClean="0">
                <a:solidFill>
                  <a:srgbClr val="00B050"/>
                </a:solidFill>
              </a:rPr>
            </a:br>
            <a:r>
              <a:rPr lang="ru-RU" sz="3200" dirty="0" smtClean="0">
                <a:solidFill>
                  <a:srgbClr val="00B050"/>
                </a:solidFill>
              </a:rPr>
              <a:t>сыра кусок стащил из буфета,</a:t>
            </a:r>
            <a:br>
              <a:rPr lang="ru-RU" sz="3200" dirty="0" smtClean="0">
                <a:solidFill>
                  <a:srgbClr val="00B050"/>
                </a:solidFill>
              </a:rPr>
            </a:br>
            <a:r>
              <a:rPr lang="ru-RU" sz="3200" dirty="0" smtClean="0">
                <a:solidFill>
                  <a:srgbClr val="00B050"/>
                </a:solidFill>
              </a:rPr>
              <a:t>фантик шуршащий снял от конфеты, рыбку припрятал за шкафом в углу,</a:t>
            </a:r>
            <a:br>
              <a:rPr lang="ru-RU" sz="3200" dirty="0" smtClean="0">
                <a:solidFill>
                  <a:srgbClr val="00B050"/>
                </a:solidFill>
              </a:rPr>
            </a:br>
            <a:r>
              <a:rPr lang="ru-RU" sz="3200" dirty="0" smtClean="0">
                <a:solidFill>
                  <a:srgbClr val="00B050"/>
                </a:solidFill>
              </a:rPr>
              <a:t>хвостик мышиный нашел на полу,</a:t>
            </a:r>
            <a:br>
              <a:rPr lang="ru-RU" sz="3200" dirty="0" smtClean="0">
                <a:solidFill>
                  <a:srgbClr val="00B050"/>
                </a:solidFill>
              </a:rPr>
            </a:br>
            <a:r>
              <a:rPr lang="ru-RU" sz="3200" dirty="0" smtClean="0">
                <a:solidFill>
                  <a:srgbClr val="00B050"/>
                </a:solidFill>
              </a:rPr>
              <a:t>вспомнил, что мышку он должен поймать,</a:t>
            </a:r>
            <a:br>
              <a:rPr lang="ru-RU" sz="3200" dirty="0" smtClean="0">
                <a:solidFill>
                  <a:srgbClr val="00B050"/>
                </a:solidFill>
              </a:rPr>
            </a:br>
            <a:r>
              <a:rPr lang="ru-RU" sz="3200" dirty="0" smtClean="0">
                <a:solidFill>
                  <a:srgbClr val="00B050"/>
                </a:solidFill>
              </a:rPr>
              <a:t>только под вечер,</a:t>
            </a:r>
            <a:br>
              <a:rPr lang="ru-RU" sz="3200" dirty="0" smtClean="0">
                <a:solidFill>
                  <a:srgbClr val="00B050"/>
                </a:solidFill>
              </a:rPr>
            </a:br>
            <a:r>
              <a:rPr lang="ru-RU" sz="3200" dirty="0" smtClean="0">
                <a:solidFill>
                  <a:srgbClr val="00B050"/>
                </a:solidFill>
              </a:rPr>
              <a:t>пора идти спать…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E:\мышм\caty_mousy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3714752"/>
            <a:ext cx="3905244" cy="293674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68591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«Пешки-ложки» </a:t>
            </a: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2800" dirty="0" smtClean="0"/>
              <a:t>музыка </a:t>
            </a:r>
            <a:r>
              <a:rPr lang="ru-RU" sz="2800" dirty="0" err="1" smtClean="0"/>
              <a:t>А.Скрипниковой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7410" name="Picture 2" descr="E:\мышм\86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285992"/>
            <a:ext cx="3357586" cy="2313004"/>
          </a:xfrm>
          <a:prstGeom prst="rect">
            <a:avLst/>
          </a:prstGeom>
          <a:noFill/>
        </p:spPr>
      </p:pic>
      <p:pic>
        <p:nvPicPr>
          <p:cNvPr id="17411" name="Picture 3" descr="E:\мышм\1246351626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2357430"/>
            <a:ext cx="2643206" cy="2685639"/>
          </a:xfrm>
          <a:prstGeom prst="rect">
            <a:avLst/>
          </a:prstGeom>
          <a:noFill/>
        </p:spPr>
      </p:pic>
      <p:pic>
        <p:nvPicPr>
          <p:cNvPr id="17413" name="Picture 5" descr="E:\мышм\imag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4572008"/>
            <a:ext cx="3429024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E:\мышм\koshka_i_mysh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3135595"/>
            <a:ext cx="4224339" cy="34699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1507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Пешком шагали мышки</a:t>
            </a:r>
            <a:br>
              <a:rPr lang="ru-RU" sz="2400" b="1" dirty="0" smtClean="0"/>
            </a:br>
            <a:r>
              <a:rPr lang="ru-RU" sz="2400" b="1" dirty="0" smtClean="0"/>
              <a:t>по узенькой дорожке</a:t>
            </a:r>
            <a:br>
              <a:rPr lang="ru-RU" sz="2400" b="1" dirty="0" smtClean="0"/>
            </a:br>
            <a:r>
              <a:rPr lang="ru-RU" sz="2400" b="1" dirty="0" smtClean="0"/>
              <a:t>от деревушки «Пешки» </a:t>
            </a:r>
            <a:br>
              <a:rPr lang="ru-RU" sz="2400" b="1" dirty="0" smtClean="0"/>
            </a:br>
            <a:r>
              <a:rPr lang="ru-RU" sz="2400" b="1" dirty="0" smtClean="0"/>
              <a:t>до деревушки «Ложки»</a:t>
            </a:r>
            <a:br>
              <a:rPr lang="ru-RU" sz="2400" b="1" dirty="0" smtClean="0"/>
            </a:br>
            <a:r>
              <a:rPr lang="ru-RU" sz="2400" b="1" dirty="0" smtClean="0"/>
              <a:t>а в деревушке «ложки»</a:t>
            </a:r>
            <a:br>
              <a:rPr lang="ru-RU" sz="2400" b="1" dirty="0" smtClean="0"/>
            </a:br>
            <a:r>
              <a:rPr lang="ru-RU" sz="2400" b="1" dirty="0" smtClean="0"/>
              <a:t>у них устали ножки,</a:t>
            </a:r>
            <a:br>
              <a:rPr lang="ru-RU" sz="2400" b="1" dirty="0" smtClean="0"/>
            </a:br>
            <a:r>
              <a:rPr lang="ru-RU" sz="2400" b="1" dirty="0" smtClean="0"/>
              <a:t>обратно в «пешки» мышки</a:t>
            </a:r>
            <a:br>
              <a:rPr lang="ru-RU" sz="2400" b="1" dirty="0" smtClean="0"/>
            </a:br>
            <a:r>
              <a:rPr lang="ru-RU" sz="2400" b="1" dirty="0" smtClean="0"/>
              <a:t> поехали на кошке.</a:t>
            </a:r>
            <a:br>
              <a:rPr lang="ru-RU" sz="2400" b="1" dirty="0" smtClean="0"/>
            </a:br>
            <a:r>
              <a:rPr lang="ru-RU" sz="2400" b="1" dirty="0" smtClean="0"/>
              <a:t>	</a:t>
            </a:r>
            <a:r>
              <a:rPr lang="ru-RU" sz="2400" i="1" dirty="0" smtClean="0"/>
              <a:t>Припев:</a:t>
            </a:r>
            <a:br>
              <a:rPr lang="ru-RU" sz="2400" i="1" dirty="0" smtClean="0"/>
            </a:br>
            <a:r>
              <a:rPr lang="ru-RU" sz="2400" i="1" dirty="0" smtClean="0">
                <a:solidFill>
                  <a:srgbClr val="FF0000"/>
                </a:solidFill>
              </a:rPr>
              <a:t>если кошке по пути, по пути, по пути,</a:t>
            </a:r>
            <a:br>
              <a:rPr lang="ru-RU" sz="2400" i="1" dirty="0" smtClean="0">
                <a:solidFill>
                  <a:srgbClr val="FF0000"/>
                </a:solidFill>
              </a:rPr>
            </a:br>
            <a:r>
              <a:rPr lang="ru-RU" sz="2400" i="1" dirty="0" smtClean="0">
                <a:solidFill>
                  <a:srgbClr val="FF0000"/>
                </a:solidFill>
              </a:rPr>
              <a:t>отчего не подвезти, отчего не подвезти?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8434" name="Picture 2" descr="E:\мышм\da92513444-kukly-igrushki-ochen-vazhnyj-mysh-s-kotom-n67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8074" y="428605"/>
            <a:ext cx="4197329" cy="30718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E:\мышм\image_5619101115165835002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2852"/>
            <a:ext cx="4572000" cy="457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15072"/>
          </a:xfrm>
        </p:spPr>
        <p:txBody>
          <a:bodyPr/>
          <a:lstStyle/>
          <a:p>
            <a:r>
              <a:rPr lang="ru-RU" sz="2800" b="1" dirty="0" smtClean="0"/>
              <a:t>И пели до порожка,</a:t>
            </a:r>
            <a:br>
              <a:rPr lang="ru-RU" sz="2800" b="1" dirty="0" smtClean="0"/>
            </a:br>
            <a:r>
              <a:rPr lang="ru-RU" sz="2800" b="1" dirty="0" smtClean="0"/>
              <a:t>и щелкали орешки</a:t>
            </a:r>
            <a:br>
              <a:rPr lang="ru-RU" sz="2800" b="1" dirty="0" smtClean="0"/>
            </a:br>
            <a:r>
              <a:rPr lang="ru-RU" sz="2800" b="1" dirty="0" smtClean="0"/>
              <a:t>от деревушки «ложки»</a:t>
            </a:r>
            <a:br>
              <a:rPr lang="ru-RU" sz="2800" b="1" dirty="0" smtClean="0"/>
            </a:br>
            <a:r>
              <a:rPr lang="ru-RU" sz="2800" b="1" dirty="0" smtClean="0"/>
              <a:t>до деревушки «пешки».</a:t>
            </a:r>
            <a:br>
              <a:rPr lang="ru-RU" sz="2800" b="1" dirty="0" smtClean="0"/>
            </a:br>
            <a:r>
              <a:rPr lang="ru-RU" sz="2800" b="1" dirty="0" smtClean="0"/>
              <a:t>Пешком шагать не близко,</a:t>
            </a:r>
            <a:br>
              <a:rPr lang="ru-RU" sz="2800" b="1" dirty="0" smtClean="0"/>
            </a:br>
            <a:r>
              <a:rPr lang="ru-RU" sz="2800" b="1" dirty="0" smtClean="0"/>
              <a:t>когда идешь обратно,</a:t>
            </a:r>
            <a:br>
              <a:rPr lang="ru-RU" sz="2800" b="1" dirty="0" smtClean="0"/>
            </a:br>
            <a:r>
              <a:rPr lang="ru-RU" sz="2800" b="1" dirty="0" smtClean="0"/>
              <a:t>а на пушистой киске</a:t>
            </a:r>
            <a:br>
              <a:rPr lang="ru-RU" sz="2800" b="1" dirty="0" smtClean="0"/>
            </a:br>
            <a:r>
              <a:rPr lang="ru-RU" sz="2800" b="1" dirty="0" smtClean="0"/>
              <a:t>и мягко, и приятно.</a:t>
            </a:r>
            <a:br>
              <a:rPr lang="ru-RU" sz="2800" b="1" dirty="0" smtClean="0"/>
            </a:br>
            <a:r>
              <a:rPr lang="ru-RU" sz="2800" b="1" dirty="0" smtClean="0"/>
              <a:t>	</a:t>
            </a:r>
            <a:r>
              <a:rPr lang="ru-RU" sz="2800" i="1" dirty="0" smtClean="0"/>
              <a:t>Припев:</a:t>
            </a:r>
            <a:br>
              <a:rPr lang="ru-RU" sz="2800" i="1" dirty="0" smtClean="0"/>
            </a:br>
            <a:r>
              <a:rPr lang="ru-RU" sz="2800" i="1" dirty="0" smtClean="0"/>
              <a:t>если кошке по пути, по пути, по пути.</a:t>
            </a:r>
            <a:br>
              <a:rPr lang="ru-RU" sz="2800" i="1" dirty="0" smtClean="0"/>
            </a:br>
            <a:r>
              <a:rPr lang="ru-RU" sz="2800" i="1" dirty="0" smtClean="0"/>
              <a:t>Отчего не подвезти, отчего не подвезти?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E:\мышм\koshki-mysh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185" y="142852"/>
            <a:ext cx="8932982" cy="6572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E:\мышм\1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2857520" cy="3810027"/>
          </a:xfrm>
          <a:prstGeom prst="rect">
            <a:avLst/>
          </a:prstGeom>
          <a:noFill/>
        </p:spPr>
      </p:pic>
      <p:pic>
        <p:nvPicPr>
          <p:cNvPr id="21507" name="Picture 3" descr="E:\мышм\a59789a7a1a0eb3dc8ce800b7c937b3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14290"/>
            <a:ext cx="2428893" cy="3646901"/>
          </a:xfrm>
          <a:prstGeom prst="rect">
            <a:avLst/>
          </a:prstGeom>
          <a:noFill/>
        </p:spPr>
      </p:pic>
      <p:pic>
        <p:nvPicPr>
          <p:cNvPr id="21508" name="Picture 4" descr="E:\мышм\images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93407"/>
            <a:ext cx="2786082" cy="3686201"/>
          </a:xfrm>
          <a:prstGeom prst="rect">
            <a:avLst/>
          </a:prstGeom>
          <a:noFill/>
        </p:spPr>
      </p:pic>
      <p:pic>
        <p:nvPicPr>
          <p:cNvPr id="21509" name="Picture 5" descr="E:\мышм\images (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4143380"/>
            <a:ext cx="3071834" cy="2486025"/>
          </a:xfrm>
          <a:prstGeom prst="rect">
            <a:avLst/>
          </a:prstGeom>
          <a:noFill/>
        </p:spPr>
      </p:pic>
      <p:pic>
        <p:nvPicPr>
          <p:cNvPr id="21510" name="Picture 6" descr="E:\мышм\images (7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4214818"/>
            <a:ext cx="3955401" cy="2424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E:\мышм\3043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8572560" cy="65961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000372"/>
            <a:ext cx="8686800" cy="321471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Эдвард </a:t>
            </a:r>
            <a:r>
              <a:rPr lang="ru-RU" sz="6600" dirty="0" err="1" smtClean="0">
                <a:solidFill>
                  <a:srgbClr val="FF0000"/>
                </a:solidFill>
              </a:rPr>
              <a:t>григ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614478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Оркестровая сюита </a:t>
            </a:r>
            <a:r>
              <a:rPr lang="ru-RU" sz="6000" dirty="0" smtClean="0">
                <a:solidFill>
                  <a:srgbClr val="00B050"/>
                </a:solidFill>
              </a:rPr>
              <a:t>«Пер </a:t>
            </a:r>
            <a:r>
              <a:rPr lang="ru-RU" sz="6000" dirty="0" err="1" smtClean="0">
                <a:solidFill>
                  <a:srgbClr val="00B050"/>
                </a:solidFill>
              </a:rPr>
              <a:t>гюнт</a:t>
            </a:r>
            <a:r>
              <a:rPr lang="ru-RU" sz="6000" dirty="0" smtClean="0">
                <a:solidFill>
                  <a:srgbClr val="00B050"/>
                </a:solidFill>
              </a:rPr>
              <a:t>»</a:t>
            </a:r>
            <a:endParaRPr lang="ru-RU" sz="6000" dirty="0">
              <a:solidFill>
                <a:srgbClr val="00B050"/>
              </a:solidFill>
            </a:endParaRPr>
          </a:p>
        </p:txBody>
      </p:sp>
      <p:pic>
        <p:nvPicPr>
          <p:cNvPr id="23554" name="Picture 2" descr="E:\мышм\images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25" y="2143117"/>
            <a:ext cx="8751155" cy="45863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E:\мышм\img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291"/>
            <a:ext cx="9001156" cy="6482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E:\мышм\per-po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3130" y="135852"/>
            <a:ext cx="3963712" cy="4864784"/>
          </a:xfrm>
          <a:prstGeom prst="rect">
            <a:avLst/>
          </a:prstGeom>
          <a:noFill/>
        </p:spPr>
      </p:pic>
      <p:pic>
        <p:nvPicPr>
          <p:cNvPr id="25603" name="Picture 3" descr="E:\мышм\images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2619" y="1214422"/>
            <a:ext cx="4432200" cy="4929222"/>
          </a:xfrm>
          <a:prstGeom prst="rect">
            <a:avLst/>
          </a:prstGeom>
          <a:noFill/>
        </p:spPr>
      </p:pic>
      <p:pic>
        <p:nvPicPr>
          <p:cNvPr id="4" name="григ в пезере горного короля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072462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231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043634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Основная цель урока: </a:t>
            </a:r>
            <a:r>
              <a:rPr lang="ru-RU" sz="2000" i="1" dirty="0" smtClean="0"/>
              <a:t>систематизация знаний учащихся о вокальной и инструментальной музыке, средствах музыкальной выразительности (темп, динамические оттенки.</a:t>
            </a:r>
            <a:br>
              <a:rPr lang="ru-RU" sz="2000" i="1" dirty="0" smtClean="0"/>
            </a:br>
            <a:r>
              <a:rPr lang="ru-RU" sz="2000" b="1" i="1" dirty="0" smtClean="0">
                <a:solidFill>
                  <a:srgbClr val="00B050"/>
                </a:solidFill>
              </a:rPr>
              <a:t>Образовательные задачи: </a:t>
            </a:r>
            <a:r>
              <a:rPr lang="ru-RU" sz="2000" i="1" dirty="0" smtClean="0">
                <a:solidFill>
                  <a:srgbClr val="00B050"/>
                </a:solidFill>
              </a:rPr>
              <a:t/>
            </a:r>
            <a:br>
              <a:rPr lang="ru-RU" sz="2000" i="1" dirty="0" smtClean="0">
                <a:solidFill>
                  <a:srgbClr val="00B050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-</a:t>
            </a:r>
            <a:r>
              <a:rPr lang="ru-RU" sz="2000" i="1" dirty="0" smtClean="0">
                <a:solidFill>
                  <a:srgbClr val="00B050"/>
                </a:solidFill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</a:rPr>
              <a:t>систематизировать знания учащихся о вокальной и инструментальной музыке, средствах музыкальной выразительности;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- учить применять на практике умение показа рукой направление мелодии; определять сильную долю в музыке хлопками.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b="1" i="1" dirty="0" smtClean="0">
                <a:solidFill>
                  <a:srgbClr val="00B050"/>
                </a:solidFill>
              </a:rPr>
              <a:t>Коррекционно-развивающие задачи:</a:t>
            </a:r>
            <a:r>
              <a:rPr lang="ru-RU" sz="2000" i="1" dirty="0" smtClean="0">
                <a:solidFill>
                  <a:srgbClr val="00B0F0"/>
                </a:solidFill>
              </a:rPr>
              <a:t/>
            </a:r>
            <a:br>
              <a:rPr lang="ru-RU" sz="2000" i="1" dirty="0" smtClean="0">
                <a:solidFill>
                  <a:srgbClr val="00B0F0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- коррекция и развитие связной устной речи, долговременной памяти, зрительных восприятий.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b="1" i="1" dirty="0" smtClean="0">
                <a:solidFill>
                  <a:srgbClr val="00B050"/>
                </a:solidFill>
              </a:rPr>
              <a:t>Воспитательные задачи:</a:t>
            </a:r>
            <a:r>
              <a:rPr lang="ru-RU" sz="2000" i="1" dirty="0" smtClean="0">
                <a:solidFill>
                  <a:srgbClr val="00B050"/>
                </a:solidFill>
              </a:rPr>
              <a:t/>
            </a:r>
            <a:br>
              <a:rPr lang="ru-RU" sz="2000" i="1" dirty="0" smtClean="0">
                <a:solidFill>
                  <a:srgbClr val="00B050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- воспитывать интерес к предмету, самостоятельность; нравственные качества: ответственность, любовь, умение сопереживать братьям нашим меньшим.</a:t>
            </a:r>
            <a:r>
              <a:rPr lang="ru-RU" sz="2000" i="1" dirty="0" smtClean="0">
                <a:solidFill>
                  <a:srgbClr val="FFC000"/>
                </a:solidFill>
              </a:rPr>
              <a:t/>
            </a:r>
            <a:br>
              <a:rPr lang="ru-RU" sz="2000" i="1" dirty="0" smtClean="0">
                <a:solidFill>
                  <a:srgbClr val="FFC000"/>
                </a:solidFill>
              </a:rPr>
            </a:br>
            <a:endParaRPr lang="ru-RU" sz="20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Вокальная музыка.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4786322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Инструментальная музыка.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0" y="128586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Средства музыкальной выразительности: темп, динамические оттенки.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258532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Звуки: высокие, средние, низкие.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 rot="10800000" flipV="1">
            <a:off x="0" y="3231653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Норвежский композитор Эдвард Григ.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 rot="10800000" flipV="1">
            <a:off x="0" y="407194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Оркестровая сюита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 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Гюнт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7111" name="Rectangle 7"/>
          <p:cNvSpPr>
            <a:spLocks noChangeArrowheads="1"/>
          </p:cNvSpPr>
          <p:nvPr/>
        </p:nvSpPr>
        <p:spPr bwMode="auto">
          <a:xfrm rot="10800000" flipV="1">
            <a:off x="0" y="64633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Симфонический оркестр.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5" grpId="0"/>
      <p:bldP spid="47106" grpId="0"/>
      <p:bldP spid="47107" grpId="0"/>
      <p:bldP spid="47108" grpId="0"/>
      <p:bldP spid="47109" grpId="0"/>
      <p:bldP spid="47110" grpId="0"/>
      <p:bldP spid="471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15072"/>
          </a:xfrm>
        </p:spPr>
        <p:txBody>
          <a:bodyPr>
            <a:normAutofit/>
          </a:bodyPr>
          <a:lstStyle/>
          <a:p>
            <a:pPr algn="ctr"/>
            <a:r>
              <a:rPr lang="ru-RU" sz="9600" b="1" i="1" dirty="0" smtClean="0">
                <a:solidFill>
                  <a:srgbClr val="FF0000"/>
                </a:solidFill>
              </a:rPr>
              <a:t>До новых встреч!</a:t>
            </a:r>
            <a:endParaRPr lang="ru-RU" sz="9600" b="1" i="1" dirty="0">
              <a:solidFill>
                <a:srgbClr val="FF0000"/>
              </a:solidFill>
            </a:endParaRPr>
          </a:p>
        </p:txBody>
      </p:sp>
      <p:pic>
        <p:nvPicPr>
          <p:cNvPr id="48130" name="Picture 2" descr="E:\мышм\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1"/>
            <a:ext cx="3000396" cy="1687723"/>
          </a:xfrm>
          <a:prstGeom prst="rect">
            <a:avLst/>
          </a:prstGeom>
          <a:noFill/>
        </p:spPr>
      </p:pic>
      <p:pic>
        <p:nvPicPr>
          <p:cNvPr id="48131" name="Picture 3" descr="E:\мышм\055-200210-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214290"/>
            <a:ext cx="2928938" cy="1952626"/>
          </a:xfrm>
          <a:prstGeom prst="rect">
            <a:avLst/>
          </a:prstGeom>
          <a:noFill/>
        </p:spPr>
      </p:pic>
      <p:pic>
        <p:nvPicPr>
          <p:cNvPr id="48132" name="Picture 4" descr="E:\мышм\1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214291"/>
            <a:ext cx="2071702" cy="1928825"/>
          </a:xfrm>
          <a:prstGeom prst="rect">
            <a:avLst/>
          </a:prstGeom>
          <a:noFill/>
        </p:spPr>
      </p:pic>
      <p:pic>
        <p:nvPicPr>
          <p:cNvPr id="48133" name="Picture 5" descr="E:\мышм\1246351626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357562"/>
            <a:ext cx="1974137" cy="2968628"/>
          </a:xfrm>
          <a:prstGeom prst="rect">
            <a:avLst/>
          </a:prstGeom>
          <a:noFill/>
        </p:spPr>
      </p:pic>
      <p:pic>
        <p:nvPicPr>
          <p:cNvPr id="48134" name="Picture 6" descr="E:\мышм\images (4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12" y="4857760"/>
            <a:ext cx="2857500" cy="1600200"/>
          </a:xfrm>
          <a:prstGeom prst="rect">
            <a:avLst/>
          </a:prstGeom>
          <a:noFill/>
        </p:spPr>
      </p:pic>
      <p:pic>
        <p:nvPicPr>
          <p:cNvPr id="48135" name="Picture 7" descr="E:\мышм\images (3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4786322"/>
            <a:ext cx="2457450" cy="1866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601788" y="642938"/>
          <a:ext cx="5938837" cy="5573712"/>
        </p:xfrm>
        <a:graphic>
          <a:graphicData uri="http://schemas.openxmlformats.org/presentationml/2006/ole">
            <p:oleObj spid="_x0000_s1026" name="Документ" r:id="rId3" imgW="5939606" imgH="5573360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81000" y="2928935"/>
            <a:ext cx="8458200" cy="278608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Инструментальная музыка </a:t>
            </a:r>
            <a:r>
              <a:rPr lang="ru-RU" sz="4800" dirty="0" smtClean="0"/>
              <a:t>– </a:t>
            </a:r>
            <a:r>
              <a:rPr lang="ru-RU" sz="4800" dirty="0" err="1" smtClean="0"/>
              <a:t>музыка</a:t>
            </a:r>
            <a:r>
              <a:rPr lang="ru-RU" sz="4800" dirty="0" smtClean="0"/>
              <a:t> для исполнения на различных музыкальных инструментах.</a:t>
            </a:r>
            <a:endParaRPr lang="ru-RU" sz="48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81000" y="642918"/>
            <a:ext cx="8458200" cy="164307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Вокальная музыка </a:t>
            </a:r>
            <a:r>
              <a:rPr lang="ru-RU" sz="5400" dirty="0" smtClean="0"/>
              <a:t>– </a:t>
            </a:r>
            <a:r>
              <a:rPr lang="ru-RU" sz="5400" dirty="0" err="1" smtClean="0"/>
              <a:t>музыка</a:t>
            </a:r>
            <a:r>
              <a:rPr lang="ru-RU" sz="5400" dirty="0" smtClean="0"/>
              <a:t> для пения.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 descr="F:\осень 2013\krasota_prirodi_foto_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07133"/>
            <a:ext cx="8858312" cy="66080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F:\осень 2013\osennij-p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8824995" cy="657229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81000" y="1928803"/>
            <a:ext cx="8458200" cy="4146984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</a:rPr>
              <a:t>Высокие,</a:t>
            </a: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> </a:t>
            </a:r>
            <a:r>
              <a:rPr lang="ru-RU" sz="6600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</a:rPr>
              <a:t>средние,</a:t>
            </a: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</a:rPr>
              <a:t>низкие.</a:t>
            </a:r>
            <a:endParaRPr lang="ru-RU" sz="6600" dirty="0">
              <a:ln>
                <a:solidFill>
                  <a:srgbClr val="C0000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81000" y="428604"/>
            <a:ext cx="8458200" cy="1285884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Звуки</a:t>
            </a:r>
            <a:r>
              <a:rPr lang="ru-RU" sz="9600" b="1" dirty="0" smtClean="0">
                <a:solidFill>
                  <a:srgbClr val="C00000"/>
                </a:solidFill>
              </a:rPr>
              <a:t> </a:t>
            </a:r>
            <a:endParaRPr lang="ru-RU" sz="9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мышм\soba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-1643098"/>
            <a:ext cx="11430000" cy="8772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500042"/>
            <a:ext cx="8686800" cy="200026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>«Мой щенок»</a:t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3200" i="1" dirty="0" smtClean="0">
                <a:solidFill>
                  <a:schemeClr val="tx1"/>
                </a:solidFill>
              </a:rPr>
              <a:t>музыка </a:t>
            </a:r>
            <a:r>
              <a:rPr lang="ru-RU" sz="3200" i="1" dirty="0" err="1" smtClean="0">
                <a:solidFill>
                  <a:schemeClr val="tx1"/>
                </a:solidFill>
              </a:rPr>
              <a:t>Ю.Чичкова</a:t>
            </a:r>
            <a:r>
              <a:rPr lang="ru-RU" sz="3200" i="1" dirty="0" smtClean="0">
                <a:solidFill>
                  <a:schemeClr val="tx1"/>
                </a:solidFill>
              </a:rPr>
              <a:t>, слова </a:t>
            </a:r>
            <a:r>
              <a:rPr lang="ru-RU" sz="3200" i="1" dirty="0" err="1" smtClean="0">
                <a:solidFill>
                  <a:schemeClr val="tx1"/>
                </a:solidFill>
              </a:rPr>
              <a:t>п.синявского</a:t>
            </a: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4098" name="Picture 2" descr="E:\мышм\l-det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7781" y="2193316"/>
            <a:ext cx="6718930" cy="3450262"/>
          </a:xfrm>
          <a:prstGeom prst="rect">
            <a:avLst/>
          </a:prstGeom>
          <a:noFill/>
        </p:spPr>
      </p:pic>
      <p:pic>
        <p:nvPicPr>
          <p:cNvPr id="4" name="мой щенок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286644" y="492919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057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350046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 нашем доме знают взрослые и дети</a:t>
            </a:r>
            <a:br>
              <a:rPr lang="ru-RU" sz="2400" b="1" dirty="0" smtClean="0"/>
            </a:br>
            <a:r>
              <a:rPr lang="ru-RU" sz="2400" b="1" dirty="0" smtClean="0"/>
              <a:t>то, что я теперь счастливей всех на свете, - </a:t>
            </a:r>
            <a:br>
              <a:rPr lang="ru-RU" sz="2400" b="1" dirty="0" smtClean="0"/>
            </a:br>
            <a:r>
              <a:rPr lang="ru-RU" sz="2400" b="1" dirty="0" smtClean="0"/>
              <a:t>у меня на зависть всем собаководам</a:t>
            </a:r>
            <a:br>
              <a:rPr lang="ru-RU" sz="2400" b="1" dirty="0" smtClean="0"/>
            </a:br>
            <a:r>
              <a:rPr lang="ru-RU" sz="2400" b="1" dirty="0" smtClean="0"/>
              <a:t>есть собака удивительной породы.</a:t>
            </a:r>
            <a:br>
              <a:rPr lang="ru-RU" sz="2400" b="1" dirty="0" smtClean="0"/>
            </a:br>
            <a:r>
              <a:rPr lang="ru-RU" sz="2400" i="1" dirty="0" smtClean="0"/>
              <a:t>		Припев:</a:t>
            </a:r>
            <a:br>
              <a:rPr lang="ru-RU" sz="2400" i="1" dirty="0" smtClean="0"/>
            </a:br>
            <a:r>
              <a:rPr lang="ru-RU" sz="2400" b="1" dirty="0" smtClean="0"/>
              <a:t>мой щенок похож немного</a:t>
            </a:r>
            <a:br>
              <a:rPr lang="ru-RU" sz="2400" b="1" dirty="0" smtClean="0"/>
            </a:br>
            <a:r>
              <a:rPr lang="ru-RU" sz="2400" b="1" dirty="0" smtClean="0"/>
              <a:t>на бульдога и на дога,</a:t>
            </a:r>
            <a:br>
              <a:rPr lang="ru-RU" sz="2400" b="1" dirty="0" smtClean="0"/>
            </a:br>
            <a:r>
              <a:rPr lang="ru-RU" sz="2400" b="1" dirty="0" smtClean="0"/>
              <a:t>на собаку водолаза</a:t>
            </a:r>
            <a:br>
              <a:rPr lang="ru-RU" sz="2400" b="1" dirty="0" smtClean="0"/>
            </a:br>
            <a:r>
              <a:rPr lang="ru-RU" sz="2400" b="1" dirty="0" smtClean="0"/>
              <a:t>и на всех овчарок сразу.</a:t>
            </a:r>
            <a:endParaRPr lang="ru-RU" sz="2400" b="1" dirty="0"/>
          </a:p>
        </p:txBody>
      </p:sp>
      <p:pic>
        <p:nvPicPr>
          <p:cNvPr id="6146" name="Picture 2" descr="E:\мышм\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500306"/>
            <a:ext cx="4429156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326</TotalTime>
  <Words>223</Words>
  <Application>Microsoft Office PowerPoint</Application>
  <PresentationFormat>Экран (4:3)</PresentationFormat>
  <Paragraphs>40</Paragraphs>
  <Slides>32</Slides>
  <Notes>0</Notes>
  <HiddenSlides>0</HiddenSlides>
  <MMClips>5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4" baseType="lpstr">
      <vt:lpstr>Трек</vt:lpstr>
      <vt:lpstr>Документ</vt:lpstr>
      <vt:lpstr>Марченко Марина Анатольевна</vt:lpstr>
      <vt:lpstr>Животные и сказочные персонажи в вокальной и инструментальной музыке</vt:lpstr>
      <vt:lpstr>Основная цель урока: систематизация знаний учащихся о вокальной и инструментальной музыке, средствах музыкальной выразительности (темп, динамические оттенки. Образовательные задачи:  - систематизировать знания учащихся о вокальной и инструментальной музыке, средствах музыкальной выразительности; - учить применять на практике умение показа рукой направление мелодии; определять сильную долю в музыке хлопками. Коррекционно-развивающие задачи: - коррекция и развитие связной устной речи, долговременной памяти, зрительных восприятий. Воспитательные задачи: - воспитывать интерес к предмету, самостоятельность; нравственные качества: ответственность, любовь, умение сопереживать братьям нашим меньшим. </vt:lpstr>
      <vt:lpstr>Инструментальная музыка – музыка для исполнения на различных музыкальных инструментах.</vt:lpstr>
      <vt:lpstr>Слайд 5</vt:lpstr>
      <vt:lpstr>Высокие,  средние, низкие.</vt:lpstr>
      <vt:lpstr>Слайд 7</vt:lpstr>
      <vt:lpstr>«Мой щенок» музыка Ю.Чичкова, слова п.синявского </vt:lpstr>
      <vt:lpstr>В нашем доме знают взрослые и дети то, что я теперь счастливей всех на свете, -  у меня на зависть всем собаководам есть собака удивительной породы.   Припев: мой щенок похож немного на бульдога и на дога, на собаку водолаза и на всех овчарок сразу.</vt:lpstr>
      <vt:lpstr>Во дворе мы с ним всегда играем в мячик, а когда сажусь я дома за задачник, мой щенок без дела тоже не скучает –  туфли мамины по комнате гоняет.   Припев: мой щенок похож немного на бульдога и на дога, на собаку-водолаза и на всех овчарок сразу.</vt:lpstr>
      <vt:lpstr>Мы ходили с ним на выставку собачью, но обратно возвращались чуть не плача, потому что нам на выставке сказали, что дворняжкам не положены медали.   Припев: мой щенок похож немного на бульдога и на дога, на собаку-водолаза и на всех овчарок сразу.</vt:lpstr>
      <vt:lpstr>Не дают щенку награды – и не надо, я куплю ему медаль из шоколада, я для друга ничего не пожалею, лишь бы хвостик завертелся веселее.   Припев: мой щенок похож немного на бульдога и на дога, на собаку-водолаза и на всех овчарок сразу.</vt:lpstr>
      <vt:lpstr>Слайд 13</vt:lpstr>
      <vt:lpstr>«Песенка про жирафа» музыка Ю.Чичкова, слова Ю.Энтина.</vt:lpstr>
      <vt:lpstr>Есть на свете место беззаботное, где гуляет важно, словно граф, очень длинношее животное под чудным названием жираф.    Припев: до чего же, до чего же всем нам хочется, братцы, на жирафе, на жирафе на живом покататься. До чего же хочется, братцы,  на живом жирафе покататься!</vt:lpstr>
      <vt:lpstr>Время проведем вполне приятно мы: вместе будем петь и танцевать. У жирафа-графа шкура пятнами –  можно с ним в пятнашки поиграть.   Припев: до чего же, до чего же всем нам хочется, братцы, на жирафе, на жирафе, на живом покататься. До чего же хочется, братцы, на живом жирафе покататься!</vt:lpstr>
      <vt:lpstr>Там зимой и летом вечно зелено и стоим мы, головы задрав. До жирафа все доходит медленно –  все равно нам нравится жираф!   Припев: до чего же, до чего же всем нам хочется, братцы, на жирафе, на жирафе на живом покататься. До чего же хочется, братцы, на живом жирафе покататься!</vt:lpstr>
      <vt:lpstr>Слайд 18</vt:lpstr>
      <vt:lpstr>Владимир степанов «Близнецы» Три ушастых близнеца просят маму без конца: «Мама, мама, расскажи, мама, мама, покажи, как в стене проделать лаз, чтоб никто не видел нас… где найти от сыра крошки и куда бежать от кошки?» мама не ругается, учить мышат ей нравится.</vt:lpstr>
      <vt:lpstr>«Рыжий котишка» Елена шаламонова. Рыжий котишка, хитрый воришка, он две сосиски съел вместо мышки, сыра кусок стащил из буфета, фантик шуршащий снял от конфеты, рыбку припрятал за шкафом в углу, хвостик мышиный нашел на полу, вспомнил, что мышку он должен поймать, только под вечер, пора идти спать…</vt:lpstr>
      <vt:lpstr>«Пешки-ложки»  музыка А.Скрипниковой.</vt:lpstr>
      <vt:lpstr>Пешком шагали мышки по узенькой дорожке от деревушки «Пешки»  до деревушки «Ложки» а в деревушке «ложки» у них устали ножки, обратно в «пешки» мышки  поехали на кошке.  Припев: если кошке по пути, по пути, по пути, отчего не подвезти, отчего не подвезти?</vt:lpstr>
      <vt:lpstr>И пели до порожка, и щелкали орешки от деревушки «ложки» до деревушки «пешки». Пешком шагать не близко, когда идешь обратно, а на пушистой киске и мягко, и приятно.  Припев: если кошке по пути, по пути, по пути. Отчего не подвезти, отчего не подвезти? </vt:lpstr>
      <vt:lpstr>Слайд 24</vt:lpstr>
      <vt:lpstr>Слайд 25</vt:lpstr>
      <vt:lpstr>Эдвард григ</vt:lpstr>
      <vt:lpstr>Оркестровая сюита «Пер гюнт»</vt:lpstr>
      <vt:lpstr>Слайд 28</vt:lpstr>
      <vt:lpstr>Слайд 29</vt:lpstr>
      <vt:lpstr>Слайд 30</vt:lpstr>
      <vt:lpstr>До новых встреч!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и сказочные персонажи в вокальной и инструментальной музыке</dc:title>
  <cp:lastModifiedBy>admin</cp:lastModifiedBy>
  <cp:revision>41</cp:revision>
  <dcterms:modified xsi:type="dcterms:W3CDTF">2014-09-26T08:05:12Z</dcterms:modified>
</cp:coreProperties>
</file>