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1" r:id="rId3"/>
    <p:sldId id="281" r:id="rId4"/>
    <p:sldId id="282" r:id="rId5"/>
    <p:sldId id="283" r:id="rId6"/>
    <p:sldId id="290" r:id="rId7"/>
    <p:sldId id="284" r:id="rId8"/>
    <p:sldId id="262" r:id="rId9"/>
    <p:sldId id="291" r:id="rId10"/>
    <p:sldId id="287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9CC93D-E52E-4D84-901B-11D7331DD495}">
          <p14:sldIdLst>
            <p14:sldId id="259"/>
          </p14:sldIdLst>
        </p14:section>
        <p14:section name="Обзор и цели" id="{ABA716BF-3A5C-4ADB-94C9-CFEF84EBA240}">
          <p14:sldIdLst>
            <p14:sldId id="261"/>
            <p14:sldId id="281"/>
            <p14:sldId id="282"/>
            <p14:sldId id="283"/>
            <p14:sldId id="290"/>
            <p14:sldId id="284"/>
            <p14:sldId id="262"/>
            <p14:sldId id="291"/>
            <p14:sldId id="287"/>
          </p14:sldIdLst>
        </p14:section>
        <p14:section name="Раздел 1" id="{6D9936A3-3945-4757-BC8B-B5C252D8E036}">
          <p14:sldIdLst>
            <p14:sldId id="286"/>
          </p14:sldIdLst>
        </p14:section>
        <p14:section name="Образцы слайдов для визуальных элементов" id="{BAB3A466-96C9-4230-9978-795378D75699}">
          <p14:sldIdLst/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/>
        </p14:section>
        <p14:section name="Приложение" id="{3F78B471-41DA-46F2-A8E4-97E471896AB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90941" autoAdjust="0"/>
  </p:normalViewPr>
  <p:slideViewPr>
    <p:cSldViewPr>
      <p:cViewPr>
        <p:scale>
          <a:sx n="60" d="100"/>
          <a:sy n="60" d="100"/>
        </p:scale>
        <p:origin x="-109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21.10.2012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779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pPr/>
              <a:t>12/17/2009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822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dirty="0" smtClean="0"/>
              <a:t>Для добавления разделов щелкните слайд правой кнопкой мыши.</a:t>
            </a:r>
            <a:r>
              <a:rPr lang="ru-RU" sz="1200" b="0" baseline="0" dirty="0" smtClean="0"/>
              <a:t> Разделы позволяют упорядочить слайды и организовать совместную работу нескольких авторов.</a:t>
            </a:r>
            <a:endParaRPr lang="ru-RU" sz="1200" b="0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раздел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представлении презентации.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 Выполните пробную печать, чтобы убедиться в сохранении разницы между цветами при печати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Используйте заголовки разделов для каждой из тем, чтобы переход был понятен для аудитории.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обзорных слайдов, использующих переходы.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обзорного слайда.</a:t>
            </a:r>
            <a:endParaRPr lang="ru-RU" sz="1200" dirty="0" smtClean="0"/>
          </a:p>
          <a:p>
            <a:pPr marL="228600" indent="-228600">
              <a:buFont typeface="+mj-lt"/>
              <a:buNone/>
            </a:pPr>
            <a:endParaRPr lang="ru-RU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b="0" dirty="0" smtClean="0"/>
              <a:t>Какие</a:t>
            </a:r>
            <a:r>
              <a:rPr lang="ru-RU" b="0" baseline="0" dirty="0" smtClean="0"/>
              <a:t> способности приобретут слушатели по завершении обучения?</a:t>
            </a:r>
            <a:r>
              <a:rPr lang="ru-RU" dirty="0" smtClean="0"/>
              <a:t> Коротко опишите каждую цель и полезность</a:t>
            </a:r>
            <a:r>
              <a:rPr lang="ru-RU" baseline="0" dirty="0" smtClean="0"/>
              <a:t> </a:t>
            </a:r>
            <a:r>
              <a:rPr lang="ru-RU" dirty="0" smtClean="0"/>
              <a:t>данной презентации для</a:t>
            </a:r>
            <a:r>
              <a:rPr lang="ru-RU" baseline="0" dirty="0" smtClean="0"/>
              <a:t> слушателей.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b="0" dirty="0" smtClean="0"/>
              <a:t>Какие</a:t>
            </a:r>
            <a:r>
              <a:rPr lang="ru-RU" b="0" baseline="0" dirty="0" smtClean="0"/>
              <a:t> способности приобретут слушатели по завершении обучения?</a:t>
            </a:r>
            <a:r>
              <a:rPr lang="ru-RU" dirty="0" smtClean="0"/>
              <a:t> Коротко опишите каждую цель и полезность</a:t>
            </a:r>
            <a:r>
              <a:rPr lang="ru-RU" baseline="0" dirty="0" smtClean="0"/>
              <a:t> </a:t>
            </a:r>
            <a:r>
              <a:rPr lang="ru-RU" dirty="0" smtClean="0"/>
              <a:t>данной презентации для</a:t>
            </a:r>
            <a:r>
              <a:rPr lang="ru-RU" baseline="0" dirty="0" smtClean="0"/>
              <a:t> слушателей.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2000" baseline="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180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ru-RU"/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ru-RU" sz="3200">
                <a:latin typeface="+mn-lt"/>
              </a:defRPr>
            </a:lvl1pPr>
            <a:lvl2pPr eaLnBrk="1" latinLnBrk="0" hangingPunct="1">
              <a:defRPr kumimoji="0" lang="ru-RU" sz="2800">
                <a:latin typeface="+mn-lt"/>
              </a:defRPr>
            </a:lvl2pPr>
            <a:lvl3pPr eaLnBrk="1" latinLnBrk="0" hangingPunct="1">
              <a:defRPr kumimoji="0" lang="ru-RU" sz="2400">
                <a:latin typeface="+mn-lt"/>
              </a:defRPr>
            </a:lvl3pPr>
            <a:lvl4pPr eaLnBrk="1" latinLnBrk="0" hangingPunct="1">
              <a:defRPr kumimoji="0" lang="ru-RU" sz="2400">
                <a:latin typeface="+mn-lt"/>
              </a:defRPr>
            </a:lvl4pPr>
            <a:lvl5pPr eaLnBrk="1" latinLnBrk="0" hangingPunct="1">
              <a:defRPr kumimoji="0" lang="ru-RU" sz="2400">
                <a:latin typeface="+mn-lt"/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ru-RU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ru-RU" sz="3200"/>
            </a:lvl1pPr>
            <a:lvl2pPr eaLnBrk="1" latinLnBrk="0" hangingPunct="1">
              <a:defRPr kumimoji="0" lang="ru-RU" sz="2800"/>
            </a:lvl2pPr>
            <a:lvl3pPr eaLnBrk="1" latinLnBrk="0" hangingPunct="1">
              <a:defRPr kumimoji="0" lang="ru-RU" sz="2400"/>
            </a:lvl3pPr>
            <a:lvl4pPr eaLnBrk="1" latinLnBrk="0" hangingPunct="1">
              <a:defRPr kumimoji="0" lang="ru-RU" sz="2000"/>
            </a:lvl4pPr>
            <a:lvl5pPr eaLnBrk="1" latinLnBrk="0" hangingPunct="1">
              <a:defRPr kumimoji="0" lang="ru-RU" sz="2000"/>
            </a:lvl5pPr>
            <a:lvl6pPr eaLnBrk="1" latinLnBrk="0" hangingPunct="1">
              <a:defRPr kumimoji="0" lang="ru-RU" sz="2000"/>
            </a:lvl6pPr>
            <a:lvl7pPr eaLnBrk="1" latinLnBrk="0" hangingPunct="1">
              <a:defRPr kumimoji="0" lang="ru-RU" sz="2000"/>
            </a:lvl7pPr>
            <a:lvl8pPr eaLnBrk="1" latinLnBrk="0" hangingPunct="1">
              <a:defRPr kumimoji="0" lang="ru-RU" sz="2000"/>
            </a:lvl8pPr>
            <a:lvl9pPr eaLnBrk="1" latinLnBrk="0" hangingPunct="1">
              <a:defRPr kumimoji="0" lang="ru-RU"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ru-RU" sz="3200"/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Grid">
          <a:fgClr>
            <a:srgbClr val="FFFF6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pPr/>
              <a:t>12/17/2009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ru-RU"/>
      </a:defPPr>
      <a:lvl1pPr marL="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Части речи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Юдина О.Г.</a:t>
            </a:r>
            <a:endParaRPr lang="ru-RU" sz="2400" dirty="0">
              <a:latin typeface="+mn-lt"/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32856" y="-243408"/>
            <a:ext cx="6658569" cy="1023881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89976" y="90872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b="1" i="1" dirty="0"/>
              <a:t>Сегодня  мы убедились в том, что</a:t>
            </a:r>
            <a:r>
              <a:rPr lang="ru-RU" sz="3200" b="1" i="1" dirty="0" smtClean="0"/>
              <a:t>…</a:t>
            </a:r>
          </a:p>
          <a:p>
            <a:endParaRPr lang="ru-RU" sz="3200" b="1" i="1" dirty="0"/>
          </a:p>
          <a:p>
            <a:pPr marL="0" indent="0">
              <a:buNone/>
            </a:pPr>
            <a:endParaRPr lang="ru-RU" sz="3200" dirty="0"/>
          </a:p>
          <a:p>
            <a:r>
              <a:rPr lang="ru-RU" sz="3200" b="1" i="1" dirty="0"/>
              <a:t>Теперь мы  умеем определять</a:t>
            </a:r>
            <a:r>
              <a:rPr lang="ru-RU" sz="3200" b="1" i="1" dirty="0" smtClean="0"/>
              <a:t>…</a:t>
            </a:r>
          </a:p>
          <a:p>
            <a:endParaRPr lang="ru-RU" sz="3200" b="1" i="1" dirty="0"/>
          </a:p>
          <a:p>
            <a:pPr marL="0" indent="0">
              <a:buNone/>
            </a:pPr>
            <a:endParaRPr lang="ru-RU" sz="3200" b="1" i="1" dirty="0" smtClean="0"/>
          </a:p>
          <a:p>
            <a:r>
              <a:rPr lang="ru-RU" sz="3200" b="1" i="1" dirty="0" smtClean="0"/>
              <a:t>Мы знаем, что в русском языке…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590648"/>
            <a:ext cx="9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все слова русского языка делятся на большие группы – части речи.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78008" y="3158208"/>
            <a:ext cx="75339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/>
              <a:t>части речи, задавать к ним вопросы, определять их значение</a:t>
            </a:r>
            <a:r>
              <a:rPr lang="ru-RU" sz="2800" i="1" dirty="0" smtClean="0"/>
              <a:t>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5102424"/>
            <a:ext cx="799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/>
              <a:t>есть самостоятельные и служебные части речи</a:t>
            </a:r>
            <a:r>
              <a:rPr lang="ru-RU" sz="2800" i="1" dirty="0" smtClean="0"/>
              <a:t>.</a:t>
            </a:r>
            <a:endParaRPr lang="ru-RU" sz="2800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63888" y="1916832"/>
            <a:ext cx="4343400" cy="1362075"/>
          </a:xfrm>
        </p:spPr>
        <p:txBody>
          <a:bodyPr/>
          <a:lstStyle/>
          <a:p>
            <a:r>
              <a:rPr lang="ru-RU" dirty="0" smtClean="0"/>
              <a:t>Спасибо!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Продолжать знакомить с признаками, по которым определяются части речи;</a:t>
            </a:r>
            <a:endParaRPr lang="ru-RU" dirty="0"/>
          </a:p>
          <a:p>
            <a:r>
              <a:rPr lang="ru-RU" dirty="0" smtClean="0"/>
              <a:t>Развивать речь учащихся, мышление, совершенствовать орфографическую зоркость;</a:t>
            </a:r>
          </a:p>
          <a:p>
            <a:r>
              <a:rPr lang="ru-RU" dirty="0" smtClean="0"/>
              <a:t>Воспитывать эстетические качества, самостоятельность, аккуратность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7439" y="1033572"/>
            <a:ext cx="888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Льет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779912" y="1393612"/>
            <a:ext cx="1549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Опадают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20442" y="1806496"/>
            <a:ext cx="1634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Листопад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820442" y="2185700"/>
            <a:ext cx="1577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Грустный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3390672"/>
            <a:ext cx="1214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Дождь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779912" y="3894728"/>
            <a:ext cx="1293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Облака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4398784"/>
            <a:ext cx="15309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Журавли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5210036"/>
            <a:ext cx="1247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Косяки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760058" y="4849996"/>
            <a:ext cx="1532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Желтеют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779912" y="2977788"/>
            <a:ext cx="1710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Кленовые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832833" y="2545740"/>
            <a:ext cx="1387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Золотая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971600" y="323364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Существительное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779912" y="332656"/>
            <a:ext cx="177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Прилагательное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516216" y="3326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Глагол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4.15356E-6 L 0.2783 0.006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37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3506E-6 L -0.27483 -0.0011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50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/>
      <p:bldP spid="9" grpId="0"/>
      <p:bldP spid="10" grpId="0"/>
      <p:bldP spid="11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Yudina_OG\Desktop\3f1f97b4d4ed8f28f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263" y="-45115"/>
            <a:ext cx="7221766" cy="381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Yudina_OG\Desktop\весн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67667"/>
            <a:ext cx="4734435" cy="318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Yudina_OG\Desktop\лето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67667"/>
            <a:ext cx="4572000" cy="309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Yudina_OG\Desktop\осень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3698" y="-484187"/>
            <a:ext cx="5314816" cy="425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5036" y="1772816"/>
            <a:ext cx="8932862" cy="40842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3600" dirty="0" smtClean="0"/>
              <a:t>Октябрь </a:t>
            </a:r>
            <a:r>
              <a:rPr lang="ru-RU" sz="3600" dirty="0" smtClean="0"/>
              <a:t>уж </a:t>
            </a:r>
            <a:r>
              <a:rPr lang="ru-RU" sz="3600" dirty="0" smtClean="0"/>
              <a:t>наступил – уж роща </a:t>
            </a:r>
            <a:r>
              <a:rPr lang="ru-RU" sz="3600" dirty="0" err="1" smtClean="0"/>
              <a:t>отряхает</a:t>
            </a:r>
            <a:endParaRPr lang="ru-RU" sz="3600" dirty="0" smtClean="0"/>
          </a:p>
          <a:p>
            <a:r>
              <a:rPr lang="ru-RU" sz="3600" dirty="0" smtClean="0"/>
              <a:t>Последние листы с нагих своих ветвей,</a:t>
            </a:r>
          </a:p>
          <a:p>
            <a:r>
              <a:rPr lang="ru-RU" sz="3600" dirty="0" smtClean="0"/>
              <a:t>Дохнул осенний хлад – дорога промерзает.</a:t>
            </a:r>
          </a:p>
          <a:p>
            <a:r>
              <a:rPr lang="ru-RU" sz="3600" dirty="0" smtClean="0"/>
              <a:t>Журча, еще бежит за мельницу ручей.</a:t>
            </a:r>
            <a:endParaRPr lang="ru-RU" sz="36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Yudina_OG\Desktop\кле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91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380" y="179929"/>
            <a:ext cx="15840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к</a:t>
            </a:r>
            <a:r>
              <a:rPr lang="ru-RU" sz="4400" dirty="0" smtClean="0"/>
              <a:t>овер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5714007" y="179928"/>
            <a:ext cx="13163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клен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741143" y="188735"/>
            <a:ext cx="21082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золотой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666490" y="949369"/>
            <a:ext cx="10746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под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667095" y="908720"/>
            <a:ext cx="16575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лежит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949368"/>
            <a:ext cx="20505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листьев</a:t>
            </a:r>
            <a:endParaRPr lang="ru-RU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16615" y="2959918"/>
            <a:ext cx="950773" cy="699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ом</a:t>
            </a:r>
            <a:endParaRPr lang="ru-RU" sz="4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56984E-6 L -0.15052 0.294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35" y="147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9.25069E-8 L -0.41737 0.407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68" y="20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36 0.00601 L 0.05555 0.300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147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48844E-6 L 0.38421 0.405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01" y="20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9.25069E-8 L 0.00746 0.57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287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56984E-6 L -0.40347 0.4625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74" y="23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9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692696"/>
            <a:ext cx="63240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Наступила золотая осень.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204864"/>
            <a:ext cx="88165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По утрам заморозки, а днем  тепло.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595663"/>
            <a:ext cx="58609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Небо высокое и чистое.</a:t>
            </a:r>
            <a:endParaRPr lang="ru-RU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79912" y="188640"/>
            <a:ext cx="1643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Части речи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620688"/>
            <a:ext cx="25765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Самостоятельные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88596" y="620687"/>
            <a:ext cx="1739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Служебные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4092" y="1243641"/>
            <a:ext cx="2880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Существительное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18054" y="1612973"/>
            <a:ext cx="2160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Прилагательное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88155" y="1936138"/>
            <a:ext cx="2338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Глагол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76072" y="2345104"/>
            <a:ext cx="3131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Местоимение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27784" y="2333685"/>
            <a:ext cx="2044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Числительное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1759456"/>
            <a:ext cx="3208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Предлог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100392" y="1756276"/>
            <a:ext cx="2056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Союз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236296" y="1757724"/>
            <a:ext cx="2869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Частица</a:t>
            </a:r>
            <a:endParaRPr lang="ru-RU" sz="2400" b="1" dirty="0"/>
          </a:p>
        </p:txBody>
      </p:sp>
      <p:cxnSp>
        <p:nvCxnSpPr>
          <p:cNvPr id="19" name="Прямая со стрелкой 18"/>
          <p:cNvCxnSpPr>
            <a:stCxn id="4" idx="2"/>
            <a:endCxn id="6" idx="3"/>
          </p:cNvCxnSpPr>
          <p:nvPr/>
        </p:nvCxnSpPr>
        <p:spPr>
          <a:xfrm flipH="1">
            <a:off x="3044083" y="650305"/>
            <a:ext cx="1557529" cy="201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2"/>
            <a:endCxn id="9" idx="1"/>
          </p:cNvCxnSpPr>
          <p:nvPr/>
        </p:nvCxnSpPr>
        <p:spPr>
          <a:xfrm>
            <a:off x="4601612" y="650305"/>
            <a:ext cx="1786984" cy="201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6" idx="2"/>
            <a:endCxn id="10" idx="0"/>
          </p:cNvCxnSpPr>
          <p:nvPr/>
        </p:nvCxnSpPr>
        <p:spPr>
          <a:xfrm flipH="1">
            <a:off x="318108" y="1082353"/>
            <a:ext cx="1437706" cy="161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2"/>
            <a:endCxn id="11" idx="0"/>
          </p:cNvCxnSpPr>
          <p:nvPr/>
        </p:nvCxnSpPr>
        <p:spPr>
          <a:xfrm flipH="1">
            <a:off x="926066" y="1082353"/>
            <a:ext cx="829748" cy="5306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2"/>
            <a:endCxn id="12" idx="0"/>
          </p:cNvCxnSpPr>
          <p:nvPr/>
        </p:nvCxnSpPr>
        <p:spPr>
          <a:xfrm flipH="1">
            <a:off x="1605089" y="1082353"/>
            <a:ext cx="150725" cy="853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6" idx="2"/>
            <a:endCxn id="13" idx="0"/>
          </p:cNvCxnSpPr>
          <p:nvPr/>
        </p:nvCxnSpPr>
        <p:spPr>
          <a:xfrm>
            <a:off x="1755814" y="1082353"/>
            <a:ext cx="376835" cy="12627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6" idx="2"/>
            <a:endCxn id="14" idx="0"/>
          </p:cNvCxnSpPr>
          <p:nvPr/>
        </p:nvCxnSpPr>
        <p:spPr>
          <a:xfrm>
            <a:off x="1755814" y="1082353"/>
            <a:ext cx="974210" cy="1251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9" idx="2"/>
            <a:endCxn id="15" idx="0"/>
          </p:cNvCxnSpPr>
          <p:nvPr/>
        </p:nvCxnSpPr>
        <p:spPr>
          <a:xfrm flipH="1">
            <a:off x="6388597" y="1082352"/>
            <a:ext cx="869789" cy="677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9" idx="2"/>
            <a:endCxn id="17" idx="0"/>
          </p:cNvCxnSpPr>
          <p:nvPr/>
        </p:nvCxnSpPr>
        <p:spPr>
          <a:xfrm>
            <a:off x="7258386" y="1082352"/>
            <a:ext cx="121385" cy="6753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9" idx="2"/>
            <a:endCxn id="16" idx="0"/>
          </p:cNvCxnSpPr>
          <p:nvPr/>
        </p:nvCxnSpPr>
        <p:spPr>
          <a:xfrm>
            <a:off x="7258386" y="1082352"/>
            <a:ext cx="944830" cy="6739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7471001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heme/theme1.xml><?xml version="1.0" encoding="utf-8"?>
<a:theme xmlns:a="http://schemas.openxmlformats.org/drawingml/2006/main" name="Обуч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443</Words>
  <Application>Microsoft Office PowerPoint</Application>
  <PresentationFormat>Экран (4:3)</PresentationFormat>
  <Paragraphs>90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Обучение</vt:lpstr>
      <vt:lpstr>Части речи</vt:lpstr>
      <vt:lpstr>Цель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2012-10-18T19:00:41Z</dcterms:created>
  <dcterms:modified xsi:type="dcterms:W3CDTF">2012-10-21T17:08:49Z</dcterms:modified>
</cp:coreProperties>
</file>