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Default Extension="bin" ContentType="application/vnd.openxmlformats-officedocument.oleObject"/>
  <Default Extension="mp3" ContentType="audio/unknown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sldIdLst>
    <p:sldId id="274" r:id="rId4"/>
    <p:sldId id="256" r:id="rId5"/>
    <p:sldId id="257" r:id="rId6"/>
    <p:sldId id="271" r:id="rId7"/>
    <p:sldId id="258" r:id="rId8"/>
    <p:sldId id="272" r:id="rId9"/>
    <p:sldId id="259" r:id="rId10"/>
    <p:sldId id="273" r:id="rId11"/>
    <p:sldId id="262" r:id="rId12"/>
    <p:sldId id="281" r:id="rId13"/>
    <p:sldId id="282" r:id="rId14"/>
    <p:sldId id="283" r:id="rId15"/>
    <p:sldId id="284" r:id="rId16"/>
    <p:sldId id="275" r:id="rId17"/>
    <p:sldId id="266" r:id="rId18"/>
    <p:sldId id="279" r:id="rId19"/>
    <p:sldId id="278" r:id="rId20"/>
    <p:sldId id="265" r:id="rId21"/>
    <p:sldId id="261" r:id="rId22"/>
    <p:sldId id="280" r:id="rId23"/>
    <p:sldId id="268" r:id="rId24"/>
    <p:sldId id="260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4B06E"/>
    <a:srgbClr val="EA6834"/>
    <a:srgbClr val="B6E7B1"/>
    <a:srgbClr val="37E7C5"/>
    <a:srgbClr val="1CCBD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845" autoAdjust="0"/>
  </p:normalViewPr>
  <p:slideViewPr>
    <p:cSldViewPr>
      <p:cViewPr varScale="1">
        <p:scale>
          <a:sx n="107" d="100"/>
          <a:sy n="107" d="100"/>
        </p:scale>
        <p:origin x="-17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4" d="100"/>
        <a:sy n="5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18CB-D0FF-4F9D-8433-6E22269681ED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BE421-7A27-4624-A1B0-EF5BED8120DC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16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F43B-3782-4451-8720-516DA6333E19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38BE4-9366-4E00-A1A4-62FFA912BD2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6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FBD36-EB6C-40FC-878B-4CBA9D2E753B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6C213-D1CD-4AAD-A84A-3C5773B894A4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68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E9E6-DB30-4952-A19C-EBAE62087E71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D094B-7305-4988-8EF4-30B852B5C23F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586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474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95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644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185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239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855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566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30F0-4D00-4509-A078-E5F22C5F7DF4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35494-1DE6-4BB4-A581-5ADF93FFCCFA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70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701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9676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4397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9923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C4FC3-8A72-48BB-A5E9-E8F2811A04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830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9B7BB-CB1E-4D98-8C2F-D05B7598A5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19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C0E8F-52A0-490C-8DB9-EF89D716917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9568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867D5-729C-4A24-95BA-45C1844144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6714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26855-1902-41F0-BCC6-8C91FA750E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041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D7000-999E-4C94-8659-8D29D2D4C5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72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779A-FF3E-4673-BB37-0C95DE0E8AFA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80750-1F54-44B5-BA92-DE8C4780E671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4956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14D07-AEAA-48B9-A472-3FAC38C471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8456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B9F2F-6C69-4AA3-B6BB-37C4CF9F0B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616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9BF7D-BA6F-42C5-8193-04EC2D3BCA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9214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35D83-AAAF-4ADB-986B-70FDF2A4DA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34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D7B3B-B700-4B11-BB16-6ED06C2D44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104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2E75-60B2-4032-8FD7-1A6BF16DDD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503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F3FC3-DA63-451D-9A34-132F938D46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7758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D878C-A4C9-4570-B674-FA8056D344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3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81674-0D6B-4B01-9111-5498983481CD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3A407-4C86-4EA3-A76C-16C0B7B80121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1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35611-08A1-46E0-9D47-8C643C17072C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4D485-D167-4A97-AB47-7BB9B79054F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64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3E46E-1981-4FB5-BEED-D25A85154D97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80507-6E46-4BC0-946F-59E4BDD15C22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472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305D9-4073-459E-96EC-A7A244DA047C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0187-9CA8-401F-8837-B2896FEA70D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29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087A7-9FE9-4123-9C99-FECB1E386982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4BA3-484D-4B2A-B74D-A447457FA798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43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90C5-218B-4D09-9F24-6E7F044D2D81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4927-AE24-4796-958D-EE74B62C6CD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66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044B3E-A7FD-4C86-A18E-9DC790B7A383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09.10.2015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A94788-10C4-47DC-96D5-6D1E50D193B0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33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26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45624-0454-4002-A7B2-677B0ACD089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4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8.png"/><Relationship Id="rId4" Type="http://schemas.microsoft.com/office/2007/relationships/media" Target="../media/media1.mp3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544522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33CC"/>
                </a:solidFill>
              </a:rPr>
              <a:t>Учитель трудового обучения: Климова С.П.</a:t>
            </a:r>
            <a:endParaRPr lang="ru-RU" sz="2800" b="1" i="1" dirty="0">
              <a:solidFill>
                <a:srgbClr val="0033CC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458200" cy="105841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Краевое государственное казенное специальное (коррекционное) образовательное учреждение для обучающихся, воспитанников с ограниченными  возможностями здоровья «Специальная  (коррекционная) общеобразовательная школа VIII вида № 3»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УРОК  В 7 КЛАССЕ :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ТЕМА: «ДЕФЕКТЫ  МАШИННОЙ СТРОЧКИ»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3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9" y="712728"/>
            <a:ext cx="350146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ТЕХНИКА БЕЗОПАСНОСТИ</a:t>
            </a:r>
          </a:p>
          <a:p>
            <a:pPr algn="ctr"/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правильный ответ и запишите его номер.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Светлана\Documents\маши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712728"/>
            <a:ext cx="4608512" cy="538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7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704856" cy="466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нужно сделать до начала работы на швейной машине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Смазать машину маслом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Проверить качество строчки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Положить лоскуток ткани под лапку.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74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128792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Перед работой на швейной машине нужно: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Убрать из изделия булавки и иголки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Удалить смёточные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стежки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Хорошо прочертить линии на деталях.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6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9152" y="404664"/>
            <a:ext cx="777686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 время работы на швейной машине нельзя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Увеличивать натяжение нити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Заправлять верхнюю нить при включённой машине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Строчить на высокой скорости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72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3245" y="641763"/>
            <a:ext cx="6326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45353" y="1628800"/>
            <a:ext cx="3957196" cy="43924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1628800"/>
            <a:ext cx="3957196" cy="4392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628800"/>
            <a:ext cx="3957196" cy="4392488"/>
          </a:xfrm>
          <a:prstGeom prst="rect">
            <a:avLst/>
          </a:prstGeom>
        </p:spPr>
      </p:pic>
      <p:pic>
        <p:nvPicPr>
          <p:cNvPr id="6" name="Детство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220832" y="5661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441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ocuments\снизу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622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755" y="404664"/>
            <a:ext cx="8352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</a:p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Научится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видеть плохое качество строчки, определять причину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петляние строчки сверху, петляние строчки снизу.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506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Качественная строчка -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dirty="0" smtClean="0"/>
              <a:t>Это такая строчка, у которой переплетение нижней и верхней ниток происходит между соединяемыми материалами.</a:t>
            </a:r>
          </a:p>
          <a:p>
            <a:r>
              <a:rPr lang="ru-RU" sz="2400" dirty="0" smtClean="0"/>
              <a:t>Неправильная регулировка натяжения верхней и нижней ниток приводит к </a:t>
            </a:r>
            <a:r>
              <a:rPr lang="ru-RU" sz="2400" dirty="0" smtClean="0">
                <a:solidFill>
                  <a:srgbClr val="FF3300"/>
                </a:solidFill>
              </a:rPr>
              <a:t>дефектам машинной строчки</a:t>
            </a:r>
          </a:p>
        </p:txBody>
      </p:sp>
      <p:graphicFrame>
        <p:nvGraphicFramePr>
          <p:cNvPr id="4813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648200" y="2573338"/>
          <a:ext cx="4038600" cy="2579687"/>
        </p:xfrm>
        <a:graphic>
          <a:graphicData uri="http://schemas.openxmlformats.org/presentationml/2006/ole">
            <p:oleObj spid="_x0000_s1035" name="Точечный рисунок" r:id="rId3" imgW="4086795" imgH="2610214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3603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ocuments\петл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7686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58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Documents\колпач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1500"/>
            <a:ext cx="8568952" cy="710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50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301208"/>
            <a:ext cx="820891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 SPECIAL S-F01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C:\Users\Светлана\Documents\шв. маш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76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6065" y="19637"/>
            <a:ext cx="79568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Практические исследования</a:t>
            </a:r>
            <a:endParaRPr lang="ru-RU" sz="4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660" y="1156071"/>
            <a:ext cx="880966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Сложить лоскут ткани вдвое.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Выполнить пробные строчки.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Оцените качество пробных строчек.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Какая строчка петляет?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исправить этот недостаток?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Сделайте вывод по итогам своей работы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54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332656"/>
            <a:ext cx="8136904" cy="84137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Качество машинной строчки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88569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	Если строчка петляет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снизу</a:t>
            </a:r>
            <a:r>
              <a:rPr lang="ru-RU" sz="3600" b="1" i="1" u="sng" dirty="0" smtClean="0">
                <a:solidFill>
                  <a:srgbClr val="002060"/>
                </a:solidFill>
              </a:rPr>
              <a:t>,</a:t>
            </a:r>
            <a:r>
              <a:rPr lang="ru-RU" sz="3600" b="1" dirty="0" smtClean="0">
                <a:solidFill>
                  <a:srgbClr val="002060"/>
                </a:solidFill>
              </a:rPr>
              <a:t> значит слабое натяжение верхней нити и надо её натяжение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усилить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b="1" dirty="0" smtClean="0">
                <a:solidFill>
                  <a:srgbClr val="002060"/>
                </a:solidFill>
              </a:rPr>
              <a:t>повернуть гайку регулятора натяжения вправо на 1-2 оборота.</a:t>
            </a:r>
            <a:endParaRPr lang="ru-RU" sz="3200" dirty="0" smtClean="0"/>
          </a:p>
          <a:p>
            <a:pPr lvl="0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	Если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строчка петляет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сверху</a:t>
            </a:r>
            <a:r>
              <a:rPr lang="ru-RU" sz="3600" b="1" dirty="0">
                <a:solidFill>
                  <a:srgbClr val="FF0000"/>
                </a:solidFill>
              </a:rPr>
              <a:t>,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значит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сильное натяжение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верхней нити и надо её </a:t>
            </a:r>
          </a:p>
          <a:p>
            <a:pPr lvl="0"/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натяжение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ослабить</a:t>
            </a:r>
            <a:r>
              <a:rPr lang="ru-RU" sz="3600" b="1" dirty="0">
                <a:solidFill>
                  <a:srgbClr val="FF0000"/>
                </a:solidFill>
              </a:rPr>
              <a:t>,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повернуть гайку регулятора натяжения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влево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на 1-2 оборота</a:t>
            </a:r>
            <a:r>
              <a:rPr lang="ru-RU" sz="3200" b="1" dirty="0">
                <a:solidFill>
                  <a:prstClr val="black"/>
                </a:solidFill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224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258" y="1988840"/>
            <a:ext cx="847821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600" b="1" dirty="0" smtClean="0"/>
              <a:t> Машина петляет сверху или снизу. Как называется этот дефект строчки?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3600" b="1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600" b="1" dirty="0" smtClean="0"/>
              <a:t> Как исправить петляние нити сверху?</a:t>
            </a:r>
            <a:endParaRPr lang="ru-RU" sz="3600" b="1" dirty="0"/>
          </a:p>
          <a:p>
            <a:pPr marL="285750" indent="-285750">
              <a:buFont typeface="Wingdings" pitchFamily="2" charset="2"/>
              <a:buChar char="Ø"/>
            </a:pPr>
            <a:endParaRPr lang="ru-RU" sz="36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600" b="1" dirty="0" smtClean="0"/>
              <a:t> Как </a:t>
            </a:r>
            <a:r>
              <a:rPr lang="ru-RU" sz="3600" b="1" dirty="0"/>
              <a:t>исправить петляние </a:t>
            </a:r>
            <a:r>
              <a:rPr lang="ru-RU" sz="3600" b="1" dirty="0" smtClean="0"/>
              <a:t>нити снизу?</a:t>
            </a:r>
            <a:endParaRPr lang="ru-RU" sz="3600" b="1" dirty="0"/>
          </a:p>
          <a:p>
            <a:pPr marL="285750" indent="-285750">
              <a:buFont typeface="Wingdings" pitchFamily="2" charset="2"/>
              <a:buChar char="Ø"/>
            </a:pPr>
            <a:endParaRPr lang="ru-RU" sz="3200" dirty="0"/>
          </a:p>
          <a:p>
            <a:pPr marL="285750" indent="-285750">
              <a:buFont typeface="Wingdings" pitchFamily="2" charset="2"/>
              <a:buChar char="Ø"/>
            </a:pPr>
            <a:endParaRPr lang="ru-RU" sz="3200" dirty="0" smtClean="0"/>
          </a:p>
          <a:p>
            <a:pPr marL="285750" indent="-285750">
              <a:buFont typeface="Wingdings" pitchFamily="2" charset="2"/>
              <a:buChar char="Ø"/>
            </a:pPr>
            <a:endParaRPr lang="ru-RU" sz="3200" dirty="0"/>
          </a:p>
          <a:p>
            <a:pPr marL="285750" indent="-285750">
              <a:buFont typeface="Wingdings" pitchFamily="2" charset="2"/>
              <a:buChar char="Ø"/>
            </a:pP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17864"/>
            <a:ext cx="90364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Вопросы на повторение:</a:t>
            </a:r>
            <a:endParaRPr lang="ru-RU" sz="4400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544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лана\Documents\скачанные файлы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2243773"/>
            <a:ext cx="532859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FF0000"/>
                </a:solidFill>
              </a:rPr>
              <a:t>Подсчитаем , сколько цветов  на вашей полянке.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412776"/>
            <a:ext cx="5485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33CC"/>
                </a:solidFill>
              </a:rPr>
              <a:t>Оцените ваш труд</a:t>
            </a:r>
            <a:endParaRPr lang="ru-RU" sz="48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27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Назвать детали швейной машины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86800" cy="4525962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1"/>
                </a:solidFill>
              </a:rPr>
              <a:t>Отверстие в швейной игле для вдевания нити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5566117"/>
              </p:ext>
            </p:extLst>
          </p:nvPr>
        </p:nvGraphicFramePr>
        <p:xfrm>
          <a:off x="1403648" y="3501008"/>
          <a:ext cx="612068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/>
                <a:gridCol w="1530170"/>
                <a:gridCol w="1530170"/>
                <a:gridCol w="1530170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6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6E7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1153009"/>
              </p:ext>
            </p:extLst>
          </p:nvPr>
        </p:nvGraphicFramePr>
        <p:xfrm>
          <a:off x="1405467" y="3589867"/>
          <a:ext cx="6129867" cy="1066800"/>
        </p:xfrm>
        <a:graphic>
          <a:graphicData uri="http://schemas.openxmlformats.org/drawingml/2006/table">
            <a:tbl>
              <a:tblPr/>
              <a:tblGrid>
                <a:gridCol w="1507066"/>
                <a:gridCol w="1507067"/>
                <a:gridCol w="1557867"/>
                <a:gridCol w="1557867"/>
              </a:tblGrid>
              <a:tr h="10668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992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82068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tabLst>
                <a:tab pos="1084263" algn="l"/>
              </a:tabLst>
            </a:pPr>
            <a:r>
              <a:rPr lang="ru-RU" sz="3600" b="1" dirty="0"/>
              <a:t>Механизм в швейной машине, позволяющий менять натяжение верхней нити.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4926385"/>
              </p:ext>
            </p:extLst>
          </p:nvPr>
        </p:nvGraphicFramePr>
        <p:xfrm>
          <a:off x="260060" y="2924944"/>
          <a:ext cx="8640954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6"/>
                <a:gridCol w="960106"/>
                <a:gridCol w="960106"/>
                <a:gridCol w="960106"/>
                <a:gridCol w="960106"/>
                <a:gridCol w="960106"/>
                <a:gridCol w="960106"/>
                <a:gridCol w="960106"/>
                <a:gridCol w="960106"/>
              </a:tblGrid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sz="66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600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</a:p>
                    <a:p>
                      <a:endParaRPr lang="ru-RU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sz="6600" b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83884102"/>
              </p:ext>
            </p:extLst>
          </p:nvPr>
        </p:nvGraphicFramePr>
        <p:xfrm>
          <a:off x="203200" y="2946400"/>
          <a:ext cx="8788400" cy="1456267"/>
        </p:xfrm>
        <a:graphic>
          <a:graphicData uri="http://schemas.openxmlformats.org/drawingml/2006/table">
            <a:tbl>
              <a:tblPr/>
              <a:tblGrid>
                <a:gridCol w="999067"/>
                <a:gridCol w="999066"/>
                <a:gridCol w="880534"/>
                <a:gridCol w="999066"/>
                <a:gridCol w="965200"/>
                <a:gridCol w="948267"/>
                <a:gridCol w="965200"/>
                <a:gridCol w="1016000"/>
                <a:gridCol w="1016000"/>
              </a:tblGrid>
              <a:tr h="14562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32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340768"/>
            <a:ext cx="7919352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</a:rPr>
              <a:t>Приспособление швейной машины для намотки ниток на шпульку.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2241397"/>
              </p:ext>
            </p:extLst>
          </p:nvPr>
        </p:nvGraphicFramePr>
        <p:xfrm>
          <a:off x="755579" y="3933056"/>
          <a:ext cx="770332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475"/>
                <a:gridCol w="1100475"/>
                <a:gridCol w="1100475"/>
                <a:gridCol w="1100475"/>
                <a:gridCol w="1100475"/>
                <a:gridCol w="1100475"/>
                <a:gridCol w="1100475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6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6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E7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6431247"/>
              </p:ext>
            </p:extLst>
          </p:nvPr>
        </p:nvGraphicFramePr>
        <p:xfrm>
          <a:off x="762000" y="3979333"/>
          <a:ext cx="7772401" cy="1100667"/>
        </p:xfrm>
        <a:graphic>
          <a:graphicData uri="http://schemas.openxmlformats.org/drawingml/2006/table">
            <a:tbl>
              <a:tblPr/>
              <a:tblGrid>
                <a:gridCol w="1049867"/>
                <a:gridCol w="1100666"/>
                <a:gridCol w="1151467"/>
                <a:gridCol w="1100667"/>
                <a:gridCol w="1016000"/>
                <a:gridCol w="1176867"/>
                <a:gridCol w="1176867"/>
              </a:tblGrid>
              <a:tr h="1100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10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371" y="141277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b="1" dirty="0"/>
              <a:t>Механизм для подачи нижней нитки в швейной машине.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3418907"/>
              </p:ext>
            </p:extLst>
          </p:nvPr>
        </p:nvGraphicFramePr>
        <p:xfrm>
          <a:off x="684331" y="3356992"/>
          <a:ext cx="763132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887"/>
                <a:gridCol w="1271887"/>
                <a:gridCol w="1271887"/>
                <a:gridCol w="1271887"/>
                <a:gridCol w="1271887"/>
                <a:gridCol w="1271887"/>
              </a:tblGrid>
              <a:tr h="109092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Ч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1CCBD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CCBD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CCBD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CCBD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CCB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6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1CCBD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6836501"/>
              </p:ext>
            </p:extLst>
          </p:nvPr>
        </p:nvGraphicFramePr>
        <p:xfrm>
          <a:off x="728133" y="3386667"/>
          <a:ext cx="7636934" cy="1168400"/>
        </p:xfrm>
        <a:graphic>
          <a:graphicData uri="http://schemas.openxmlformats.org/drawingml/2006/table">
            <a:tbl>
              <a:tblPr/>
              <a:tblGrid>
                <a:gridCol w="1219200"/>
                <a:gridCol w="1286934"/>
                <a:gridCol w="1253066"/>
                <a:gridCol w="1270000"/>
                <a:gridCol w="1303867"/>
                <a:gridCol w="1303867"/>
              </a:tblGrid>
              <a:tr h="1168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441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208912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b="1" dirty="0" smtClean="0"/>
              <a:t>Деталь швейной машины, прижимающая ткань.</a:t>
            </a: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 smtClean="0">
              <a:solidFill>
                <a:prstClr val="black"/>
              </a:solidFill>
            </a:endParaRP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prstClr val="black"/>
              </a:solidFill>
            </a:endParaRP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169533"/>
              </p:ext>
            </p:extLst>
          </p:nvPr>
        </p:nvGraphicFramePr>
        <p:xfrm>
          <a:off x="755576" y="3284984"/>
          <a:ext cx="7632850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6570"/>
                <a:gridCol w="1526570"/>
                <a:gridCol w="1526570"/>
                <a:gridCol w="1526570"/>
                <a:gridCol w="1526570"/>
              </a:tblGrid>
              <a:tr h="17281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66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60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B6E7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4244613"/>
              </p:ext>
            </p:extLst>
          </p:nvPr>
        </p:nvGraphicFramePr>
        <p:xfrm>
          <a:off x="778933" y="3285067"/>
          <a:ext cx="7670800" cy="1727200"/>
        </p:xfrm>
        <a:graphic>
          <a:graphicData uri="http://schemas.openxmlformats.org/drawingml/2006/table">
            <a:tbl>
              <a:tblPr/>
              <a:tblGrid>
                <a:gridCol w="1490134"/>
                <a:gridCol w="1524000"/>
                <a:gridCol w="1524000"/>
                <a:gridCol w="1566333"/>
                <a:gridCol w="1566333"/>
              </a:tblGrid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32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b="1" dirty="0"/>
              <a:t>Деталь для заправки нижней нитки в челнок.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0872794"/>
              </p:ext>
            </p:extLst>
          </p:nvPr>
        </p:nvGraphicFramePr>
        <p:xfrm>
          <a:off x="539551" y="2996952"/>
          <a:ext cx="8064896" cy="130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152128"/>
                <a:gridCol w="1152128"/>
                <a:gridCol w="1152128"/>
                <a:gridCol w="1152128"/>
                <a:gridCol w="1152128"/>
                <a:gridCol w="1152128"/>
              </a:tblGrid>
              <a:tr h="1306944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FF0000"/>
                          </a:solidFill>
                        </a:rPr>
                        <a:t>Ш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6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2328237"/>
              </p:ext>
            </p:extLst>
          </p:nvPr>
        </p:nvGraphicFramePr>
        <p:xfrm>
          <a:off x="477888" y="2996952"/>
          <a:ext cx="8026400" cy="1337733"/>
        </p:xfrm>
        <a:graphic>
          <a:graphicData uri="http://schemas.openxmlformats.org/drawingml/2006/table">
            <a:tbl>
              <a:tblPr/>
              <a:tblGrid>
                <a:gridCol w="1134534"/>
                <a:gridCol w="1185333"/>
                <a:gridCol w="1117600"/>
                <a:gridCol w="1168400"/>
                <a:gridCol w="1202267"/>
                <a:gridCol w="1109133"/>
                <a:gridCol w="1109133"/>
              </a:tblGrid>
              <a:tr h="13377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Светлана\Documents\шпульк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529501"/>
            <a:ext cx="4608512" cy="23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080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/>
          </p:cNvSpPr>
          <p:nvPr>
            <p:ph type="title" idx="4294967295"/>
          </p:nvPr>
        </p:nvSpPr>
        <p:spPr bwMode="auto">
          <a:xfrm>
            <a:off x="5292725" y="0"/>
            <a:ext cx="3851275" cy="6858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300" b="1" u="sng" cap="none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По вертикали:</a:t>
            </a:r>
            <a:r>
              <a:rPr lang="ru-RU" sz="23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3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300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1.</a:t>
            </a:r>
            <a: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Операция по временному соединению деталей </a:t>
            </a:r>
            <a:r>
              <a:rPr lang="ru-RU" sz="2300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2.</a:t>
            </a:r>
            <a: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Нити, находящиеся под прямым углом к основе ткани </a:t>
            </a:r>
            <a:r>
              <a:rPr lang="ru-RU" sz="2300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3.</a:t>
            </a:r>
            <a: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Ткань из нити тутового шелкопряда .</a:t>
            </a:r>
            <a:r>
              <a:rPr lang="ru-RU" sz="2300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4.</a:t>
            </a:r>
            <a: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Растение, являющееся ценным сырьем не только для текстильной, но и для пищевой промышленности </a:t>
            </a:r>
            <a:r>
              <a:rPr lang="ru-RU" sz="2300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5.</a:t>
            </a:r>
            <a: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Рабочий инструмент.</a:t>
            </a:r>
            <a:br>
              <a:rPr lang="ru-RU" sz="2300" b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300" b="1" u="sng" cap="none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По горизонтали:</a:t>
            </a:r>
            <a:r>
              <a:rPr lang="ru-RU" sz="23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3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300" b="1" u="sng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6.</a:t>
            </a:r>
            <a:r>
              <a:rPr lang="ru-RU" sz="23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Ключевое слово.</a:t>
            </a:r>
          </a:p>
        </p:txBody>
      </p:sp>
      <p:sp>
        <p:nvSpPr>
          <p:cNvPr id="13315" name="Rectangle 100"/>
          <p:cNvSpPr>
            <a:spLocks noChangeArrowheads="1"/>
          </p:cNvSpPr>
          <p:nvPr/>
        </p:nvSpPr>
        <p:spPr bwMode="auto">
          <a:xfrm>
            <a:off x="1006475" y="201612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2</a:t>
            </a:r>
          </a:p>
        </p:txBody>
      </p:sp>
      <p:sp>
        <p:nvSpPr>
          <p:cNvPr id="13316" name="Rectangle 101"/>
          <p:cNvSpPr>
            <a:spLocks noChangeArrowheads="1"/>
          </p:cNvSpPr>
          <p:nvPr/>
        </p:nvSpPr>
        <p:spPr bwMode="auto">
          <a:xfrm>
            <a:off x="1006475" y="263683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17" name="Rectangle 102"/>
          <p:cNvSpPr>
            <a:spLocks noChangeArrowheads="1"/>
          </p:cNvSpPr>
          <p:nvPr/>
        </p:nvSpPr>
        <p:spPr bwMode="auto">
          <a:xfrm>
            <a:off x="320675" y="574198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18" name="Rectangle 103"/>
          <p:cNvSpPr>
            <a:spLocks noChangeArrowheads="1"/>
          </p:cNvSpPr>
          <p:nvPr/>
        </p:nvSpPr>
        <p:spPr bwMode="auto">
          <a:xfrm>
            <a:off x="320675" y="512127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19" name="Rectangle 104"/>
          <p:cNvSpPr>
            <a:spLocks noChangeArrowheads="1"/>
          </p:cNvSpPr>
          <p:nvPr/>
        </p:nvSpPr>
        <p:spPr bwMode="auto">
          <a:xfrm>
            <a:off x="320675" y="4500563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0" name="Rectangle 105"/>
          <p:cNvSpPr>
            <a:spLocks noChangeArrowheads="1"/>
          </p:cNvSpPr>
          <p:nvPr/>
        </p:nvSpPr>
        <p:spPr bwMode="auto">
          <a:xfrm>
            <a:off x="320675" y="387985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1" name="Rectangle 106"/>
          <p:cNvSpPr>
            <a:spLocks noChangeArrowheads="1"/>
          </p:cNvSpPr>
          <p:nvPr/>
        </p:nvSpPr>
        <p:spPr bwMode="auto">
          <a:xfrm>
            <a:off x="320675" y="263683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1</a:t>
            </a:r>
          </a:p>
        </p:txBody>
      </p:sp>
      <p:sp>
        <p:nvSpPr>
          <p:cNvPr id="13322" name="Rectangle 107"/>
          <p:cNvSpPr>
            <a:spLocks noChangeArrowheads="1"/>
          </p:cNvSpPr>
          <p:nvPr/>
        </p:nvSpPr>
        <p:spPr bwMode="auto">
          <a:xfrm>
            <a:off x="37496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3" name="Rectangle 108"/>
          <p:cNvSpPr>
            <a:spLocks noChangeArrowheads="1"/>
          </p:cNvSpPr>
          <p:nvPr/>
        </p:nvSpPr>
        <p:spPr bwMode="auto">
          <a:xfrm>
            <a:off x="30638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4" name="Rectangle 109"/>
          <p:cNvSpPr>
            <a:spLocks noChangeArrowheads="1"/>
          </p:cNvSpPr>
          <p:nvPr/>
        </p:nvSpPr>
        <p:spPr bwMode="auto">
          <a:xfrm>
            <a:off x="23780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5" name="Rectangle 110"/>
          <p:cNvSpPr>
            <a:spLocks noChangeArrowheads="1"/>
          </p:cNvSpPr>
          <p:nvPr/>
        </p:nvSpPr>
        <p:spPr bwMode="auto">
          <a:xfrm>
            <a:off x="323850" y="321310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6</a:t>
            </a:r>
          </a:p>
        </p:txBody>
      </p:sp>
      <p:sp>
        <p:nvSpPr>
          <p:cNvPr id="13326" name="Rectangle 111"/>
          <p:cNvSpPr>
            <a:spLocks noChangeArrowheads="1"/>
          </p:cNvSpPr>
          <p:nvPr/>
        </p:nvSpPr>
        <p:spPr bwMode="auto">
          <a:xfrm>
            <a:off x="16922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7" name="Rectangle 112"/>
          <p:cNvSpPr>
            <a:spLocks noChangeArrowheads="1"/>
          </p:cNvSpPr>
          <p:nvPr/>
        </p:nvSpPr>
        <p:spPr bwMode="auto">
          <a:xfrm>
            <a:off x="10064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8" name="Rectangle 113"/>
          <p:cNvSpPr>
            <a:spLocks noChangeArrowheads="1"/>
          </p:cNvSpPr>
          <p:nvPr/>
        </p:nvSpPr>
        <p:spPr bwMode="auto">
          <a:xfrm>
            <a:off x="2378075" y="387985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9" name="Rectangle 114"/>
          <p:cNvSpPr>
            <a:spLocks noChangeArrowheads="1"/>
          </p:cNvSpPr>
          <p:nvPr/>
        </p:nvSpPr>
        <p:spPr bwMode="auto">
          <a:xfrm>
            <a:off x="1692275" y="387985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0" name="Rectangle 115"/>
          <p:cNvSpPr>
            <a:spLocks noChangeArrowheads="1"/>
          </p:cNvSpPr>
          <p:nvPr/>
        </p:nvSpPr>
        <p:spPr bwMode="auto">
          <a:xfrm>
            <a:off x="2378075" y="201612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4</a:t>
            </a:r>
          </a:p>
        </p:txBody>
      </p:sp>
      <p:sp>
        <p:nvSpPr>
          <p:cNvPr id="13331" name="Rectangle 116"/>
          <p:cNvSpPr>
            <a:spLocks noChangeArrowheads="1"/>
          </p:cNvSpPr>
          <p:nvPr/>
        </p:nvSpPr>
        <p:spPr bwMode="auto">
          <a:xfrm>
            <a:off x="2378075" y="263683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2" name="Rectangle 117"/>
          <p:cNvSpPr>
            <a:spLocks noChangeArrowheads="1"/>
          </p:cNvSpPr>
          <p:nvPr/>
        </p:nvSpPr>
        <p:spPr bwMode="auto">
          <a:xfrm>
            <a:off x="1692275" y="201612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3</a:t>
            </a:r>
          </a:p>
        </p:txBody>
      </p:sp>
      <p:sp>
        <p:nvSpPr>
          <p:cNvPr id="13333" name="Rectangle 118"/>
          <p:cNvSpPr>
            <a:spLocks noChangeArrowheads="1"/>
          </p:cNvSpPr>
          <p:nvPr/>
        </p:nvSpPr>
        <p:spPr bwMode="auto">
          <a:xfrm>
            <a:off x="1692275" y="263683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4" name="Rectangle 119"/>
          <p:cNvSpPr>
            <a:spLocks noChangeArrowheads="1"/>
          </p:cNvSpPr>
          <p:nvPr/>
        </p:nvSpPr>
        <p:spPr bwMode="auto">
          <a:xfrm>
            <a:off x="1006475" y="387985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5" name="Rectangle 120"/>
          <p:cNvSpPr>
            <a:spLocks noChangeArrowheads="1"/>
          </p:cNvSpPr>
          <p:nvPr/>
        </p:nvSpPr>
        <p:spPr bwMode="auto">
          <a:xfrm>
            <a:off x="2378075" y="512127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6" name="Rectangle 121"/>
          <p:cNvSpPr>
            <a:spLocks noChangeArrowheads="1"/>
          </p:cNvSpPr>
          <p:nvPr/>
        </p:nvSpPr>
        <p:spPr bwMode="auto">
          <a:xfrm>
            <a:off x="2378075" y="4500563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7" name="Rectangle 122"/>
          <p:cNvSpPr>
            <a:spLocks noChangeArrowheads="1"/>
          </p:cNvSpPr>
          <p:nvPr/>
        </p:nvSpPr>
        <p:spPr bwMode="auto">
          <a:xfrm>
            <a:off x="3749675" y="387985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8" name="Rectangle 123"/>
          <p:cNvSpPr>
            <a:spLocks noChangeArrowheads="1"/>
          </p:cNvSpPr>
          <p:nvPr/>
        </p:nvSpPr>
        <p:spPr bwMode="auto">
          <a:xfrm>
            <a:off x="3749675" y="1395413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39" name="Rectangle 124"/>
          <p:cNvSpPr>
            <a:spLocks noChangeArrowheads="1"/>
          </p:cNvSpPr>
          <p:nvPr/>
        </p:nvSpPr>
        <p:spPr bwMode="auto">
          <a:xfrm>
            <a:off x="3749675" y="2016125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40" name="Rectangle 125"/>
          <p:cNvSpPr>
            <a:spLocks noChangeArrowheads="1"/>
          </p:cNvSpPr>
          <p:nvPr/>
        </p:nvSpPr>
        <p:spPr bwMode="auto">
          <a:xfrm>
            <a:off x="3749675" y="2636838"/>
            <a:ext cx="685800" cy="620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41" name="Rectangle 126"/>
          <p:cNvSpPr>
            <a:spLocks noChangeArrowheads="1"/>
          </p:cNvSpPr>
          <p:nvPr/>
        </p:nvSpPr>
        <p:spPr bwMode="auto">
          <a:xfrm>
            <a:off x="4435475" y="3257550"/>
            <a:ext cx="685800" cy="6223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42" name="Rectangle 127"/>
          <p:cNvSpPr>
            <a:spLocks noChangeArrowheads="1"/>
          </p:cNvSpPr>
          <p:nvPr/>
        </p:nvSpPr>
        <p:spPr bwMode="auto">
          <a:xfrm>
            <a:off x="3749675" y="152400"/>
            <a:ext cx="685800" cy="6223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</a:rPr>
              <a:t>5</a:t>
            </a:r>
          </a:p>
        </p:txBody>
      </p:sp>
      <p:sp>
        <p:nvSpPr>
          <p:cNvPr id="13343" name="Rectangle 128"/>
          <p:cNvSpPr>
            <a:spLocks noChangeArrowheads="1"/>
          </p:cNvSpPr>
          <p:nvPr/>
        </p:nvSpPr>
        <p:spPr bwMode="auto">
          <a:xfrm>
            <a:off x="3749675" y="774700"/>
            <a:ext cx="685800" cy="6207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7233" name="Rectangle 129"/>
          <p:cNvSpPr>
            <a:spLocks/>
          </p:cNvSpPr>
          <p:nvPr/>
        </p:nvSpPr>
        <p:spPr bwMode="auto">
          <a:xfrm>
            <a:off x="3924300" y="260350"/>
            <a:ext cx="468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Н</a:t>
            </a:r>
          </a:p>
        </p:txBody>
      </p:sp>
      <p:sp>
        <p:nvSpPr>
          <p:cNvPr id="47234" name="Rectangle 130"/>
          <p:cNvSpPr>
            <a:spLocks/>
          </p:cNvSpPr>
          <p:nvPr/>
        </p:nvSpPr>
        <p:spPr bwMode="auto">
          <a:xfrm>
            <a:off x="3851275" y="765175"/>
            <a:ext cx="468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47235" name="Rectangle 131"/>
          <p:cNvSpPr>
            <a:spLocks/>
          </p:cNvSpPr>
          <p:nvPr/>
        </p:nvSpPr>
        <p:spPr bwMode="auto">
          <a:xfrm>
            <a:off x="3779838" y="1412875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Ж</a:t>
            </a:r>
          </a:p>
        </p:txBody>
      </p:sp>
      <p:sp>
        <p:nvSpPr>
          <p:cNvPr id="47236" name="Rectangle 132"/>
          <p:cNvSpPr>
            <a:spLocks/>
          </p:cNvSpPr>
          <p:nvPr/>
        </p:nvSpPr>
        <p:spPr bwMode="auto">
          <a:xfrm>
            <a:off x="3851275" y="2060575"/>
            <a:ext cx="468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Н</a:t>
            </a:r>
          </a:p>
        </p:txBody>
      </p:sp>
      <p:sp>
        <p:nvSpPr>
          <p:cNvPr id="47237" name="Rectangle 133"/>
          <p:cNvSpPr>
            <a:spLocks/>
          </p:cNvSpPr>
          <p:nvPr/>
        </p:nvSpPr>
        <p:spPr bwMode="auto">
          <a:xfrm>
            <a:off x="3851275" y="3933825"/>
            <a:ext cx="576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Ы</a:t>
            </a:r>
          </a:p>
        </p:txBody>
      </p:sp>
      <p:sp>
        <p:nvSpPr>
          <p:cNvPr id="47238" name="Rectangle 134"/>
          <p:cNvSpPr>
            <a:spLocks/>
          </p:cNvSpPr>
          <p:nvPr/>
        </p:nvSpPr>
        <p:spPr bwMode="auto">
          <a:xfrm>
            <a:off x="3851275" y="3284538"/>
            <a:ext cx="504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Ц</a:t>
            </a:r>
          </a:p>
        </p:txBody>
      </p:sp>
      <p:sp>
        <p:nvSpPr>
          <p:cNvPr id="47239" name="Rectangle 135"/>
          <p:cNvSpPr>
            <a:spLocks/>
          </p:cNvSpPr>
          <p:nvPr/>
        </p:nvSpPr>
        <p:spPr bwMode="auto">
          <a:xfrm>
            <a:off x="3851275" y="2636838"/>
            <a:ext cx="5762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И</a:t>
            </a:r>
          </a:p>
        </p:txBody>
      </p:sp>
      <p:sp>
        <p:nvSpPr>
          <p:cNvPr id="47240" name="Rectangle 136"/>
          <p:cNvSpPr>
            <a:spLocks/>
          </p:cNvSpPr>
          <p:nvPr/>
        </p:nvSpPr>
        <p:spPr bwMode="auto">
          <a:xfrm>
            <a:off x="1116013" y="2636838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Т</a:t>
            </a:r>
          </a:p>
        </p:txBody>
      </p:sp>
      <p:sp>
        <p:nvSpPr>
          <p:cNvPr id="47241" name="Rectangle 137"/>
          <p:cNvSpPr>
            <a:spLocks/>
          </p:cNvSpPr>
          <p:nvPr/>
        </p:nvSpPr>
        <p:spPr bwMode="auto">
          <a:xfrm>
            <a:off x="395288" y="5734050"/>
            <a:ext cx="504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47242" name="Rectangle 138"/>
          <p:cNvSpPr>
            <a:spLocks/>
          </p:cNvSpPr>
          <p:nvPr/>
        </p:nvSpPr>
        <p:spPr bwMode="auto">
          <a:xfrm>
            <a:off x="395288" y="5157788"/>
            <a:ext cx="5413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47243" name="Rectangle 139"/>
          <p:cNvSpPr>
            <a:spLocks/>
          </p:cNvSpPr>
          <p:nvPr/>
        </p:nvSpPr>
        <p:spPr bwMode="auto">
          <a:xfrm>
            <a:off x="395288" y="4508500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Т</a:t>
            </a:r>
          </a:p>
        </p:txBody>
      </p:sp>
      <p:sp>
        <p:nvSpPr>
          <p:cNvPr id="47244" name="Rectangle 140"/>
          <p:cNvSpPr>
            <a:spLocks/>
          </p:cNvSpPr>
          <p:nvPr/>
        </p:nvSpPr>
        <p:spPr bwMode="auto">
          <a:xfrm>
            <a:off x="395288" y="3933825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47245" name="Rectangle 141"/>
          <p:cNvSpPr>
            <a:spLocks/>
          </p:cNvSpPr>
          <p:nvPr/>
        </p:nvSpPr>
        <p:spPr bwMode="auto">
          <a:xfrm>
            <a:off x="468313" y="32845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М</a:t>
            </a:r>
          </a:p>
        </p:txBody>
      </p:sp>
      <p:sp>
        <p:nvSpPr>
          <p:cNvPr id="47246" name="Rectangle 142"/>
          <p:cNvSpPr>
            <a:spLocks/>
          </p:cNvSpPr>
          <p:nvPr/>
        </p:nvSpPr>
        <p:spPr bwMode="auto">
          <a:xfrm>
            <a:off x="2555875" y="2133600"/>
            <a:ext cx="574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Х</a:t>
            </a:r>
          </a:p>
        </p:txBody>
      </p:sp>
      <p:sp>
        <p:nvSpPr>
          <p:cNvPr id="47247" name="Rectangle 143"/>
          <p:cNvSpPr>
            <a:spLocks/>
          </p:cNvSpPr>
          <p:nvPr/>
        </p:nvSpPr>
        <p:spPr bwMode="auto">
          <a:xfrm>
            <a:off x="468313" y="2708275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С</a:t>
            </a:r>
          </a:p>
        </p:txBody>
      </p:sp>
      <p:sp>
        <p:nvSpPr>
          <p:cNvPr id="47248" name="Rectangle 144"/>
          <p:cNvSpPr>
            <a:spLocks/>
          </p:cNvSpPr>
          <p:nvPr/>
        </p:nvSpPr>
        <p:spPr bwMode="auto">
          <a:xfrm>
            <a:off x="1835150" y="2133600"/>
            <a:ext cx="576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Ш</a:t>
            </a:r>
          </a:p>
        </p:txBody>
      </p:sp>
      <p:sp>
        <p:nvSpPr>
          <p:cNvPr id="47249" name="Rectangle 145"/>
          <p:cNvSpPr>
            <a:spLocks/>
          </p:cNvSpPr>
          <p:nvPr/>
        </p:nvSpPr>
        <p:spPr bwMode="auto">
          <a:xfrm>
            <a:off x="1116013" y="2133600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У</a:t>
            </a:r>
          </a:p>
        </p:txBody>
      </p:sp>
      <p:sp>
        <p:nvSpPr>
          <p:cNvPr id="47250" name="Rectangle 146"/>
          <p:cNvSpPr>
            <a:spLocks/>
          </p:cNvSpPr>
          <p:nvPr/>
        </p:nvSpPr>
        <p:spPr bwMode="auto">
          <a:xfrm>
            <a:off x="1763713" y="26368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47251" name="Rectangle 147"/>
          <p:cNvSpPr>
            <a:spLocks/>
          </p:cNvSpPr>
          <p:nvPr/>
        </p:nvSpPr>
        <p:spPr bwMode="auto">
          <a:xfrm>
            <a:off x="1116013" y="3860800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47252" name="Rectangle 148"/>
          <p:cNvSpPr>
            <a:spLocks/>
          </p:cNvSpPr>
          <p:nvPr/>
        </p:nvSpPr>
        <p:spPr bwMode="auto">
          <a:xfrm>
            <a:off x="1116013" y="32845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47253" name="Rectangle 149"/>
          <p:cNvSpPr>
            <a:spLocks/>
          </p:cNvSpPr>
          <p:nvPr/>
        </p:nvSpPr>
        <p:spPr bwMode="auto">
          <a:xfrm>
            <a:off x="1763713" y="3860800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47254" name="Rectangle 150"/>
          <p:cNvSpPr>
            <a:spLocks/>
          </p:cNvSpPr>
          <p:nvPr/>
        </p:nvSpPr>
        <p:spPr bwMode="auto">
          <a:xfrm>
            <a:off x="1763713" y="32845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Л</a:t>
            </a:r>
          </a:p>
        </p:txBody>
      </p:sp>
      <p:sp>
        <p:nvSpPr>
          <p:cNvPr id="47255" name="Rectangle 151"/>
          <p:cNvSpPr>
            <a:spLocks/>
          </p:cNvSpPr>
          <p:nvPr/>
        </p:nvSpPr>
        <p:spPr bwMode="auto">
          <a:xfrm>
            <a:off x="2484438" y="5084763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47256" name="Rectangle 152"/>
          <p:cNvSpPr>
            <a:spLocks/>
          </p:cNvSpPr>
          <p:nvPr/>
        </p:nvSpPr>
        <p:spPr bwMode="auto">
          <a:xfrm>
            <a:off x="2484438" y="4508500"/>
            <a:ext cx="574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47257" name="Rectangle 153"/>
          <p:cNvSpPr>
            <a:spLocks/>
          </p:cNvSpPr>
          <p:nvPr/>
        </p:nvSpPr>
        <p:spPr bwMode="auto">
          <a:xfrm>
            <a:off x="2484438" y="3860800"/>
            <a:ext cx="503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П</a:t>
            </a:r>
          </a:p>
        </p:txBody>
      </p:sp>
      <p:sp>
        <p:nvSpPr>
          <p:cNvPr id="47258" name="Rectangle 154"/>
          <p:cNvSpPr>
            <a:spLocks/>
          </p:cNvSpPr>
          <p:nvPr/>
        </p:nvSpPr>
        <p:spPr bwMode="auto">
          <a:xfrm>
            <a:off x="2484438" y="3284538"/>
            <a:ext cx="574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47259" name="Rectangle 155"/>
          <p:cNvSpPr>
            <a:spLocks/>
          </p:cNvSpPr>
          <p:nvPr/>
        </p:nvSpPr>
        <p:spPr bwMode="auto">
          <a:xfrm>
            <a:off x="2484438" y="2636838"/>
            <a:ext cx="574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Л</a:t>
            </a:r>
          </a:p>
        </p:txBody>
      </p:sp>
      <p:sp>
        <p:nvSpPr>
          <p:cNvPr id="47260" name="Rectangle 156"/>
          <p:cNvSpPr>
            <a:spLocks/>
          </p:cNvSpPr>
          <p:nvPr/>
        </p:nvSpPr>
        <p:spPr bwMode="auto">
          <a:xfrm>
            <a:off x="4500563" y="32845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Ы</a:t>
            </a:r>
          </a:p>
        </p:txBody>
      </p:sp>
      <p:sp>
        <p:nvSpPr>
          <p:cNvPr id="47261" name="Rectangle 157"/>
          <p:cNvSpPr>
            <a:spLocks/>
          </p:cNvSpPr>
          <p:nvPr/>
        </p:nvSpPr>
        <p:spPr bwMode="auto">
          <a:xfrm>
            <a:off x="3132138" y="3284538"/>
            <a:ext cx="576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None/>
            </a:pPr>
            <a:r>
              <a:rPr lang="ru-RU" sz="3200" b="1" smtClean="0">
                <a:solidFill>
                  <a:prstClr val="black"/>
                </a:solidFill>
                <a:latin typeface="Arial Black" pitchFamily="34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xmlns="" val="279761130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7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7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7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7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7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47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47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47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4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4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47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4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47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47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33" grpId="0"/>
      <p:bldP spid="47236" grpId="0"/>
      <p:bldP spid="47237" grpId="0"/>
      <p:bldP spid="47239" grpId="0"/>
      <p:bldP spid="47240" grpId="0"/>
      <p:bldP spid="47241" grpId="0"/>
      <p:bldP spid="47242" grpId="0"/>
      <p:bldP spid="47243" grpId="0"/>
      <p:bldP spid="47245" grpId="0"/>
      <p:bldP spid="47247" grpId="0"/>
      <p:bldP spid="47249" grpId="0"/>
      <p:bldP spid="47251" grpId="0"/>
      <p:bldP spid="47254" grpId="0"/>
      <p:bldP spid="47255" grpId="0"/>
      <p:bldP spid="47256" grpId="0"/>
      <p:bldP spid="4725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Words>350</Words>
  <Application>Microsoft Office PowerPoint</Application>
  <PresentationFormat>Экран (4:3)</PresentationFormat>
  <Paragraphs>129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Трек</vt:lpstr>
      <vt:lpstr>Тема Office</vt:lpstr>
      <vt:lpstr>Оформление по умолчанию</vt:lpstr>
      <vt:lpstr>Точечный рисунок</vt:lpstr>
      <vt:lpstr>Учитель трудового обучения: Климова С.П.</vt:lpstr>
      <vt:lpstr>Слайд 2</vt:lpstr>
      <vt:lpstr>Назвать детали швейной машины</vt:lpstr>
      <vt:lpstr>Слайд 4</vt:lpstr>
      <vt:lpstr>Слайд 5</vt:lpstr>
      <vt:lpstr>Слайд 6</vt:lpstr>
      <vt:lpstr>Слайд 7</vt:lpstr>
      <vt:lpstr>Слайд 8</vt:lpstr>
      <vt:lpstr>По вертикали: 1. Операция по временному соединению деталей 2. Нити, находящиеся под прямым углом к основе ткани 3. Ткань из нити тутового шелкопряда .4. Растение, являющееся ценным сырьем не только для текстильной, но и для пищевой промышленности 5. Рабочий инструмент. По горизонтали: 6. Ключевое слово.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Качественная строчка - </vt:lpstr>
      <vt:lpstr>Слайд 18</vt:lpstr>
      <vt:lpstr>Слайд 19</vt:lpstr>
      <vt:lpstr>Слайд 20</vt:lpstr>
      <vt:lpstr>Качество машинной строчки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 Windows</cp:lastModifiedBy>
  <cp:revision>43</cp:revision>
  <dcterms:created xsi:type="dcterms:W3CDTF">2014-09-16T20:40:22Z</dcterms:created>
  <dcterms:modified xsi:type="dcterms:W3CDTF">2015-10-09T01:14:44Z</dcterms:modified>
</cp:coreProperties>
</file>