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7" r:id="rId4"/>
    <p:sldId id="258" r:id="rId5"/>
    <p:sldId id="259" r:id="rId6"/>
    <p:sldId id="264" r:id="rId7"/>
    <p:sldId id="265" r:id="rId8"/>
    <p:sldId id="262" r:id="rId9"/>
    <p:sldId id="263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494" y="-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182F5-85AB-4459-A6E6-6C450603D006}" type="datetimeFigureOut">
              <a:rPr lang="ru-RU" smtClean="0"/>
              <a:pPr/>
              <a:t>16.08.2015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253DB-B361-4825-B7F9-59E9B33F26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182F5-85AB-4459-A6E6-6C450603D006}" type="datetimeFigureOut">
              <a:rPr lang="ru-RU" smtClean="0"/>
              <a:pPr/>
              <a:t>16.08.2015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253DB-B361-4825-B7F9-59E9B33F26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182F5-85AB-4459-A6E6-6C450603D006}" type="datetimeFigureOut">
              <a:rPr lang="ru-RU" smtClean="0"/>
              <a:pPr/>
              <a:t>16.08.2015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253DB-B361-4825-B7F9-59E9B33F26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182F5-85AB-4459-A6E6-6C450603D006}" type="datetimeFigureOut">
              <a:rPr lang="ru-RU" smtClean="0"/>
              <a:pPr/>
              <a:t>16.08.2015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253DB-B361-4825-B7F9-59E9B33F26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182F5-85AB-4459-A6E6-6C450603D006}" type="datetimeFigureOut">
              <a:rPr lang="ru-RU" smtClean="0"/>
              <a:pPr/>
              <a:t>16.08.2015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253DB-B361-4825-B7F9-59E9B33F26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182F5-85AB-4459-A6E6-6C450603D006}" type="datetimeFigureOut">
              <a:rPr lang="ru-RU" smtClean="0"/>
              <a:pPr/>
              <a:t>16.08.2015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253DB-B361-4825-B7F9-59E9B33F26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182F5-85AB-4459-A6E6-6C450603D006}" type="datetimeFigureOut">
              <a:rPr lang="ru-RU" smtClean="0"/>
              <a:pPr/>
              <a:t>16.08.2015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253DB-B361-4825-B7F9-59E9B33F26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182F5-85AB-4459-A6E6-6C450603D006}" type="datetimeFigureOut">
              <a:rPr lang="ru-RU" smtClean="0"/>
              <a:pPr/>
              <a:t>16.08.2015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253DB-B361-4825-B7F9-59E9B33F26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182F5-85AB-4459-A6E6-6C450603D006}" type="datetimeFigureOut">
              <a:rPr lang="ru-RU" smtClean="0"/>
              <a:pPr/>
              <a:t>16.08.2015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253DB-B361-4825-B7F9-59E9B33F26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182F5-85AB-4459-A6E6-6C450603D006}" type="datetimeFigureOut">
              <a:rPr lang="ru-RU" smtClean="0"/>
              <a:pPr/>
              <a:t>16.08.2015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253DB-B361-4825-B7F9-59E9B33F26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182F5-85AB-4459-A6E6-6C450603D006}" type="datetimeFigureOut">
              <a:rPr lang="ru-RU" smtClean="0"/>
              <a:pPr/>
              <a:t>16.08.2015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253DB-B361-4825-B7F9-59E9B33F26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B182F5-85AB-4459-A6E6-6C450603D006}" type="datetimeFigureOut">
              <a:rPr lang="ru-RU" smtClean="0"/>
              <a:pPr/>
              <a:t>16.08.2015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8253DB-B361-4825-B7F9-59E9B33F263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Дерево фон для презентации"/>
          <p:cNvPicPr>
            <a:picLocks noChangeAspect="1" noChangeArrowheads="1"/>
          </p:cNvPicPr>
          <p:nvPr/>
        </p:nvPicPr>
        <p:blipFill>
          <a:blip r:embed="rId2" cstate="print"/>
          <a:srcRect b="8088"/>
          <a:stretch>
            <a:fillRect/>
          </a:stretch>
        </p:blipFill>
        <p:spPr bwMode="auto">
          <a:xfrm>
            <a:off x="0" y="0"/>
            <a:ext cx="9126797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467544" y="404664"/>
            <a:ext cx="7704856" cy="864096"/>
          </a:xfrm>
        </p:spPr>
        <p:txBody>
          <a:bodyPr>
            <a:normAutofit fontScale="90000"/>
            <a:scene3d>
              <a:camera prst="orthographicFront"/>
              <a:lightRig rig="threePt" dir="t"/>
            </a:scene3d>
            <a:sp3d extrusionH="57150">
              <a:bevelT w="57150" h="38100" prst="artDeco"/>
            </a:sp3d>
          </a:bodyPr>
          <a:lstStyle/>
          <a:p>
            <a:r>
              <a:rPr lang="ru-RU" dirty="0" smtClean="0">
                <a:ln>
                  <a:solidFill>
                    <a:schemeClr val="accent3">
                      <a:lumMod val="50000"/>
                    </a:schemeClr>
                  </a:solidFill>
                  <a:prstDash val="sysDot"/>
                </a:ln>
                <a:solidFill>
                  <a:srgbClr val="92D050"/>
                </a:solidFill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/>
            </a:r>
            <a:br>
              <a:rPr lang="ru-RU" dirty="0" smtClean="0">
                <a:ln>
                  <a:solidFill>
                    <a:schemeClr val="accent3">
                      <a:lumMod val="50000"/>
                    </a:schemeClr>
                  </a:solidFill>
                  <a:prstDash val="sysDot"/>
                </a:ln>
                <a:solidFill>
                  <a:srgbClr val="92D050"/>
                </a:solidFill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</a:br>
            <a:r>
              <a:rPr lang="ru-RU" dirty="0" smtClean="0">
                <a:ln>
                  <a:solidFill>
                    <a:schemeClr val="accent3">
                      <a:lumMod val="50000"/>
                    </a:schemeClr>
                  </a:solidFill>
                  <a:prstDash val="sysDot"/>
                </a:ln>
                <a:solidFill>
                  <a:srgbClr val="92D050"/>
                </a:solidFill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/>
            </a:r>
            <a:br>
              <a:rPr lang="ru-RU" dirty="0" smtClean="0">
                <a:ln>
                  <a:solidFill>
                    <a:schemeClr val="accent3">
                      <a:lumMod val="50000"/>
                    </a:schemeClr>
                  </a:solidFill>
                  <a:prstDash val="sysDot"/>
                </a:ln>
                <a:solidFill>
                  <a:srgbClr val="92D050"/>
                </a:solidFill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</a:br>
            <a:r>
              <a:rPr lang="ru-RU" dirty="0" smtClean="0">
                <a:ln>
                  <a:solidFill>
                    <a:schemeClr val="accent3">
                      <a:lumMod val="50000"/>
                    </a:schemeClr>
                  </a:solidFill>
                  <a:prstDash val="sysDot"/>
                </a:ln>
                <a:solidFill>
                  <a:srgbClr val="92D050"/>
                </a:solidFill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/>
            </a:r>
            <a:br>
              <a:rPr lang="ru-RU" dirty="0" smtClean="0">
                <a:ln>
                  <a:solidFill>
                    <a:schemeClr val="accent3">
                      <a:lumMod val="50000"/>
                    </a:schemeClr>
                  </a:solidFill>
                  <a:prstDash val="sysDot"/>
                </a:ln>
                <a:solidFill>
                  <a:srgbClr val="92D050"/>
                </a:solidFill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</a:br>
            <a:r>
              <a:rPr lang="ru-RU" dirty="0" smtClean="0">
                <a:ln>
                  <a:solidFill>
                    <a:schemeClr val="accent3">
                      <a:lumMod val="50000"/>
                    </a:schemeClr>
                  </a:solidFill>
                  <a:prstDash val="sysDot"/>
                </a:ln>
                <a:solidFill>
                  <a:srgbClr val="92D050"/>
                </a:solidFill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/>
            </a:r>
            <a:br>
              <a:rPr lang="ru-RU" dirty="0" smtClean="0">
                <a:ln>
                  <a:solidFill>
                    <a:schemeClr val="accent3">
                      <a:lumMod val="50000"/>
                    </a:schemeClr>
                  </a:solidFill>
                  <a:prstDash val="sysDot"/>
                </a:ln>
                <a:solidFill>
                  <a:srgbClr val="92D050"/>
                </a:solidFill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</a:br>
            <a:r>
              <a:rPr lang="ru-RU" dirty="0" smtClean="0">
                <a:ln>
                  <a:solidFill>
                    <a:schemeClr val="accent3">
                      <a:lumMod val="50000"/>
                    </a:schemeClr>
                  </a:solidFill>
                  <a:prstDash val="sysDot"/>
                </a:ln>
                <a:solidFill>
                  <a:srgbClr val="92D050"/>
                </a:solidFill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/>
            </a:r>
            <a:br>
              <a:rPr lang="ru-RU" dirty="0" smtClean="0">
                <a:ln>
                  <a:solidFill>
                    <a:schemeClr val="accent3">
                      <a:lumMod val="50000"/>
                    </a:schemeClr>
                  </a:solidFill>
                  <a:prstDash val="sysDot"/>
                </a:ln>
                <a:solidFill>
                  <a:srgbClr val="92D050"/>
                </a:solidFill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</a:br>
            <a:r>
              <a:rPr lang="ru-RU" dirty="0" smtClean="0">
                <a:ln>
                  <a:solidFill>
                    <a:schemeClr val="accent3">
                      <a:lumMod val="50000"/>
                    </a:schemeClr>
                  </a:solidFill>
                  <a:prstDash val="sysDot"/>
                </a:ln>
                <a:solidFill>
                  <a:srgbClr val="92D050"/>
                </a:solidFill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/>
            </a:r>
            <a:br>
              <a:rPr lang="ru-RU" dirty="0" smtClean="0">
                <a:ln>
                  <a:solidFill>
                    <a:schemeClr val="accent3">
                      <a:lumMod val="50000"/>
                    </a:schemeClr>
                  </a:solidFill>
                  <a:prstDash val="sysDot"/>
                </a:ln>
                <a:solidFill>
                  <a:srgbClr val="92D050"/>
                </a:solidFill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</a:br>
            <a:r>
              <a:rPr lang="ru-RU" sz="2200" dirty="0" smtClean="0">
                <a:ln>
                  <a:solidFill>
                    <a:schemeClr val="accent3">
                      <a:lumMod val="50000"/>
                    </a:schemeClr>
                  </a:solidFill>
                  <a:prstDash val="sysDot"/>
                </a:ln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  <a:latin typeface="Monotype Corsiva" pitchFamily="66" charset="0"/>
              </a:rPr>
              <a:t>Муниципальное бюджетное  образовательное  учреждение «детский сад присмотра и оздоровления  детей № 14 «Подсолнушек»  </a:t>
            </a:r>
            <a:r>
              <a:rPr lang="ru-RU" sz="2200" dirty="0" err="1" smtClean="0">
                <a:ln>
                  <a:solidFill>
                    <a:schemeClr val="accent3">
                      <a:lumMod val="50000"/>
                    </a:schemeClr>
                  </a:solidFill>
                  <a:prstDash val="sysDot"/>
                </a:ln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  <a:latin typeface="Monotype Corsiva" pitchFamily="66" charset="0"/>
              </a:rPr>
              <a:t>Чистопольского</a:t>
            </a:r>
            <a:r>
              <a:rPr lang="ru-RU" sz="2200" dirty="0" smtClean="0">
                <a:ln>
                  <a:solidFill>
                    <a:schemeClr val="accent3">
                      <a:lumMod val="50000"/>
                    </a:schemeClr>
                  </a:solidFill>
                  <a:prstDash val="sysDot"/>
                </a:ln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  <a:latin typeface="Monotype Corsiva" pitchFamily="66" charset="0"/>
              </a:rPr>
              <a:t> муниципального района  Республики Татарстан</a:t>
            </a:r>
            <a:r>
              <a:rPr lang="ru-RU" dirty="0" smtClean="0">
                <a:ln>
                  <a:solidFill>
                    <a:schemeClr val="accent3">
                      <a:lumMod val="50000"/>
                    </a:schemeClr>
                  </a:solidFill>
                  <a:prstDash val="sysDot"/>
                </a:ln>
                <a:solidFill>
                  <a:srgbClr val="92D050"/>
                </a:solidFill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/>
            </a:r>
            <a:br>
              <a:rPr lang="ru-RU" dirty="0" smtClean="0">
                <a:ln>
                  <a:solidFill>
                    <a:schemeClr val="accent3">
                      <a:lumMod val="50000"/>
                    </a:schemeClr>
                  </a:solidFill>
                  <a:prstDash val="sysDot"/>
                </a:ln>
                <a:solidFill>
                  <a:srgbClr val="92D050"/>
                </a:solidFill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</a:br>
            <a:r>
              <a:rPr lang="ru-RU" dirty="0" smtClean="0">
                <a:ln>
                  <a:solidFill>
                    <a:schemeClr val="accent3">
                      <a:lumMod val="50000"/>
                    </a:schemeClr>
                  </a:solidFill>
                  <a:prstDash val="sysDot"/>
                </a:ln>
                <a:solidFill>
                  <a:srgbClr val="92D050"/>
                </a:solidFill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                                                </a:t>
            </a: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4900" dirty="0" smtClean="0">
                <a:ln>
                  <a:solidFill>
                    <a:schemeClr val="accent3">
                      <a:lumMod val="50000"/>
                    </a:schemeClr>
                  </a:solidFill>
                  <a:prstDash val="sysDot"/>
                </a:ln>
                <a:solidFill>
                  <a:srgbClr val="92D050"/>
                </a:solidFill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  <a:latin typeface="Monotype Corsiva" pitchFamily="66" charset="0"/>
              </a:rPr>
              <a:t>Долгосрочный проект   </a:t>
            </a:r>
            <a:r>
              <a:rPr lang="ru-RU" sz="8000" dirty="0" smtClean="0">
                <a:ln>
                  <a:solidFill>
                    <a:schemeClr val="accent3">
                      <a:lumMod val="50000"/>
                    </a:schemeClr>
                  </a:solidFill>
                  <a:prstDash val="sysDot"/>
                </a:ln>
                <a:solidFill>
                  <a:srgbClr val="92D050"/>
                </a:solidFill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  <a:latin typeface="Monotype Corsiva" pitchFamily="66" charset="0"/>
              </a:rPr>
              <a:t>«Экологический </a:t>
            </a:r>
            <a:br>
              <a:rPr lang="ru-RU" sz="8000" dirty="0" smtClean="0">
                <a:ln>
                  <a:solidFill>
                    <a:schemeClr val="accent3">
                      <a:lumMod val="50000"/>
                    </a:schemeClr>
                  </a:solidFill>
                  <a:prstDash val="sysDot"/>
                </a:ln>
                <a:solidFill>
                  <a:srgbClr val="92D050"/>
                </a:solidFill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  <a:latin typeface="Monotype Corsiva" pitchFamily="66" charset="0"/>
              </a:rPr>
            </a:br>
            <a:r>
              <a:rPr lang="ru-RU" sz="8000" dirty="0" smtClean="0">
                <a:ln>
                  <a:solidFill>
                    <a:schemeClr val="accent3">
                      <a:lumMod val="50000"/>
                    </a:schemeClr>
                  </a:solidFill>
                  <a:prstDash val="sysDot"/>
                </a:ln>
                <a:solidFill>
                  <a:srgbClr val="92D050"/>
                </a:solidFill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  <a:latin typeface="Monotype Corsiva" pitchFamily="66" charset="0"/>
              </a:rPr>
              <a:t>театр»</a:t>
            </a:r>
            <a:endParaRPr lang="ru-RU" sz="8000" dirty="0">
              <a:ln>
                <a:solidFill>
                  <a:schemeClr val="accent3">
                    <a:lumMod val="50000"/>
                  </a:schemeClr>
                </a:solidFill>
                <a:prstDash val="sysDot"/>
              </a:ln>
              <a:solidFill>
                <a:srgbClr val="92D050"/>
              </a:solidFill>
              <a:effectLst>
                <a:glow rad="101600">
                  <a:schemeClr val="accent3">
                    <a:satMod val="175000"/>
                    <a:alpha val="40000"/>
                  </a:schemeClr>
                </a:glow>
                <a:reflection blurRad="6350" stA="55000" endA="300" endPos="45500" dir="5400000" sy="-100000" algn="bl" rotWithShape="0"/>
              </a:effectLst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5472113" y="5516563"/>
            <a:ext cx="3671887" cy="1152525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>
                <a:solidFill>
                  <a:srgbClr val="00B050"/>
                </a:solidFill>
                <a:latin typeface="Monotype Corsiva" pitchFamily="66" charset="0"/>
              </a:rPr>
              <a:t>Автор: воспитатель</a:t>
            </a:r>
          </a:p>
          <a:p>
            <a:pPr>
              <a:buNone/>
            </a:pPr>
            <a:r>
              <a:rPr lang="ru-RU" dirty="0" err="1" smtClean="0">
                <a:solidFill>
                  <a:srgbClr val="00B050"/>
                </a:solidFill>
                <a:latin typeface="Monotype Corsiva" pitchFamily="66" charset="0"/>
              </a:rPr>
              <a:t>Зиннатуллина</a:t>
            </a:r>
            <a:r>
              <a:rPr lang="ru-RU" dirty="0" smtClean="0">
                <a:solidFill>
                  <a:srgbClr val="00B050"/>
                </a:solidFill>
                <a:latin typeface="Monotype Corsiva" pitchFamily="66" charset="0"/>
              </a:rPr>
              <a:t> С.Л.</a:t>
            </a:r>
            <a:endParaRPr lang="ru-RU" dirty="0">
              <a:solidFill>
                <a:srgbClr val="00B05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Фоны для презентаций Люди"/>
          <p:cNvPicPr>
            <a:picLocks noChangeAspect="1" noChangeArrowheads="1"/>
          </p:cNvPicPr>
          <p:nvPr/>
        </p:nvPicPr>
        <p:blipFill>
          <a:blip r:embed="rId2" cstate="print"/>
          <a:srcRect t="20627" r="18420" b="346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851920" y="274638"/>
            <a:ext cx="4834880" cy="4450506"/>
          </a:xfrm>
        </p:spPr>
        <p:txBody>
          <a:bodyPr>
            <a:normAutofit/>
          </a:bodyPr>
          <a:lstStyle/>
          <a:p>
            <a:r>
              <a:rPr lang="ru-RU" sz="8000" dirty="0" smtClean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rgbClr val="92D050"/>
                </a:solidFill>
                <a:latin typeface="Monotype Corsiva" pitchFamily="66" charset="0"/>
              </a:rPr>
              <a:t>Спасибо </a:t>
            </a:r>
            <a:br>
              <a:rPr lang="ru-RU" sz="8000" dirty="0" smtClean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rgbClr val="92D050"/>
                </a:solidFill>
                <a:latin typeface="Monotype Corsiva" pitchFamily="66" charset="0"/>
              </a:rPr>
            </a:br>
            <a:r>
              <a:rPr lang="ru-RU" sz="8000" dirty="0" smtClean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rgbClr val="92D050"/>
                </a:solidFill>
                <a:latin typeface="Monotype Corsiva" pitchFamily="66" charset="0"/>
              </a:rPr>
              <a:t>за </a:t>
            </a:r>
            <a:br>
              <a:rPr lang="ru-RU" sz="8000" dirty="0" smtClean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rgbClr val="92D050"/>
                </a:solidFill>
                <a:latin typeface="Monotype Corsiva" pitchFamily="66" charset="0"/>
              </a:rPr>
            </a:br>
            <a:r>
              <a:rPr lang="ru-RU" sz="8000" dirty="0" smtClean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rgbClr val="92D050"/>
                </a:solidFill>
                <a:latin typeface="Monotype Corsiva" pitchFamily="66" charset="0"/>
              </a:rPr>
              <a:t>внимание!</a:t>
            </a:r>
            <a:endParaRPr lang="ru-RU" sz="8000" dirty="0">
              <a:ln>
                <a:solidFill>
                  <a:schemeClr val="accent3">
                    <a:lumMod val="50000"/>
                  </a:schemeClr>
                </a:solidFill>
              </a:ln>
              <a:solidFill>
                <a:srgbClr val="92D05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Облако фон для презентации"/>
          <p:cNvPicPr>
            <a:picLocks noChangeAspect="1" noChangeArrowheads="1"/>
          </p:cNvPicPr>
          <p:nvPr/>
        </p:nvPicPr>
        <p:blipFill>
          <a:blip r:embed="rId2" cstate="print"/>
          <a:srcRect b="8857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8229600" cy="981075"/>
          </a:xfrm>
        </p:spPr>
        <p:txBody>
          <a:bodyPr/>
          <a:lstStyle/>
          <a:p>
            <a:r>
              <a:rPr lang="ru-RU" dirty="0" smtClean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rgbClr val="92D050"/>
                </a:solidFill>
                <a:effectLst>
                  <a:reflection blurRad="6350" stA="55000" endA="300" endPos="45500" dir="5400000" sy="-100000" algn="bl" rotWithShape="0"/>
                </a:effectLst>
                <a:latin typeface="Monotype Corsiva" pitchFamily="66" charset="0"/>
              </a:rPr>
              <a:t>Актуальность</a:t>
            </a:r>
            <a:endParaRPr lang="ru-RU" dirty="0">
              <a:ln>
                <a:solidFill>
                  <a:schemeClr val="accent3">
                    <a:lumMod val="50000"/>
                  </a:schemeClr>
                </a:solidFill>
              </a:ln>
              <a:solidFill>
                <a:srgbClr val="92D050"/>
              </a:solidFill>
              <a:effectLst>
                <a:reflection blurRad="6350" stA="55000" endA="300" endPos="45500" dir="5400000" sy="-100000" algn="bl" rotWithShape="0"/>
              </a:effectLst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1052513"/>
            <a:ext cx="8893175" cy="5805487"/>
          </a:xfrm>
        </p:spPr>
        <p:txBody>
          <a:bodyPr>
            <a:normAutofit fontScale="77500" lnSpcReduction="20000"/>
          </a:bodyPr>
          <a:lstStyle/>
          <a:p>
            <a:pPr algn="just">
              <a:buNone/>
            </a:pPr>
            <a:r>
              <a:rPr lang="ru-RU" sz="3100" dirty="0" smtClean="0">
                <a:latin typeface="Monotype Corsiva" pitchFamily="66" charset="0"/>
              </a:rPr>
              <a:t>              Дошкольный возраст – оптимальный этап в развитии экологической культуры личности. В этом возрасте ребенок начинает выделять себя из окружающей среды, развивается эмоционально-ценностное отношение к окружающему, формируются основы нравственно-экологических позиций личности, которые проявляются во взаимодействиях ребенка с природой, а также в его поведении в природе. Именно благодаря этому появляется возможность формирования экологических знаний у детей, норм и правил взаимодействия с природой, воспитания сопереживания к ней, активности в решении некоторых экологических проблем. Именно поэтому работу по осознанно-правильному отношению к природным явлениям и объектам, которые окружают ребенка, необходимо начинать как можно раньше, при этом используя новые подходы к воспитательно-образовательной деятельности.</a:t>
            </a:r>
          </a:p>
          <a:p>
            <a:pPr algn="just">
              <a:buNone/>
            </a:pPr>
            <a:r>
              <a:rPr lang="ru-RU" sz="3100" dirty="0" smtClean="0">
                <a:latin typeface="Monotype Corsiva" pitchFamily="66" charset="0"/>
              </a:rPr>
              <a:t>         Эффективный путь освоения экологической культуры состоит в том, чтобы не только передавать знания, а формировать способ мышления, необходимый для решения и прогнозирования существующих проблем. </a:t>
            </a:r>
          </a:p>
          <a:p>
            <a:pPr algn="just"/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Деревья фон для презентации"/>
          <p:cNvPicPr>
            <a:picLocks noChangeAspect="1" noChangeArrowheads="1"/>
          </p:cNvPicPr>
          <p:nvPr/>
        </p:nvPicPr>
        <p:blipFill>
          <a:blip r:embed="rId2" cstate="print"/>
          <a:srcRect b="8088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rgbClr val="92D050"/>
                </a:solidFill>
                <a:effectLst>
                  <a:reflection blurRad="6350" stA="50000" endA="300" endPos="50000" dist="29997" dir="5400000" sy="-100000" algn="bl" rotWithShape="0"/>
                </a:effectLst>
                <a:latin typeface="Monotype Corsiva" pitchFamily="66" charset="0"/>
              </a:rPr>
              <a:t>Цели:</a:t>
            </a:r>
            <a:endParaRPr lang="ru-RU" dirty="0">
              <a:ln>
                <a:solidFill>
                  <a:schemeClr val="accent3">
                    <a:lumMod val="50000"/>
                  </a:schemeClr>
                </a:solidFill>
              </a:ln>
              <a:solidFill>
                <a:srgbClr val="92D050"/>
              </a:solidFill>
              <a:effectLst>
                <a:reflection blurRad="6350" stA="50000" endA="300" endPos="50000" dist="29997" dir="5400000" sy="-100000" algn="bl" rotWithShape="0"/>
              </a:effectLst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v"/>
            </a:pPr>
            <a:r>
              <a:rPr lang="ru-RU" sz="3600" dirty="0" smtClean="0">
                <a:ln>
                  <a:solidFill>
                    <a:srgbClr val="00B050"/>
                  </a:solidFill>
                </a:ln>
                <a:solidFill>
                  <a:srgbClr val="92D050"/>
                </a:solidFill>
                <a:latin typeface="Monotype Corsiva" pitchFamily="66" charset="0"/>
              </a:rPr>
              <a:t>   </a:t>
            </a:r>
            <a:r>
              <a:rPr lang="ru-RU" sz="3600" dirty="0" smtClean="0">
                <a:ln>
                  <a:solidFill>
                    <a:schemeClr val="accent3">
                      <a:lumMod val="50000"/>
                    </a:schemeClr>
                  </a:solidFill>
                </a:ln>
                <a:latin typeface="Monotype Corsiva" pitchFamily="66" charset="0"/>
              </a:rPr>
              <a:t>формирование </a:t>
            </a:r>
            <a:r>
              <a:rPr lang="ru-RU" sz="3600" dirty="0">
                <a:ln>
                  <a:solidFill>
                    <a:schemeClr val="accent3">
                      <a:lumMod val="50000"/>
                    </a:schemeClr>
                  </a:solidFill>
                </a:ln>
                <a:latin typeface="Monotype Corsiva" pitchFamily="66" charset="0"/>
              </a:rPr>
              <a:t>у детей представления о необходимости бережного и созидательного отношения к объектам природы </a:t>
            </a:r>
            <a:r>
              <a:rPr lang="ru-RU" sz="3600" dirty="0" smtClean="0">
                <a:ln>
                  <a:solidFill>
                    <a:schemeClr val="accent3">
                      <a:lumMod val="50000"/>
                    </a:schemeClr>
                  </a:solidFill>
                </a:ln>
                <a:latin typeface="Monotype Corsiva" pitchFamily="66" charset="0"/>
              </a:rPr>
              <a:t>посредством театрализованной деятельности;</a:t>
            </a:r>
          </a:p>
          <a:p>
            <a:pPr>
              <a:buFont typeface="Wingdings" pitchFamily="2" charset="2"/>
              <a:buChar char="v"/>
            </a:pPr>
            <a:r>
              <a:rPr lang="ru-RU" sz="3600" dirty="0">
                <a:ln>
                  <a:solidFill>
                    <a:schemeClr val="accent3">
                      <a:lumMod val="50000"/>
                    </a:schemeClr>
                  </a:solidFill>
                </a:ln>
                <a:latin typeface="Monotype Corsiva" pitchFamily="66" charset="0"/>
              </a:rPr>
              <a:t>  </a:t>
            </a:r>
            <a:r>
              <a:rPr lang="ru-RU" sz="3600" dirty="0" smtClean="0">
                <a:ln>
                  <a:solidFill>
                    <a:schemeClr val="accent3">
                      <a:lumMod val="50000"/>
                    </a:schemeClr>
                  </a:solidFill>
                </a:ln>
                <a:latin typeface="Monotype Corsiva" pitchFamily="66" charset="0"/>
              </a:rPr>
              <a:t>  создание </a:t>
            </a:r>
            <a:r>
              <a:rPr lang="ru-RU" sz="3600" dirty="0">
                <a:ln>
                  <a:solidFill>
                    <a:schemeClr val="accent3">
                      <a:lumMod val="50000"/>
                    </a:schemeClr>
                  </a:solidFill>
                </a:ln>
                <a:latin typeface="Monotype Corsiva" pitchFamily="66" charset="0"/>
              </a:rPr>
              <a:t>максимально благоприятных условий для развития у детей творческих способностей.</a:t>
            </a:r>
          </a:p>
          <a:p>
            <a:pPr>
              <a:buFont typeface="Wingdings" pitchFamily="2" charset="2"/>
              <a:buChar char="v"/>
            </a:pPr>
            <a:endParaRPr lang="ru-RU" sz="3600" dirty="0">
              <a:latin typeface="Monotype Corsiva" pitchFamily="66" charset="0"/>
            </a:endParaRPr>
          </a:p>
          <a:p>
            <a:endParaRPr lang="ru-RU" dirty="0">
              <a:latin typeface="Monotype Corsiva" pitchFamily="66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Облако фон для презентации"/>
          <p:cNvPicPr>
            <a:picLocks noChangeAspect="1" noChangeArrowheads="1"/>
          </p:cNvPicPr>
          <p:nvPr/>
        </p:nvPicPr>
        <p:blipFill>
          <a:blip r:embed="rId2" cstate="print"/>
          <a:srcRect b="719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80728"/>
          </a:xfrm>
        </p:spPr>
        <p:txBody>
          <a:bodyPr>
            <a:normAutofit/>
          </a:bodyPr>
          <a:lstStyle/>
          <a:p>
            <a:r>
              <a:rPr lang="ru-RU" dirty="0" smtClean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rgbClr val="92D050"/>
                </a:solidFill>
                <a:effectLst>
                  <a:reflection blurRad="6350" stA="55000" endA="300" endPos="45500" dir="5400000" sy="-100000" algn="bl" rotWithShape="0"/>
                </a:effectLst>
                <a:latin typeface="Monotype Corsiva" pitchFamily="66" charset="0"/>
              </a:rPr>
              <a:t>Задачи:</a:t>
            </a:r>
            <a:endParaRPr lang="ru-RU" dirty="0">
              <a:ln>
                <a:solidFill>
                  <a:schemeClr val="accent3">
                    <a:lumMod val="50000"/>
                  </a:schemeClr>
                </a:solidFill>
              </a:ln>
              <a:solidFill>
                <a:srgbClr val="92D050"/>
              </a:solidFill>
              <a:effectLst>
                <a:reflection blurRad="6350" stA="55000" endA="300" endPos="45500" dir="5400000" sy="-100000" algn="bl" rotWithShape="0"/>
              </a:effectLst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836712"/>
            <a:ext cx="9144000" cy="6021288"/>
          </a:xfrm>
        </p:spPr>
        <p:txBody>
          <a:bodyPr>
            <a:noAutofit/>
          </a:bodyPr>
          <a:lstStyle/>
          <a:p>
            <a:pPr lvl="0">
              <a:buFont typeface="Wingdings" pitchFamily="2" charset="2"/>
              <a:buChar char="v"/>
            </a:pPr>
            <a:r>
              <a:rPr lang="ru-RU" sz="1800" dirty="0" smtClean="0">
                <a:ln>
                  <a:solidFill>
                    <a:schemeClr val="accent3">
                      <a:lumMod val="50000"/>
                    </a:schemeClr>
                  </a:solidFill>
                </a:ln>
                <a:latin typeface="Monotype Corsiva" pitchFamily="66" charset="0"/>
              </a:rPr>
              <a:t>научить</a:t>
            </a:r>
            <a:r>
              <a:rPr lang="ru-RU" sz="1800" dirty="0">
                <a:ln>
                  <a:solidFill>
                    <a:schemeClr val="accent3">
                      <a:lumMod val="50000"/>
                    </a:schemeClr>
                  </a:solidFill>
                </a:ln>
                <a:latin typeface="Monotype Corsiva" pitchFamily="66" charset="0"/>
              </a:rPr>
              <a:t>  детей любить и беречь природу, воспитать защитников </a:t>
            </a:r>
            <a:r>
              <a:rPr lang="ru-RU" sz="1800" dirty="0" smtClean="0">
                <a:ln>
                  <a:solidFill>
                    <a:schemeClr val="accent3">
                      <a:lumMod val="50000"/>
                    </a:schemeClr>
                  </a:solidFill>
                </a:ln>
                <a:latin typeface="Monotype Corsiva" pitchFamily="66" charset="0"/>
              </a:rPr>
              <a:t>природы;</a:t>
            </a:r>
            <a:endParaRPr lang="ru-RU" sz="1800" dirty="0">
              <a:ln>
                <a:solidFill>
                  <a:schemeClr val="accent3">
                    <a:lumMod val="50000"/>
                  </a:schemeClr>
                </a:solidFill>
              </a:ln>
              <a:latin typeface="Monotype Corsiva" pitchFamily="66" charset="0"/>
            </a:endParaRPr>
          </a:p>
          <a:p>
            <a:pPr lvl="0">
              <a:buFont typeface="Wingdings" pitchFamily="2" charset="2"/>
              <a:buChar char="v"/>
            </a:pPr>
            <a:r>
              <a:rPr lang="ru-RU" sz="1800" dirty="0">
                <a:ln>
                  <a:solidFill>
                    <a:schemeClr val="accent3">
                      <a:lumMod val="50000"/>
                    </a:schemeClr>
                  </a:solidFill>
                </a:ln>
                <a:latin typeface="Monotype Corsiva" pitchFamily="66" charset="0"/>
              </a:rPr>
              <a:t>учить  детей  бережно распоряжаться богатствами природы, воспитывать экологическую </a:t>
            </a:r>
            <a:r>
              <a:rPr lang="ru-RU" sz="1800" dirty="0" smtClean="0">
                <a:ln>
                  <a:solidFill>
                    <a:schemeClr val="accent3">
                      <a:lumMod val="50000"/>
                    </a:schemeClr>
                  </a:solidFill>
                </a:ln>
                <a:latin typeface="Monotype Corsiva" pitchFamily="66" charset="0"/>
              </a:rPr>
              <a:t>культуру;</a:t>
            </a:r>
            <a:endParaRPr lang="ru-RU" sz="1800" dirty="0">
              <a:ln>
                <a:solidFill>
                  <a:schemeClr val="accent3">
                    <a:lumMod val="50000"/>
                  </a:schemeClr>
                </a:solidFill>
              </a:ln>
              <a:latin typeface="Monotype Corsiva" pitchFamily="66" charset="0"/>
            </a:endParaRPr>
          </a:p>
          <a:p>
            <a:pPr lvl="0">
              <a:buFont typeface="Wingdings" pitchFamily="2" charset="2"/>
              <a:buChar char="v"/>
            </a:pPr>
            <a:r>
              <a:rPr lang="ru-RU" sz="1800" dirty="0" smtClean="0">
                <a:ln>
                  <a:solidFill>
                    <a:schemeClr val="accent3">
                      <a:lumMod val="50000"/>
                    </a:schemeClr>
                  </a:solidFill>
                </a:ln>
                <a:latin typeface="Monotype Corsiva" pitchFamily="66" charset="0"/>
              </a:rPr>
              <a:t>формировать </a:t>
            </a:r>
            <a:r>
              <a:rPr lang="ru-RU" sz="1800" dirty="0">
                <a:ln>
                  <a:solidFill>
                    <a:schemeClr val="accent3">
                      <a:lumMod val="50000"/>
                    </a:schemeClr>
                  </a:solidFill>
                </a:ln>
                <a:latin typeface="Monotype Corsiva" pitchFamily="66" charset="0"/>
              </a:rPr>
              <a:t>у детей  умения налаживать партнерские отношения через театрализованную деятельность с экологическим </a:t>
            </a:r>
            <a:r>
              <a:rPr lang="ru-RU" sz="1800" dirty="0" smtClean="0">
                <a:ln>
                  <a:solidFill>
                    <a:schemeClr val="accent3">
                      <a:lumMod val="50000"/>
                    </a:schemeClr>
                  </a:solidFill>
                </a:ln>
                <a:latin typeface="Monotype Corsiva" pitchFamily="66" charset="0"/>
              </a:rPr>
              <a:t>содержанием;</a:t>
            </a:r>
            <a:endParaRPr lang="ru-RU" sz="1800" dirty="0">
              <a:ln>
                <a:solidFill>
                  <a:schemeClr val="accent3">
                    <a:lumMod val="50000"/>
                  </a:schemeClr>
                </a:solidFill>
              </a:ln>
              <a:latin typeface="Monotype Corsiva" pitchFamily="66" charset="0"/>
            </a:endParaRPr>
          </a:p>
          <a:p>
            <a:pPr lvl="0">
              <a:buFont typeface="Wingdings" pitchFamily="2" charset="2"/>
              <a:buChar char="v"/>
            </a:pPr>
            <a:r>
              <a:rPr lang="ru-RU" sz="1800" dirty="0" smtClean="0">
                <a:ln>
                  <a:solidFill>
                    <a:schemeClr val="accent3">
                      <a:lumMod val="50000"/>
                    </a:schemeClr>
                  </a:solidFill>
                </a:ln>
                <a:latin typeface="Monotype Corsiva" pitchFamily="66" charset="0"/>
              </a:rPr>
              <a:t>пробудить </a:t>
            </a:r>
            <a:r>
              <a:rPr lang="ru-RU" sz="1800" dirty="0">
                <a:ln>
                  <a:solidFill>
                    <a:schemeClr val="accent3">
                      <a:lumMod val="50000"/>
                    </a:schemeClr>
                  </a:solidFill>
                </a:ln>
                <a:latin typeface="Monotype Corsiva" pitchFamily="66" charset="0"/>
              </a:rPr>
              <a:t>у детей интерес к театральному искусству, его истории и развитию. Знакомить с различными видами театров; воспитывать эстетическое отношение к явлениям окружающей действительности; развивать познавательные интересы дошкольников через расширение представлений о видах театрального </a:t>
            </a:r>
            <a:r>
              <a:rPr lang="ru-RU" sz="1800" dirty="0" smtClean="0">
                <a:ln>
                  <a:solidFill>
                    <a:schemeClr val="accent3">
                      <a:lumMod val="50000"/>
                    </a:schemeClr>
                  </a:solidFill>
                </a:ln>
                <a:latin typeface="Monotype Corsiva" pitchFamily="66" charset="0"/>
              </a:rPr>
              <a:t>искусства;</a:t>
            </a:r>
            <a:endParaRPr lang="ru-RU" sz="1800" dirty="0">
              <a:ln>
                <a:solidFill>
                  <a:schemeClr val="accent3">
                    <a:lumMod val="50000"/>
                  </a:schemeClr>
                </a:solidFill>
              </a:ln>
              <a:latin typeface="Monotype Corsiva" pitchFamily="66" charset="0"/>
            </a:endParaRPr>
          </a:p>
          <a:p>
            <a:pPr lvl="0">
              <a:buFont typeface="Wingdings" pitchFamily="2" charset="2"/>
              <a:buChar char="v"/>
            </a:pPr>
            <a:r>
              <a:rPr lang="ru-RU" sz="1800" dirty="0" smtClean="0">
                <a:ln>
                  <a:solidFill>
                    <a:schemeClr val="accent3">
                      <a:lumMod val="50000"/>
                    </a:schemeClr>
                  </a:solidFill>
                </a:ln>
                <a:latin typeface="Monotype Corsiva" pitchFamily="66" charset="0"/>
              </a:rPr>
              <a:t>развивать </a:t>
            </a:r>
            <a:r>
              <a:rPr lang="ru-RU" sz="1800" dirty="0">
                <a:ln>
                  <a:solidFill>
                    <a:schemeClr val="accent3">
                      <a:lumMod val="50000"/>
                    </a:schemeClr>
                  </a:solidFill>
                </a:ln>
                <a:latin typeface="Monotype Corsiva" pitchFamily="66" charset="0"/>
              </a:rPr>
              <a:t>у дошкольников потребности в самостоятельной театральной деятельности, эмоционально-положительном отношении к сверстникам, воспитании воли в себе, формировать гуманное отношение к </a:t>
            </a:r>
            <a:r>
              <a:rPr lang="ru-RU" sz="1800" dirty="0" smtClean="0">
                <a:ln>
                  <a:solidFill>
                    <a:schemeClr val="accent3">
                      <a:lumMod val="50000"/>
                    </a:schemeClr>
                  </a:solidFill>
                </a:ln>
                <a:latin typeface="Monotype Corsiva" pitchFamily="66" charset="0"/>
              </a:rPr>
              <a:t>природе;</a:t>
            </a:r>
            <a:endParaRPr lang="ru-RU" sz="1800" dirty="0">
              <a:ln>
                <a:solidFill>
                  <a:schemeClr val="accent3">
                    <a:lumMod val="50000"/>
                  </a:schemeClr>
                </a:solidFill>
              </a:ln>
              <a:latin typeface="Monotype Corsiva" pitchFamily="66" charset="0"/>
            </a:endParaRPr>
          </a:p>
          <a:p>
            <a:pPr lvl="0">
              <a:buFont typeface="Wingdings" pitchFamily="2" charset="2"/>
              <a:buChar char="v"/>
            </a:pPr>
            <a:r>
              <a:rPr lang="ru-RU" sz="1800" dirty="0" smtClean="0">
                <a:ln>
                  <a:solidFill>
                    <a:schemeClr val="accent3">
                      <a:lumMod val="50000"/>
                    </a:schemeClr>
                  </a:solidFill>
                </a:ln>
                <a:latin typeface="Monotype Corsiva" pitchFamily="66" charset="0"/>
              </a:rPr>
              <a:t>развивать </a:t>
            </a:r>
            <a:r>
              <a:rPr lang="ru-RU" sz="1800" dirty="0">
                <a:ln>
                  <a:solidFill>
                    <a:schemeClr val="accent3">
                      <a:lumMod val="50000"/>
                    </a:schemeClr>
                  </a:solidFill>
                </a:ln>
                <a:latin typeface="Monotype Corsiva" pitchFamily="66" charset="0"/>
              </a:rPr>
              <a:t>психические процессы: внимание, память, воображение, мышление, речь, эмоционально-волевую сферу, а также интеллектуальные, музыкальные и творческие </a:t>
            </a:r>
            <a:r>
              <a:rPr lang="ru-RU" sz="1800" dirty="0" smtClean="0">
                <a:ln>
                  <a:solidFill>
                    <a:schemeClr val="accent3">
                      <a:lumMod val="50000"/>
                    </a:schemeClr>
                  </a:solidFill>
                </a:ln>
                <a:latin typeface="Monotype Corsiva" pitchFamily="66" charset="0"/>
              </a:rPr>
              <a:t>способности;</a:t>
            </a:r>
            <a:endParaRPr lang="ru-RU" sz="1800" dirty="0">
              <a:ln>
                <a:solidFill>
                  <a:schemeClr val="accent3">
                    <a:lumMod val="50000"/>
                  </a:schemeClr>
                </a:solidFill>
              </a:ln>
              <a:latin typeface="Monotype Corsiva" pitchFamily="66" charset="0"/>
            </a:endParaRPr>
          </a:p>
          <a:p>
            <a:pPr lvl="0">
              <a:buFont typeface="Wingdings" pitchFamily="2" charset="2"/>
              <a:buChar char="v"/>
            </a:pPr>
            <a:r>
              <a:rPr lang="ru-RU" sz="1800" dirty="0" smtClean="0">
                <a:ln>
                  <a:solidFill>
                    <a:schemeClr val="accent3">
                      <a:lumMod val="50000"/>
                    </a:schemeClr>
                  </a:solidFill>
                </a:ln>
                <a:latin typeface="Monotype Corsiva" pitchFamily="66" charset="0"/>
              </a:rPr>
              <a:t>формировать </a:t>
            </a:r>
            <a:r>
              <a:rPr lang="ru-RU" sz="1800" dirty="0">
                <a:ln>
                  <a:solidFill>
                    <a:schemeClr val="accent3">
                      <a:lumMod val="50000"/>
                    </a:schemeClr>
                  </a:solidFill>
                </a:ln>
                <a:latin typeface="Monotype Corsiva" pitchFamily="66" charset="0"/>
              </a:rPr>
              <a:t>у детей первоначальные представления о средствах актёрской выразительности, умения перевоплощаться, брать на себя роль, быть актером и зрителем. Совершенствовать игровые навыки и творческую самостоятельность детей через постановку музыкальных, театральных сказок, кукольных спектаклей, игр-драматизаций, </a:t>
            </a:r>
            <a:r>
              <a:rPr lang="ru-RU" sz="1800" dirty="0" smtClean="0">
                <a:ln>
                  <a:solidFill>
                    <a:schemeClr val="accent3">
                      <a:lumMod val="50000"/>
                    </a:schemeClr>
                  </a:solidFill>
                </a:ln>
                <a:latin typeface="Monotype Corsiva" pitchFamily="66" charset="0"/>
              </a:rPr>
              <a:t>этюдов.</a:t>
            </a:r>
            <a:endParaRPr lang="ru-RU" sz="1800" dirty="0">
              <a:ln>
                <a:solidFill>
                  <a:schemeClr val="accent3">
                    <a:lumMod val="50000"/>
                  </a:schemeClr>
                </a:solidFill>
              </a:ln>
              <a:latin typeface="Monotype Corsiva" pitchFamily="66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Машинка фон для презентации"/>
          <p:cNvPicPr>
            <a:picLocks noChangeAspect="1" noChangeArrowheads="1"/>
          </p:cNvPicPr>
          <p:nvPr/>
        </p:nvPicPr>
        <p:blipFill>
          <a:blip r:embed="rId2" cstate="print"/>
          <a:srcRect b="8088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60350"/>
            <a:ext cx="8229600" cy="1008063"/>
          </a:xfrm>
        </p:spPr>
        <p:txBody>
          <a:bodyPr>
            <a:noAutofit/>
          </a:bodyPr>
          <a:lstStyle/>
          <a:p>
            <a:r>
              <a:rPr lang="ru-RU" dirty="0" smtClean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rgbClr val="92D050"/>
                </a:solidFill>
                <a:effectLst>
                  <a:reflection blurRad="6350" stA="55000" endA="300" endPos="45500" dir="5400000" sy="-100000" algn="bl" rotWithShape="0"/>
                </a:effectLst>
                <a:latin typeface="Monotype Corsiva" pitchFamily="66" charset="0"/>
              </a:rPr>
              <a:t>ЭТАПЫ РЕАЛИЗАЦИИ ПРОЕКТА</a:t>
            </a:r>
            <a:endParaRPr lang="ru-RU" dirty="0">
              <a:ln>
                <a:solidFill>
                  <a:schemeClr val="accent3">
                    <a:lumMod val="50000"/>
                  </a:schemeClr>
                </a:solidFill>
              </a:ln>
              <a:solidFill>
                <a:srgbClr val="92D050"/>
              </a:solidFill>
              <a:effectLst>
                <a:reflection blurRad="6350" stA="55000" endA="300" endPos="45500" dir="5400000" sy="-100000" algn="bl" rotWithShape="0"/>
              </a:effectLst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250825" y="1341438"/>
            <a:ext cx="8893175" cy="532765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000" dirty="0" smtClean="0">
                <a:ln>
                  <a:solidFill>
                    <a:schemeClr val="accent3">
                      <a:lumMod val="50000"/>
                    </a:schemeClr>
                  </a:solidFill>
                </a:ln>
                <a:latin typeface="Monotype Corsiva" pitchFamily="66" charset="0"/>
              </a:rPr>
              <a:t>1. Организационно-подготовительный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ln>
                  <a:solidFill>
                    <a:schemeClr val="accent3">
                      <a:lumMod val="50000"/>
                    </a:schemeClr>
                  </a:solidFill>
                </a:ln>
                <a:latin typeface="Monotype Corsiva" pitchFamily="66" charset="0"/>
              </a:rPr>
              <a:t> Обоснование актуальности темы, мотивация ее выбора.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ln>
                  <a:solidFill>
                    <a:schemeClr val="accent3">
                      <a:lumMod val="50000"/>
                    </a:schemeClr>
                  </a:solidFill>
                </a:ln>
                <a:latin typeface="Monotype Corsiva" pitchFamily="66" charset="0"/>
              </a:rPr>
              <a:t> Определение целей и задач проекта.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ln>
                  <a:solidFill>
                    <a:schemeClr val="accent3">
                      <a:lumMod val="50000"/>
                    </a:schemeClr>
                  </a:solidFill>
                </a:ln>
                <a:latin typeface="Monotype Corsiva" pitchFamily="66" charset="0"/>
              </a:rPr>
              <a:t> Подбор литературы, пособий, атрибутов.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ln>
                  <a:solidFill>
                    <a:schemeClr val="accent3">
                      <a:lumMod val="50000"/>
                    </a:schemeClr>
                  </a:solidFill>
                </a:ln>
                <a:latin typeface="Monotype Corsiva" pitchFamily="66" charset="0"/>
              </a:rPr>
              <a:t>Обсуждение с родителями детей вопросов, связанных с проведением       проекта.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ln>
                  <a:solidFill>
                    <a:schemeClr val="accent3">
                      <a:lumMod val="50000"/>
                    </a:schemeClr>
                  </a:solidFill>
                </a:ln>
                <a:latin typeface="Monotype Corsiva" pitchFamily="66" charset="0"/>
              </a:rPr>
              <a:t> Составление тематического планирования мероприятий.</a:t>
            </a:r>
          </a:p>
          <a:p>
            <a:pPr>
              <a:buNone/>
            </a:pPr>
            <a:r>
              <a:rPr lang="ru-RU" sz="2000" dirty="0" smtClean="0">
                <a:ln>
                  <a:solidFill>
                    <a:schemeClr val="accent3">
                      <a:lumMod val="50000"/>
                    </a:schemeClr>
                  </a:solidFill>
                </a:ln>
                <a:latin typeface="Monotype Corsiva" pitchFamily="66" charset="0"/>
              </a:rPr>
              <a:t>2. Основной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ln>
                  <a:solidFill>
                    <a:schemeClr val="accent3">
                      <a:lumMod val="50000"/>
                    </a:schemeClr>
                  </a:solidFill>
                </a:ln>
                <a:latin typeface="Monotype Corsiva" pitchFamily="66" charset="0"/>
              </a:rPr>
              <a:t> Деятельность с детьми  в соответствии с тематическим планированием.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ln>
                  <a:solidFill>
                    <a:schemeClr val="accent3">
                      <a:lumMod val="50000"/>
                    </a:schemeClr>
                  </a:solidFill>
                </a:ln>
                <a:latin typeface="Monotype Corsiva" pitchFamily="66" charset="0"/>
              </a:rPr>
              <a:t> Работа в режиме инновационной деятельности.</a:t>
            </a:r>
          </a:p>
          <a:p>
            <a:pPr>
              <a:buNone/>
            </a:pPr>
            <a:r>
              <a:rPr lang="ru-RU" sz="2000" dirty="0" smtClean="0">
                <a:ln>
                  <a:solidFill>
                    <a:schemeClr val="accent3">
                      <a:lumMod val="50000"/>
                    </a:schemeClr>
                  </a:solidFill>
                </a:ln>
                <a:latin typeface="Monotype Corsiva" pitchFamily="66" charset="0"/>
              </a:rPr>
              <a:t>3. Заключительный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ln>
                  <a:solidFill>
                    <a:schemeClr val="accent3">
                      <a:lumMod val="50000"/>
                    </a:schemeClr>
                  </a:solidFill>
                </a:ln>
                <a:latin typeface="Monotype Corsiva" pitchFamily="66" charset="0"/>
              </a:rPr>
              <a:t>Обобщение результатов работы.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ln>
                  <a:solidFill>
                    <a:schemeClr val="accent3">
                      <a:lumMod val="50000"/>
                    </a:schemeClr>
                  </a:solidFill>
                </a:ln>
                <a:latin typeface="Monotype Corsiva" pitchFamily="66" charset="0"/>
              </a:rPr>
              <a:t> Анализ деятельности.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ln>
                  <a:solidFill>
                    <a:schemeClr val="accent3">
                      <a:lumMod val="50000"/>
                    </a:schemeClr>
                  </a:solidFill>
                </a:ln>
                <a:latin typeface="Monotype Corsiva" pitchFamily="66" charset="0"/>
              </a:rPr>
              <a:t> Презентация итогов работы через театрализацию.  </a:t>
            </a:r>
          </a:p>
          <a:p>
            <a:endParaRPr lang="ru-RU" sz="2400" dirty="0">
              <a:ln>
                <a:solidFill>
                  <a:schemeClr val="accent3">
                    <a:lumMod val="50000"/>
                  </a:schemeClr>
                </a:solidFill>
              </a:ln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7" name="Picture 3" descr="Дерево фон для презентации"/>
          <p:cNvPicPr>
            <a:picLocks noChangeAspect="1" noChangeArrowheads="1"/>
          </p:cNvPicPr>
          <p:nvPr/>
        </p:nvPicPr>
        <p:blipFill>
          <a:blip r:embed="rId2" cstate="print"/>
          <a:srcRect b="8088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1052736"/>
            <a:ext cx="8229600" cy="792088"/>
          </a:xfrm>
        </p:spPr>
        <p:txBody>
          <a:bodyPr>
            <a:noAutofit/>
          </a:bodyPr>
          <a:lstStyle/>
          <a:p>
            <a:r>
              <a:rPr lang="ru-RU" dirty="0" smtClean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rgbClr val="92D050"/>
                </a:solidFill>
                <a:effectLst>
                  <a:reflection blurRad="6350" stA="55000" endA="300" endPos="45500" dir="5400000" sy="-100000" algn="bl" rotWithShape="0"/>
                </a:effectLst>
                <a:latin typeface="Monotype Corsiva" pitchFamily="66" charset="0"/>
              </a:rPr>
              <a:t>КРИТЕРИИ  ОТСЛЕЖИВАНИЯ РЕЗУЛЬТАТИВНОСТИ  У ДЕТЕЙ.</a:t>
            </a:r>
            <a:r>
              <a:rPr lang="ru-RU" dirty="0" smtClean="0">
                <a:latin typeface="Monotype Corsiva" pitchFamily="66" charset="0"/>
              </a:rPr>
              <a:t/>
            </a:r>
            <a:br>
              <a:rPr lang="ru-RU" dirty="0" smtClean="0">
                <a:latin typeface="Monotype Corsiva" pitchFamily="66" charset="0"/>
              </a:rPr>
            </a:br>
            <a:endParaRPr lang="ru-RU" dirty="0">
              <a:latin typeface="Monotype Corsiva" pitchFamily="66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2132856"/>
            <a:ext cx="8229600" cy="496855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>
                <a:latin typeface="Monotype Corsiva" pitchFamily="66" charset="0"/>
              </a:rPr>
              <a:t> 1.     Обладают особенностями свободно и раскрепощено держаться при выступлениях перед взрослыми и сверстниками.</a:t>
            </a:r>
          </a:p>
          <a:p>
            <a:pPr>
              <a:buNone/>
            </a:pPr>
            <a:r>
              <a:rPr lang="ru-RU" sz="2400" dirty="0" smtClean="0">
                <a:latin typeface="Monotype Corsiva" pitchFamily="66" charset="0"/>
              </a:rPr>
              <a:t>2.     Дети импровизируют произведения средствами мимики, пантомимы, выразительных движений и интонации (при передаче характерных особенностей различных персонажей и т. д.)</a:t>
            </a:r>
          </a:p>
          <a:p>
            <a:pPr>
              <a:buNone/>
            </a:pPr>
            <a:r>
              <a:rPr lang="ru-RU" sz="2400" dirty="0" smtClean="0">
                <a:latin typeface="Monotype Corsiva" pitchFamily="66" charset="0"/>
              </a:rPr>
              <a:t>3.     Различают настроение, переживания, эмоциональное состояние персонажей.</a:t>
            </a:r>
          </a:p>
          <a:p>
            <a:pPr>
              <a:buNone/>
            </a:pPr>
            <a:r>
              <a:rPr lang="ru-RU" sz="2400" dirty="0" smtClean="0">
                <a:latin typeface="Monotype Corsiva" pitchFamily="66" charset="0"/>
              </a:rPr>
              <a:t>4.     Быстрое запоминание текста.</a:t>
            </a:r>
          </a:p>
          <a:p>
            <a:pPr>
              <a:buNone/>
            </a:pPr>
            <a:r>
              <a:rPr lang="ru-RU" sz="2400" dirty="0" smtClean="0">
                <a:latin typeface="Monotype Corsiva" pitchFamily="66" charset="0"/>
              </a:rPr>
              <a:t>5.     Обширный словарный запас. </a:t>
            </a:r>
          </a:p>
          <a:p>
            <a:pPr>
              <a:buNone/>
            </a:pPr>
            <a:r>
              <a:rPr lang="ru-RU" sz="2400" dirty="0" smtClean="0">
                <a:latin typeface="Monotype Corsiva" pitchFamily="66" charset="0"/>
              </a:rPr>
              <a:t>6.     Большая сосредоточенность внимания. </a:t>
            </a:r>
          </a:p>
          <a:p>
            <a:endParaRPr lang="ru-RU" sz="2400" dirty="0">
              <a:latin typeface="Monotype Corsiva" pitchFamily="66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tvoyrebenok.ru/images/presentation/ecology/s/04.jpg"/>
          <p:cNvPicPr>
            <a:picLocks noChangeAspect="1" noChangeArrowheads="1"/>
          </p:cNvPicPr>
          <p:nvPr/>
        </p:nvPicPr>
        <p:blipFill>
          <a:blip r:embed="rId2" cstate="print"/>
          <a:srcRect b="7323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936104"/>
          </a:xfrm>
        </p:spPr>
        <p:txBody>
          <a:bodyPr>
            <a:normAutofit fontScale="90000"/>
          </a:bodyPr>
          <a:lstStyle/>
          <a:p>
            <a:r>
              <a:rPr lang="ru-RU" sz="4900" dirty="0" smtClean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rgbClr val="92D050"/>
                </a:solidFill>
                <a:effectLst>
                  <a:reflection blurRad="6350" stA="55000" endA="300" endPos="45500" dir="5400000" sy="-100000" algn="bl" rotWithShape="0"/>
                </a:effectLst>
                <a:latin typeface="Monotype Corsiva" pitchFamily="66" charset="0"/>
              </a:rPr>
              <a:t>КОНКРЕТНЫЕ   ОЖИДАЕМЫЕ РЕЗУЛЬТАТЫ </a:t>
            </a:r>
            <a:r>
              <a:rPr lang="ru-RU" dirty="0" smtClean="0">
                <a:effectLst>
                  <a:reflection blurRad="6350" stA="55000" endA="300" endPos="45500" dir="5400000" sy="-100000" algn="bl" rotWithShape="0"/>
                </a:effectLst>
              </a:rPr>
              <a:t/>
            </a:r>
            <a:br>
              <a:rPr lang="ru-RU" dirty="0" smtClean="0">
                <a:effectLst>
                  <a:reflection blurRad="6350" stA="55000" endA="300" endPos="45500" dir="5400000" sy="-100000" algn="bl" rotWithShape="0"/>
                </a:effectLst>
              </a:rPr>
            </a:br>
            <a:endParaRPr lang="ru-RU" dirty="0">
              <a:effectLst>
                <a:reflection blurRad="6350" stA="55000" endA="300" endPos="45500" dir="5400000" sy="-100000" algn="bl" rotWithShape="0"/>
              </a:effectLst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400" dirty="0" smtClean="0">
                <a:latin typeface="Monotype Corsiva" pitchFamily="66" charset="0"/>
              </a:rPr>
              <a:t>Сформированные представления у детей о растениях, их значимости в жизни человека.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latin typeface="Monotype Corsiva" pitchFamily="66" charset="0"/>
              </a:rPr>
              <a:t>  Умение обобщать собственный опыт исследовательской работы в творческой деятельности.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latin typeface="Monotype Corsiva" pitchFamily="66" charset="0"/>
              </a:rPr>
              <a:t>  Бережное отношение детей к природе.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latin typeface="Monotype Corsiva" pitchFamily="66" charset="0"/>
              </a:rPr>
              <a:t> Раскрытие творческого потенциала детей.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latin typeface="Monotype Corsiva" pitchFamily="66" charset="0"/>
              </a:rPr>
              <a:t> Сформированные элементарные понятия у детей: «травы», «кустарники», «деревья», «растения», «насекомые», «рыбы», «птицы», «среда обитания», «сезонные изменения».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latin typeface="Monotype Corsiva" pitchFamily="66" charset="0"/>
              </a:rPr>
              <a:t> Обогащение и уточнение знаний ребенка о самом себе, своей семье, ближайшем социальном окружении; формирование этических норм и правил поведения в обществе. </a:t>
            </a:r>
          </a:p>
          <a:p>
            <a:pPr>
              <a:buFont typeface="Wingdings" pitchFamily="2" charset="2"/>
              <a:buChar char="Ø"/>
            </a:pPr>
            <a:endParaRPr lang="ru-RU" sz="2400" dirty="0">
              <a:latin typeface="Monotype Corsiva" pitchFamily="66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tvoyrebenok.ru/images/presentation/ecology/b/05.jpg"/>
          <p:cNvPicPr>
            <a:picLocks noChangeAspect="1" noChangeArrowheads="1"/>
          </p:cNvPicPr>
          <p:nvPr/>
        </p:nvPicPr>
        <p:blipFill>
          <a:blip r:embed="rId2" cstate="print"/>
          <a:srcRect b="7065"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rgbClr val="92D050"/>
                </a:solidFill>
                <a:effectLst>
                  <a:reflection blurRad="6350" stA="55000" endA="300" endPos="45500" dir="5400000" sy="-100000" algn="bl" rotWithShape="0"/>
                </a:effectLst>
                <a:latin typeface="Monotype Corsiva" pitchFamily="66" charset="0"/>
              </a:rPr>
              <a:t>РАБОТА С  РОДИТЕЛЯМИ  ПО РЕАЛИЗАЦИИ   ПРОЕКТА</a:t>
            </a:r>
            <a:endParaRPr lang="ru-RU" dirty="0">
              <a:effectLst>
                <a:reflection blurRad="6350" stA="55000" endA="300" endPos="45500" dir="5400000" sy="-100000" algn="bl" rotWithShape="0"/>
              </a:effectLst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3136"/>
          </a:xfrm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Ø"/>
            </a:pPr>
            <a:r>
              <a:rPr lang="ru-RU" dirty="0" smtClean="0">
                <a:latin typeface="Monotype Corsiva" pitchFamily="66" charset="0"/>
              </a:rPr>
              <a:t>Анкетирование родителей по вопросам экологического воспитания.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latin typeface="Monotype Corsiva" pitchFamily="66" charset="0"/>
              </a:rPr>
              <a:t>Целенаправленная работа по привлечению родителей к созданию условий по данной теме. 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latin typeface="Monotype Corsiva" pitchFamily="66" charset="0"/>
              </a:rPr>
              <a:t>Помощь  в организации экскурсий,  в изготовлении костюмов, поделок  из бросового и природного материалов, участие в организации выставок .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latin typeface="Monotype Corsiva" pitchFamily="66" charset="0"/>
              </a:rPr>
              <a:t>Совместная  продуктивная </a:t>
            </a:r>
            <a:r>
              <a:rPr lang="ru-RU" dirty="0" smtClean="0">
                <a:latin typeface="Monotype Corsiva" pitchFamily="66" charset="0"/>
              </a:rPr>
              <a:t>деятельность в организации </a:t>
            </a:r>
            <a:r>
              <a:rPr lang="ru-RU" dirty="0" smtClean="0">
                <a:latin typeface="Monotype Corsiva" pitchFamily="66" charset="0"/>
              </a:rPr>
              <a:t>досугов</a:t>
            </a:r>
            <a:r>
              <a:rPr lang="ru-RU" dirty="0" smtClean="0">
                <a:latin typeface="Monotype Corsiva" pitchFamily="66" charset="0"/>
              </a:rPr>
              <a:t>, развлечений, праздников</a:t>
            </a:r>
            <a:r>
              <a:rPr lang="ru-RU" dirty="0" smtClean="0">
                <a:latin typeface="Monotype Corsiva" pitchFamily="66" charset="0"/>
              </a:rPr>
              <a:t>.</a:t>
            </a:r>
            <a:endParaRPr lang="ru-RU" dirty="0" smtClean="0">
              <a:latin typeface="Monotype Corsiva" pitchFamily="66" charset="0"/>
            </a:endParaRPr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Деревья фон для презентации"/>
          <p:cNvPicPr>
            <a:picLocks noChangeAspect="1" noChangeArrowheads="1"/>
          </p:cNvPicPr>
          <p:nvPr/>
        </p:nvPicPr>
        <p:blipFill>
          <a:blip r:embed="rId2" cstate="print"/>
          <a:srcRect b="8088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64704"/>
          </a:xfrm>
        </p:spPr>
        <p:txBody>
          <a:bodyPr/>
          <a:lstStyle/>
          <a:p>
            <a:r>
              <a:rPr lang="ru-RU" dirty="0" smtClean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rgbClr val="92D050"/>
                </a:solidFill>
                <a:effectLst>
                  <a:reflection blurRad="6350" stA="55000" endA="300" endPos="45500" dir="5400000" sy="-100000" algn="bl" rotWithShape="0"/>
                </a:effectLst>
                <a:latin typeface="Monotype Corsiva" pitchFamily="66" charset="0"/>
              </a:rPr>
              <a:t>Заключение</a:t>
            </a:r>
            <a:endParaRPr lang="ru-RU" dirty="0">
              <a:ln>
                <a:solidFill>
                  <a:schemeClr val="accent3">
                    <a:lumMod val="50000"/>
                  </a:schemeClr>
                </a:solidFill>
              </a:ln>
              <a:solidFill>
                <a:srgbClr val="92D050"/>
              </a:solidFill>
              <a:effectLst>
                <a:reflection blurRad="6350" stA="55000" endA="300" endPos="45500" dir="5400000" sy="-100000" algn="bl" rotWithShape="0"/>
              </a:effectLst>
              <a:latin typeface="Monotype Corsiva" pitchFamily="66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0" y="692696"/>
            <a:ext cx="9144000" cy="6624736"/>
          </a:xfrm>
        </p:spPr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ru-RU" dirty="0" smtClean="0"/>
              <a:t>          </a:t>
            </a:r>
            <a:r>
              <a:rPr lang="ru-RU" sz="3600" dirty="0" smtClean="0">
                <a:latin typeface="Monotype Corsiva" pitchFamily="66" charset="0"/>
              </a:rPr>
              <a:t> </a:t>
            </a:r>
            <a:r>
              <a:rPr lang="ru-RU" sz="4400" dirty="0" smtClean="0">
                <a:latin typeface="Monotype Corsiva" pitchFamily="66" charset="0"/>
              </a:rPr>
              <a:t>   В заключении хочется еще раз подчеркнуть, что экологический театр - новое направление в работе детского сада. А это значит, для коллектива открываются новые возможности творческого поиска, результатом которого становятся не только новые постановки, но, прежде всего, новые знания о нашем общем доме, в котором мы живём, о взаимозависимости человека и природы. Чтобы сыграть на сцене экологический спектакль, сказку, требуются и экологические знания, и умение вжиться в роль, и умение сформулировать идею, желание донести ее  до других.</a:t>
            </a:r>
          </a:p>
          <a:p>
            <a:pPr>
              <a:buNone/>
            </a:pPr>
            <a:r>
              <a:rPr lang="ru-RU" sz="4400" dirty="0" smtClean="0">
                <a:latin typeface="Monotype Corsiva" pitchFamily="66" charset="0"/>
              </a:rPr>
              <a:t>            Театрализованная деятельность, игра поможет ребенку почувствовать причастность к природе, ответственность за нее, что является началом экологической культуры дошкольников.</a:t>
            </a:r>
          </a:p>
          <a:p>
            <a:pPr>
              <a:buNone/>
            </a:pPr>
            <a:r>
              <a:rPr lang="ru-RU" sz="4400" dirty="0" smtClean="0">
                <a:latin typeface="Monotype Corsiva" pitchFamily="66" charset="0"/>
              </a:rPr>
              <a:t>             В своей работе по формированию основ экологической культуры  я хочу добиться от детей понимания того, что всё взаимосвязано - природа и человек. Ребёнок познаёт мир на эмоционально-чувственной основе. Он учится наблюдать мир, окружающий его и ориентируется в нём.</a:t>
            </a:r>
          </a:p>
          <a:p>
            <a:pPr>
              <a:buNone/>
            </a:pPr>
            <a:r>
              <a:rPr lang="ru-RU" sz="4400" dirty="0" smtClean="0">
                <a:latin typeface="Monotype Corsiva" pitchFamily="66" charset="0"/>
              </a:rPr>
              <a:t>             Главная цель- это помочь ребёнку обрести статус экологически воспитанного человека, заповедью которого станут слова:</a:t>
            </a:r>
          </a:p>
          <a:p>
            <a:pPr>
              <a:buNone/>
            </a:pPr>
            <a:r>
              <a:rPr lang="ru-RU" sz="4400" dirty="0" smtClean="0">
                <a:latin typeface="Monotype Corsiva" pitchFamily="66" charset="0"/>
              </a:rPr>
              <a:t>                                                        «Пускай я маленький, но я бесконечно сильный, потому,</a:t>
            </a:r>
          </a:p>
          <a:p>
            <a:pPr algn="r">
              <a:buNone/>
            </a:pPr>
            <a:r>
              <a:rPr lang="ru-RU" sz="4400" dirty="0" smtClean="0">
                <a:latin typeface="Monotype Corsiva" pitchFamily="66" charset="0"/>
              </a:rPr>
              <a:t> что в мире много существ меньше и слабее меня, и</a:t>
            </a:r>
          </a:p>
          <a:p>
            <a:pPr algn="r">
              <a:buNone/>
            </a:pPr>
            <a:r>
              <a:rPr lang="ru-RU" sz="4400" dirty="0" smtClean="0">
                <a:latin typeface="Monotype Corsiva" pitchFamily="66" charset="0"/>
              </a:rPr>
              <a:t>можно сделать им добро, хотя бы тем, чтобы пройти</a:t>
            </a:r>
          </a:p>
          <a:p>
            <a:pPr algn="r">
              <a:buNone/>
            </a:pPr>
            <a:r>
              <a:rPr lang="ru-RU" sz="4400" dirty="0" smtClean="0">
                <a:latin typeface="Monotype Corsiva" pitchFamily="66" charset="0"/>
              </a:rPr>
              <a:t>мимо, не задев, не затронув»</a:t>
            </a:r>
          </a:p>
          <a:p>
            <a:pPr algn="r">
              <a:buNone/>
            </a:pPr>
            <a:r>
              <a:rPr lang="ru-RU" sz="4400" dirty="0" smtClean="0">
                <a:latin typeface="Monotype Corsiva" pitchFamily="66" charset="0"/>
              </a:rPr>
              <a:t>Е.Леонов</a:t>
            </a:r>
          </a:p>
          <a:p>
            <a:endParaRPr lang="ru-RU" sz="44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254</TotalTime>
  <Words>207</Words>
  <Application>Microsoft Office PowerPoint</Application>
  <PresentationFormat>Экран (4:3)</PresentationFormat>
  <Paragraphs>61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      Муниципальное бюджетное  образовательное  учреждение «детский сад присмотра и оздоровления  детей № 14 «Подсолнушек»  Чистопольского муниципального района  Республики Татарстан                                                  Долгосрочный проект   «Экологический  театр»</vt:lpstr>
      <vt:lpstr>Актуальность</vt:lpstr>
      <vt:lpstr>Цели:</vt:lpstr>
      <vt:lpstr>Задачи:</vt:lpstr>
      <vt:lpstr>ЭТАПЫ РЕАЛИЗАЦИИ ПРОЕКТА</vt:lpstr>
      <vt:lpstr>КРИТЕРИИ  ОТСЛЕЖИВАНИЯ РЕЗУЛЬТАТИВНОСТИ  У ДЕТЕЙ. </vt:lpstr>
      <vt:lpstr>КОНКРЕТНЫЕ   ОЖИДАЕМЫЕ РЕЗУЛЬТАТЫ  </vt:lpstr>
      <vt:lpstr>РАБОТА С  РОДИТЕЛЯМИ  ПО РЕАЛИЗАЦИИ   ПРОЕКТА</vt:lpstr>
      <vt:lpstr>Заключение</vt:lpstr>
      <vt:lpstr>Спасибо  за  внимание!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Долгосрочный проект «Экологический театр»</dc:title>
  <dc:creator>1</dc:creator>
  <cp:lastModifiedBy>1</cp:lastModifiedBy>
  <cp:revision>31</cp:revision>
  <dcterms:created xsi:type="dcterms:W3CDTF">2015-08-16T09:02:41Z</dcterms:created>
  <dcterms:modified xsi:type="dcterms:W3CDTF">2015-08-16T19:07:33Z</dcterms:modified>
</cp:coreProperties>
</file>