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70" r:id="rId5"/>
    <p:sldId id="269" r:id="rId6"/>
    <p:sldId id="268" r:id="rId7"/>
    <p:sldId id="267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C212-D9CB-4979-B5B7-B8B229939678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C519-FC61-4E8F-A170-D07992874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C212-D9CB-4979-B5B7-B8B229939678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C519-FC61-4E8F-A170-D07992874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C212-D9CB-4979-B5B7-B8B229939678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C519-FC61-4E8F-A170-D07992874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C212-D9CB-4979-B5B7-B8B229939678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C519-FC61-4E8F-A170-D07992874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C212-D9CB-4979-B5B7-B8B229939678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C519-FC61-4E8F-A170-D07992874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C212-D9CB-4979-B5B7-B8B229939678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C519-FC61-4E8F-A170-D07992874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C212-D9CB-4979-B5B7-B8B229939678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C519-FC61-4E8F-A170-D07992874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C212-D9CB-4979-B5B7-B8B229939678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C519-FC61-4E8F-A170-D07992874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C212-D9CB-4979-B5B7-B8B229939678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C519-FC61-4E8F-A170-D07992874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C212-D9CB-4979-B5B7-B8B229939678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C519-FC61-4E8F-A170-D07992874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C212-D9CB-4979-B5B7-B8B229939678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C519-FC61-4E8F-A170-D07992874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6C212-D9CB-4979-B5B7-B8B229939678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AC519-FC61-4E8F-A170-D079928743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PNG рамка для фотомонтажа в Photoshop 4360 - Государственный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065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36912"/>
            <a:ext cx="7776864" cy="1143000"/>
          </a:xfrm>
        </p:spPr>
        <p:txBody>
          <a:bodyPr>
            <a:noAutofit/>
          </a:bodyPr>
          <a:lstStyle/>
          <a:p>
            <a:r>
              <a:rPr lang="tt-RU" sz="115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3399"/>
                </a:solidFill>
                <a:latin typeface="Mistral" pitchFamily="66" charset="0"/>
              </a:rPr>
              <a:t>ФГОС В ДОУ</a:t>
            </a:r>
            <a:endParaRPr lang="ru-RU" sz="11500" b="1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FF3399"/>
              </a:solidFill>
              <a:latin typeface="Mistral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SD исходник для Фотошоп - Розовый цветочный фон &quot; Портал графики и дизайна: векторный и растровый клипарт, уроки, фоторамки, ш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9472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8864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dirty="0">
              <a:ln>
                <a:solidFill>
                  <a:srgbClr val="0000FF"/>
                </a:solidFill>
              </a:ln>
              <a:solidFill>
                <a:srgbClr val="0000FF"/>
              </a:solidFill>
              <a:latin typeface="Monotype Corsiva" pitchFamily="66" charset="0"/>
            </a:endParaRPr>
          </a:p>
          <a:p>
            <a:pPr algn="ctr"/>
            <a:r>
              <a:rPr lang="ru-RU" sz="4000" b="1" dirty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latin typeface="Monotype Corsiva" pitchFamily="66" charset="0"/>
              </a:rPr>
              <a:t>Федеральный закон от 29 декабря 2012 г. </a:t>
            </a: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latin typeface="Monotype Corsiva" pitchFamily="66" charset="0"/>
              </a:rPr>
              <a:t>                                      «</a:t>
            </a:r>
            <a:r>
              <a:rPr lang="ru-RU" sz="4000" b="1" dirty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latin typeface="Monotype Corsiva" pitchFamily="66" charset="0"/>
              </a:rPr>
              <a:t>Об образовании в Российской Федерации» </a:t>
            </a:r>
            <a:endParaRPr lang="ru-RU" sz="4000" dirty="0">
              <a:ln>
                <a:solidFill>
                  <a:srgbClr val="0000FF"/>
                </a:solidFill>
              </a:ln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132856"/>
            <a:ext cx="77048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i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Дошкольное образование – уровень общего образования и неотъемлемая часть системы непрерывного образования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SD исходник для Фотошоп - Розовый цветочный фон &quot; Портал графики и дизайна: векторный и растровый клипарт, уроки, фоторамки, ш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947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1052736"/>
            <a:ext cx="856895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3600" b="1" dirty="0">
                <a:ln>
                  <a:solidFill>
                    <a:srgbClr val="CC0099"/>
                  </a:solidFill>
                </a:ln>
                <a:solidFill>
                  <a:srgbClr val="CC0099"/>
                </a:solidFill>
                <a:latin typeface="Monotype Corsiva" pitchFamily="66" charset="0"/>
              </a:rPr>
              <a:t>Федеральные государственные образовательные стандарты включают в себя требования: </a:t>
            </a:r>
            <a:endParaRPr lang="ru-RU" sz="3600" b="1" dirty="0" smtClean="0">
              <a:ln>
                <a:solidFill>
                  <a:srgbClr val="CC0099"/>
                </a:solidFill>
              </a:ln>
              <a:solidFill>
                <a:srgbClr val="CC0099"/>
              </a:solidFill>
              <a:latin typeface="Monotype Corsiva" pitchFamily="66" charset="0"/>
            </a:endParaRPr>
          </a:p>
          <a:p>
            <a:pPr algn="ctr"/>
            <a:endParaRPr lang="ru-RU" sz="3200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marL="342900" indent="-342900">
              <a:buAutoNum type="arabicParenR"/>
            </a:pPr>
            <a:r>
              <a:rPr lang="ru-RU" sz="2400" b="1" i="1" dirty="0" smtClean="0">
                <a:ln>
                  <a:solidFill>
                    <a:srgbClr val="0000FF"/>
                  </a:solidFill>
                </a:ln>
                <a:solidFill>
                  <a:srgbClr val="C00000"/>
                </a:solidFill>
                <a:latin typeface="Monotype Corsiva" pitchFamily="66" charset="0"/>
              </a:rPr>
              <a:t>к </a:t>
            </a:r>
            <a:r>
              <a:rPr lang="ru-RU" sz="2400" b="1" i="1" dirty="0">
                <a:ln>
                  <a:solidFill>
                    <a:srgbClr val="0000FF"/>
                  </a:solidFill>
                </a:ln>
                <a:solidFill>
                  <a:srgbClr val="C00000"/>
                </a:solidFill>
                <a:latin typeface="Monotype Corsiva" pitchFamily="66" charset="0"/>
              </a:rPr>
              <a:t>структуре основных образовательных программ, в том числе к соотношению обязательной части основной образовательной программы и части, формируемой участниками образовательных отношений, и их объему; </a:t>
            </a:r>
            <a:endParaRPr lang="ru-RU" sz="2400" b="1" i="1" dirty="0" smtClean="0">
              <a:ln>
                <a:solidFill>
                  <a:srgbClr val="0000FF"/>
                </a:solidFill>
              </a:ln>
              <a:solidFill>
                <a:srgbClr val="C00000"/>
              </a:solidFill>
              <a:latin typeface="Monotype Corsiva" pitchFamily="66" charset="0"/>
            </a:endParaRPr>
          </a:p>
          <a:p>
            <a:pPr marL="342900" indent="-342900">
              <a:buAutoNum type="arabicParenR"/>
            </a:pPr>
            <a:r>
              <a:rPr lang="ru-RU" sz="2400" b="1" i="1" dirty="0" smtClean="0">
                <a:ln>
                  <a:solidFill>
                    <a:srgbClr val="0000FF"/>
                  </a:solidFill>
                </a:ln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400" b="1" i="1" dirty="0">
                <a:ln>
                  <a:solidFill>
                    <a:srgbClr val="0000FF"/>
                  </a:solidFill>
                </a:ln>
                <a:solidFill>
                  <a:srgbClr val="C00000"/>
                </a:solidFill>
                <a:latin typeface="Monotype Corsiva" pitchFamily="66" charset="0"/>
              </a:rPr>
              <a:t>к условиям реализации основных образовательных программ, в том числе кадровым, финансовым, материально-техническим и иным; </a:t>
            </a:r>
            <a:endParaRPr lang="ru-RU" sz="2400" b="1" i="1" dirty="0" smtClean="0">
              <a:ln>
                <a:solidFill>
                  <a:srgbClr val="0000FF"/>
                </a:solidFill>
              </a:ln>
              <a:solidFill>
                <a:srgbClr val="C00000"/>
              </a:solidFill>
              <a:latin typeface="Monotype Corsiva" pitchFamily="66" charset="0"/>
            </a:endParaRPr>
          </a:p>
          <a:p>
            <a:pPr marL="342900" indent="-342900">
              <a:buAutoNum type="arabicParenR"/>
            </a:pPr>
            <a:r>
              <a:rPr lang="ru-RU" sz="2400" b="1" i="1" dirty="0" smtClean="0">
                <a:ln>
                  <a:solidFill>
                    <a:srgbClr val="0000FF"/>
                  </a:solidFill>
                </a:ln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400" b="1" i="1" dirty="0">
                <a:ln>
                  <a:solidFill>
                    <a:srgbClr val="0000FF"/>
                  </a:solidFill>
                </a:ln>
                <a:solidFill>
                  <a:srgbClr val="C00000"/>
                </a:solidFill>
                <a:latin typeface="Monotype Corsiva" pitchFamily="66" charset="0"/>
              </a:rPr>
              <a:t>к результатам освоения основных образовательных программ. </a:t>
            </a:r>
            <a:endParaRPr lang="ru-RU" sz="2000" b="1" i="1" dirty="0">
              <a:ln>
                <a:solidFill>
                  <a:srgbClr val="0000FF"/>
                </a:solidFill>
              </a:ln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SD исходник для Фотошоп - Розовый цветочный фон &quot; Портал графики и дизайна: векторный и растровый клипарт, уроки, фоторамки, ш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9472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-243408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  <a:p>
            <a:pPr algn="ctr"/>
            <a:r>
              <a:rPr lang="ru-RU" sz="8000" b="1" dirty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latin typeface="Mistral" pitchFamily="66" charset="0"/>
              </a:rPr>
              <a:t>ФГОС ДО </a:t>
            </a:r>
            <a:endParaRPr lang="ru-RU" sz="8000" dirty="0">
              <a:ln>
                <a:solidFill>
                  <a:srgbClr val="0000FF"/>
                </a:solidFill>
              </a:ln>
              <a:solidFill>
                <a:srgbClr val="0000FF"/>
              </a:solidFill>
              <a:latin typeface="Mistral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1628800"/>
            <a:ext cx="4824536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ТРЕБОВАНИЯ К </a:t>
            </a:r>
            <a:r>
              <a:rPr lang="ru-RU" b="1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СТРУКТУРЕ ОСНОВНОЙ ОБРАЗОВАТЕЛЬНОЙ ПРОГРАММЫ ДОШКОЛЬНОГО ОБРАЗОВАНИЯ 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3140968"/>
            <a:ext cx="5544616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УСЛОВИЯМ РЕАЛИЗАЦИИ ОСНОВНОЙ ОБРАЗОВАТЕЛЬНОЙ ПРОГРАММЫ ДОШКОЛЬНОГО ОБРАЗОВАНИЯ </a:t>
            </a:r>
            <a:endParaRPr lang="ru-RU" dirty="0">
              <a:ln>
                <a:solidFill>
                  <a:srgbClr val="0070C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4653136"/>
            <a:ext cx="6264696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n>
                  <a:solidFill>
                    <a:srgbClr val="92D050"/>
                  </a:solidFill>
                </a:ln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ТРЕБОВАНИЯ К </a:t>
            </a:r>
            <a:r>
              <a:rPr lang="ru-RU" b="1" dirty="0" smtClean="0">
                <a:ln>
                  <a:solidFill>
                    <a:srgbClr val="92D050"/>
                  </a:solidFill>
                </a:ln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РЕЗУЛЬТАТАМ ОСВОЕНИЯ ОСНОВНОЙ ОБРАЗОВАТЕЛЬНОЙ ПРОГРАММЫ ДОШКОЛЬНОГО ОБРАЗОВАНИЯ </a:t>
            </a:r>
            <a:endParaRPr lang="ru-RU" dirty="0">
              <a:ln>
                <a:solidFill>
                  <a:srgbClr val="92D050"/>
                </a:solidFill>
              </a:ln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PSD исходник для Фотошоп - Розовый цветочный фон &quot; Портал графики и дизайна: векторный и растровый клипарт, уроки, фоторамки, ш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947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188640"/>
            <a:ext cx="6840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 </a:t>
            </a:r>
            <a:endParaRPr lang="ru-RU" sz="2000" dirty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340768"/>
            <a:ext cx="67687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i="1" dirty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Утвержден приказом </a:t>
            </a:r>
            <a:r>
              <a:rPr lang="ru-RU" b="1" i="1" dirty="0" err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b="1" i="1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России </a:t>
            </a:r>
          </a:p>
          <a:p>
            <a:pPr algn="ctr"/>
            <a:r>
              <a:rPr lang="ru-RU" b="1" i="1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от 17 октября 2013 г. № 1155 </a:t>
            </a:r>
          </a:p>
          <a:p>
            <a:pPr algn="ctr"/>
            <a:r>
              <a:rPr lang="ru-RU" b="1" i="1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Зарегистрирован в Минюсте России 14 ноября 2013 г., регистрационный № 30 384 </a:t>
            </a:r>
            <a:endParaRPr lang="ru-RU" i="1" dirty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941168"/>
            <a:ext cx="3024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>
              <a:ln>
                <a:solidFill>
                  <a:srgbClr val="0070C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Обязательная часть (не менее 60%) </a:t>
            </a:r>
            <a:endParaRPr lang="ru-RU" sz="2400" i="1" dirty="0">
              <a:ln>
                <a:solidFill>
                  <a:srgbClr val="0070C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4797152"/>
            <a:ext cx="5076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>
              <a:ln>
                <a:solidFill>
                  <a:srgbClr val="0070C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Часть, формируемая участниками образовательных отношений </a:t>
            </a:r>
            <a:r>
              <a:rPr lang="ru-RU" sz="2400" b="1" i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(</a:t>
            </a:r>
            <a:r>
              <a:rPr lang="ru-RU" sz="2400" b="1" i="1" dirty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более 40%) </a:t>
            </a:r>
            <a:r>
              <a:rPr lang="ru-RU" sz="2400" b="1" i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УМК</a:t>
            </a:r>
            <a:endParaRPr lang="ru-RU" sz="2400" i="1" dirty="0">
              <a:ln>
                <a:solidFill>
                  <a:srgbClr val="0070C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8508626">
            <a:off x="2311796" y="4593751"/>
            <a:ext cx="1598737" cy="463016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2084256">
            <a:off x="4709885" y="4598934"/>
            <a:ext cx="1522046" cy="421942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2924944"/>
            <a:ext cx="5256584" cy="15696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2400" i="1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ОСНОВНАЯ ОБРАЗОВАТЕЛЬНАЯ ПРОГРАММА ДОШКОЛЬНОГО ОБРАЗОВАНИЯ </a:t>
            </a:r>
            <a:endParaRPr lang="ru-RU" sz="2400" i="1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PSD исходник для Фотошоп - Розовый цветочный фон &quot; Портал графики и дизайна: векторный и растровый клипарт, уроки, фоторамки, ш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9472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39552" y="908720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Monotype Corsiva" pitchFamily="66" charset="0"/>
            </a:endParaRPr>
          </a:p>
          <a:p>
            <a:pPr algn="ctr"/>
            <a:r>
              <a:rPr lang="ru-RU" sz="3200" b="1" dirty="0">
                <a:latin typeface="Monotype Corsiva" pitchFamily="66" charset="0"/>
              </a:rPr>
              <a:t>Обязательная часть основной общеобразовательной программы дошкольного образования </a:t>
            </a:r>
            <a:endParaRPr lang="ru-RU" sz="3200" b="1" dirty="0" smtClean="0">
              <a:latin typeface="Monotype Corsiva" pitchFamily="66" charset="0"/>
            </a:endParaRPr>
          </a:p>
          <a:p>
            <a:endParaRPr lang="ru-RU" sz="2400" b="1" dirty="0">
              <a:latin typeface="Monotype Corsiva" pitchFamily="66" charset="0"/>
            </a:endParaRPr>
          </a:p>
          <a:p>
            <a:r>
              <a:rPr lang="ru-RU" sz="2400" b="1" dirty="0">
                <a:latin typeface="Monotype Corsiva" pitchFamily="66" charset="0"/>
              </a:rPr>
              <a:t>Предполагает комплексность подхода, обеспечивая развитие детей во всех пяти взаимодополняющих образовательных областях: </a:t>
            </a:r>
          </a:p>
          <a:p>
            <a:r>
              <a:rPr lang="ru-RU" sz="2400" dirty="0">
                <a:latin typeface="Monotype Corsiva" pitchFamily="66" charset="0"/>
              </a:rPr>
              <a:t>•</a:t>
            </a:r>
            <a:r>
              <a:rPr lang="ru-RU" sz="2400" b="1" dirty="0">
                <a:latin typeface="Monotype Corsiva" pitchFamily="66" charset="0"/>
              </a:rPr>
              <a:t>социально-коммуникативное развитие </a:t>
            </a:r>
          </a:p>
          <a:p>
            <a:r>
              <a:rPr lang="ru-RU" sz="2400" dirty="0">
                <a:latin typeface="Monotype Corsiva" pitchFamily="66" charset="0"/>
              </a:rPr>
              <a:t>•</a:t>
            </a:r>
            <a:r>
              <a:rPr lang="ru-RU" sz="2400" b="1" dirty="0">
                <a:latin typeface="Monotype Corsiva" pitchFamily="66" charset="0"/>
              </a:rPr>
              <a:t>познавательное развитие </a:t>
            </a:r>
          </a:p>
          <a:p>
            <a:r>
              <a:rPr lang="ru-RU" sz="2400" dirty="0">
                <a:latin typeface="Monotype Corsiva" pitchFamily="66" charset="0"/>
              </a:rPr>
              <a:t>•</a:t>
            </a:r>
            <a:r>
              <a:rPr lang="ru-RU" sz="2400" b="1" dirty="0">
                <a:latin typeface="Monotype Corsiva" pitchFamily="66" charset="0"/>
              </a:rPr>
              <a:t>речевое развитие </a:t>
            </a:r>
          </a:p>
          <a:p>
            <a:r>
              <a:rPr lang="ru-RU" sz="2400" dirty="0">
                <a:latin typeface="Monotype Corsiva" pitchFamily="66" charset="0"/>
              </a:rPr>
              <a:t>•</a:t>
            </a:r>
            <a:r>
              <a:rPr lang="ru-RU" sz="2400" b="1" dirty="0">
                <a:latin typeface="Monotype Corsiva" pitchFamily="66" charset="0"/>
              </a:rPr>
              <a:t>художественно-эстетическое развитие </a:t>
            </a:r>
          </a:p>
          <a:p>
            <a:r>
              <a:rPr lang="ru-RU" sz="2400" dirty="0">
                <a:latin typeface="Monotype Corsiva" pitchFamily="66" charset="0"/>
              </a:rPr>
              <a:t>•</a:t>
            </a:r>
            <a:r>
              <a:rPr lang="ru-RU" sz="2400" b="1" dirty="0">
                <a:latin typeface="Monotype Corsiva" pitchFamily="66" charset="0"/>
              </a:rPr>
              <a:t>физическое развитие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PSD исходник для Фотошоп - Розовый цветочный фон &quot; Портал графики и дизайна: векторный и растровый клипарт, уроки, фоторамки, ш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72" y="0"/>
            <a:ext cx="9169472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40466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СТРАТЕГИЯ РАЗВИТИЯ ОБРАЗОВАНИЯ В РТ   </a:t>
            </a:r>
          </a:p>
          <a:p>
            <a:pPr algn="ctr"/>
            <a: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2010-2015 ГГ. «К</a:t>
            </a:r>
            <a:r>
              <a:rPr lang="tt-RU" sz="20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ИЛӘЧӘК - БУДУЩЕЕ</a:t>
            </a:r>
            <a: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6876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b="1" i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УМК ТВОРЧЕСКИЕ ГРУППЫ</a:t>
            </a:r>
            <a:endParaRPr lang="ru-RU" b="1" i="1" dirty="0">
              <a:ln>
                <a:solidFill>
                  <a:srgbClr val="0000FF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772816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tt-RU" sz="2000" b="1" dirty="0" smtClean="0">
                <a:latin typeface="Monotype Corsiva" pitchFamily="66" charset="0"/>
              </a:rPr>
              <a:t>1. Хазратова Ф.В. 2-7 лет “Говорим на родном языке”(оранжевого </a:t>
            </a:r>
            <a:r>
              <a:rPr lang="ru-RU" sz="2000" b="1" dirty="0" err="1" smtClean="0">
                <a:latin typeface="Monotype Corsiva" pitchFamily="66" charset="0"/>
              </a:rPr>
              <a:t>ц</a:t>
            </a:r>
            <a:r>
              <a:rPr lang="tt-RU" sz="2000" b="1" dirty="0" smtClean="0">
                <a:latin typeface="Monotype Corsiva" pitchFamily="66" charset="0"/>
              </a:rPr>
              <a:t>вета)</a:t>
            </a:r>
          </a:p>
          <a:p>
            <a:pPr marL="342900" indent="-342900"/>
            <a:r>
              <a:rPr lang="tt-RU" sz="2000" b="1" dirty="0" smtClean="0">
                <a:latin typeface="Monotype Corsiva" pitchFamily="66" charset="0"/>
              </a:rPr>
              <a:t>2. Гафарова С.М. “Изучаем русский язык”(синего цвета)</a:t>
            </a:r>
          </a:p>
          <a:p>
            <a:pPr marL="342900" indent="-342900"/>
            <a:r>
              <a:rPr lang="tt-RU" sz="2000" b="1" dirty="0" smtClean="0">
                <a:latin typeface="Monotype Corsiva" pitchFamily="66" charset="0"/>
              </a:rPr>
              <a:t>3. Шаехова Р.К. “Азбука для дошкольников” 6-7 лет (зеленого цвета)</a:t>
            </a:r>
          </a:p>
          <a:p>
            <a:pPr marL="342900" indent="-342900"/>
            <a:r>
              <a:rPr lang="tt-RU" sz="2000" b="1" dirty="0" smtClean="0">
                <a:latin typeface="Monotype Corsiva" pitchFamily="66" charset="0"/>
              </a:rPr>
              <a:t>4. Зарипова З.М. “Говорим по татарски” 4-7 лет (розового цвета) </a:t>
            </a:r>
          </a:p>
          <a:p>
            <a:pPr marL="342900" indent="-342900">
              <a:buAutoNum type="arabicPeriod" startAt="4"/>
            </a:pPr>
            <a:endParaRPr lang="tt-RU" sz="2000" b="1" dirty="0">
              <a:latin typeface="Monotype Corsiva" pitchFamily="66" charset="0"/>
            </a:endParaRPr>
          </a:p>
          <a:p>
            <a:pPr marL="342900" indent="-342900"/>
            <a:r>
              <a:rPr lang="tt-RU" sz="2000" b="1" dirty="0" smtClean="0">
                <a:latin typeface="Monotype Corsiva" pitchFamily="66" charset="0"/>
              </a:rPr>
              <a:t> </a:t>
            </a:r>
            <a:endParaRPr lang="ru-RU" sz="2000" b="1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3789040"/>
            <a:ext cx="54726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Monotype Corsiva" pitchFamily="66" charset="0"/>
              </a:rPr>
              <a:t>5. «Ознакомление с художественной литературой»           2-7 лет «На поляне детства – </a:t>
            </a:r>
            <a:r>
              <a:rPr lang="ru-RU" sz="2000" b="1" dirty="0" err="1" smtClean="0">
                <a:latin typeface="Monotype Corsiva" pitchFamily="66" charset="0"/>
              </a:rPr>
              <a:t>Балачак</a:t>
            </a:r>
            <a:r>
              <a:rPr lang="ru-RU" sz="2000" b="1" dirty="0" smtClean="0">
                <a:latin typeface="Monotype Corsiva" pitchFamily="66" charset="0"/>
              </a:rPr>
              <a:t> аланы» </a:t>
            </a:r>
            <a:r>
              <a:rPr lang="ru-RU" sz="2000" b="1" dirty="0" err="1" smtClean="0">
                <a:latin typeface="Monotype Corsiva" pitchFamily="66" charset="0"/>
              </a:rPr>
              <a:t>Закирова</a:t>
            </a:r>
            <a:r>
              <a:rPr lang="ru-RU" sz="2000" b="1" dirty="0" smtClean="0">
                <a:latin typeface="Monotype Corsiva" pitchFamily="66" charset="0"/>
              </a:rPr>
              <a:t> К.В.</a:t>
            </a:r>
          </a:p>
          <a:p>
            <a:r>
              <a:rPr lang="ru-RU" sz="2000" b="1" dirty="0" smtClean="0">
                <a:latin typeface="Monotype Corsiva" pitchFamily="66" charset="0"/>
              </a:rPr>
              <a:t>6.  «Музыкальное воспитание» 2-7 лет</a:t>
            </a:r>
            <a:endParaRPr lang="ru-RU" sz="2000" b="1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0152" y="407707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ДОПОЛНИТЕЛЬНЫЙ МАТЕРИАЛ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5589240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Мультфильмы и </a:t>
            </a:r>
            <a:r>
              <a:rPr lang="ru-RU" sz="2400" b="1" dirty="0" err="1" smtClean="0">
                <a:latin typeface="Monotype Corsiva" pitchFamily="66" charset="0"/>
              </a:rPr>
              <a:t>аудиофильмы</a:t>
            </a:r>
            <a:r>
              <a:rPr lang="ru-RU" sz="2400" b="1" dirty="0" smtClean="0">
                <a:latin typeface="Monotype Corsiva" pitchFamily="66" charset="0"/>
              </a:rPr>
              <a:t> – это национальный региональный компонент НРК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5652120" y="3861048"/>
            <a:ext cx="432048" cy="1224136"/>
          </a:xfrm>
          <a:prstGeom prst="rightBrace">
            <a:avLst>
              <a:gd name="adj1" fmla="val 8333"/>
              <a:gd name="adj2" fmla="val 48859"/>
            </a:avLst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00FF"/>
                </a:solidFill>
              </a:ln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SD исходник для Фотошоп - Розовый цветочный фон &quot; Портал графики и дизайна: векторный и растровый клипарт, уроки, фоторамки, ш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9472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051720" y="476672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latin typeface="Monotype Corsiva" pitchFamily="66" charset="0"/>
              </a:rPr>
              <a:t>Три проекта УМК</a:t>
            </a:r>
            <a:endParaRPr lang="ru-RU" sz="4000" b="1" i="1" dirty="0">
              <a:ln>
                <a:solidFill>
                  <a:srgbClr val="0000FF"/>
                </a:solidFill>
              </a:ln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34076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«МИНЕМ ӨЕМ»                                   </a:t>
            </a:r>
            <a:r>
              <a:rPr lang="ru-RU" b="1" dirty="0" smtClean="0">
                <a:latin typeface="Monotype Corsiva" pitchFamily="66" charset="0"/>
                <a:cs typeface="Times New Roman" pitchFamily="18" charset="0"/>
              </a:rPr>
              <a:t>средняя группа </a:t>
            </a:r>
            <a:endParaRPr lang="ru-RU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92080" y="1412776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“УЙНЫЙ-УЙНЫЙ ҮСӘБЕЗ” </a:t>
            </a:r>
            <a:r>
              <a:rPr lang="tt-RU" b="1" dirty="0" smtClean="0">
                <a:latin typeface="Monotype Corsiva" pitchFamily="66" charset="0"/>
                <a:cs typeface="Times New Roman" pitchFamily="18" charset="0"/>
              </a:rPr>
              <a:t>старшая группа</a:t>
            </a:r>
            <a:endParaRPr lang="ru-RU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2564904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“БЕЗ ИНДЕ ХӘЗЕР ЗУРЛАР, МӘКТӘПКӘ ИЛТӘ ЮЛЛАР” </a:t>
            </a:r>
            <a:r>
              <a:rPr lang="tt-RU" b="1" dirty="0" smtClean="0">
                <a:latin typeface="Monotype Corsiva" pitchFamily="66" charset="0"/>
                <a:cs typeface="Times New Roman" pitchFamily="18" charset="0"/>
              </a:rPr>
              <a:t>подготовительная группа</a:t>
            </a:r>
            <a:endParaRPr lang="ru-RU" b="1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7" name="Picture 2" descr="Говорим по-татарски для детей 4-5 лет. Минем өем. DV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88840"/>
            <a:ext cx="1872208" cy="2612383"/>
          </a:xfrm>
          <a:prstGeom prst="rect">
            <a:avLst/>
          </a:prstGeom>
          <a:noFill/>
        </p:spPr>
      </p:pic>
      <p:pic>
        <p:nvPicPr>
          <p:cNvPr id="16386" name="Picture 2" descr="Говорим по-татарски для детей 5-6 лет. Уйный-уйный үсәбез. DV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060848"/>
            <a:ext cx="1875088" cy="2592288"/>
          </a:xfrm>
          <a:prstGeom prst="rect">
            <a:avLst/>
          </a:prstGeom>
          <a:noFill/>
        </p:spPr>
      </p:pic>
      <p:pic>
        <p:nvPicPr>
          <p:cNvPr id="16390" name="Picture 6" descr="http://khasan.ru/upload/shop_1/1/7/1/item_171/small_shop_items_catalog_image1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3789040"/>
            <a:ext cx="2920644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361</Words>
  <Application>Microsoft Office PowerPoint</Application>
  <PresentationFormat>Экран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ФГОС В ДОУ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Марат</dc:creator>
  <cp:lastModifiedBy>Марат</cp:lastModifiedBy>
  <cp:revision>8</cp:revision>
  <dcterms:created xsi:type="dcterms:W3CDTF">2015-02-23T15:25:07Z</dcterms:created>
  <dcterms:modified xsi:type="dcterms:W3CDTF">2015-02-23T16:35:36Z</dcterms:modified>
</cp:coreProperties>
</file>