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5" r:id="rId19"/>
    <p:sldId id="297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0000"/>
    <a:srgbClr val="D8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7" autoAdjust="0"/>
    <p:restoredTop sz="94902" autoAdjust="0"/>
  </p:normalViewPr>
  <p:slideViewPr>
    <p:cSldViewPr>
      <p:cViewPr>
        <p:scale>
          <a:sx n="100" d="100"/>
          <a:sy n="100" d="100"/>
        </p:scale>
        <p:origin x="-378" y="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jpeg"/><Relationship Id="rId21" Type="http://schemas.openxmlformats.org/officeDocument/2006/relationships/image" Target="../media/image15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6.png"/><Relationship Id="rId24" Type="http://schemas.openxmlformats.org/officeDocument/2006/relationships/image" Target="../media/image37.png"/><Relationship Id="rId5" Type="http://schemas.openxmlformats.org/officeDocument/2006/relationships/image" Target="../media/image21.png"/><Relationship Id="rId15" Type="http://schemas.openxmlformats.org/officeDocument/2006/relationships/image" Target="../media/image30.png"/><Relationship Id="rId23" Type="http://schemas.openxmlformats.org/officeDocument/2006/relationships/image" Target="../media/image36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20.jpe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nicipal.ako.kirov.ru/upload/iblock/456/111%20mss1110040010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46085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Классный час на тему:</a:t>
            </a:r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Место </a:t>
            </a:r>
            <a:r>
              <a:rPr lang="ru-RU" sz="4000" b="1" dirty="0">
                <a:solidFill>
                  <a:srgbClr val="002060"/>
                </a:solidFill>
              </a:rPr>
              <a:t>государства </a:t>
            </a:r>
            <a:r>
              <a:rPr lang="ru-RU" sz="4000" b="1" dirty="0" smtClean="0">
                <a:solidFill>
                  <a:srgbClr val="002060"/>
                </a:solidFill>
              </a:rPr>
              <a:t>и гражданина в </a:t>
            </a:r>
            <a:r>
              <a:rPr lang="ru-RU" sz="4000" b="1" dirty="0">
                <a:solidFill>
                  <a:srgbClr val="002060"/>
                </a:solidFill>
              </a:rPr>
              <a:t>современном </a:t>
            </a:r>
            <a:r>
              <a:rPr lang="ru-RU" sz="4000" b="1" dirty="0" err="1" smtClean="0">
                <a:solidFill>
                  <a:srgbClr val="002060"/>
                </a:solidFill>
              </a:rPr>
              <a:t>интернет-пространстве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7270" y="1556792"/>
            <a:ext cx="8806729" cy="0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>
                    <a:lumMod val="100000"/>
                  </a:srgbClr>
                </a:gs>
                <a:gs pos="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30744" y="6392361"/>
            <a:ext cx="2916632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 ,               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10309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Электронное правительство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5" descr="C:\Users\Latypov_rh\Desktop\Рисун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35" y="1819469"/>
            <a:ext cx="7342188" cy="425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Электронная идентификация </a:t>
            </a:r>
            <a:r>
              <a:rPr lang="ru-RU" sz="2400" b="1" dirty="0" smtClean="0">
                <a:solidFill>
                  <a:srgbClr val="AA0000"/>
                </a:solidFill>
              </a:rPr>
              <a:t>граждан</a:t>
            </a:r>
            <a:endParaRPr lang="ru-RU" sz="2000" b="1" dirty="0">
              <a:solidFill>
                <a:srgbClr val="AA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C:\Users\Latypov_rh\Desktop\Рисунок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689350" cy="2589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Latypov_rh\Desktop\Рисунок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22971"/>
            <a:ext cx="3892550" cy="2520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Pictures\Logo e-spravka\ess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90525" y="4653136"/>
            <a:ext cx="198740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СНИЛС</a:t>
            </a:r>
            <a:r>
              <a:rPr lang="en-US" sz="2000" b="1" dirty="0">
                <a:solidFill>
                  <a:srgbClr val="002060"/>
                </a:solidFill>
              </a:rPr>
              <a:t/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страховой номер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индивидуального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лицевого счета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10941" y="4669879"/>
            <a:ext cx="17027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УЭК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универсальная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электронная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карта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Регистрация на едином портале государственных и муниципальных услуг.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>
            <a:off x="3108970" y="2667990"/>
            <a:ext cx="288032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108970" y="4328024"/>
            <a:ext cx="288032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5868144" y="3582527"/>
            <a:ext cx="288032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1753984" y="2240868"/>
            <a:ext cx="288032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C:\Users\Latypov_rh\Desktop\LOGO-R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168" y="1955952"/>
            <a:ext cx="1340331" cy="64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D:\Pictures\Logo e-spravka\es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atypov_rh\Desktop\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168" y="4092368"/>
            <a:ext cx="1340331" cy="1005590"/>
          </a:xfrm>
          <a:prstGeom prst="rect">
            <a:avLst/>
          </a:prstGeom>
          <a:noFill/>
          <a:ln w="127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typov_rh\Desktop\Регистрация. Шаг 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27" y="1955952"/>
            <a:ext cx="2214599" cy="3469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atypov_rh\Desktop\Активация. Шаг 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692" y="2855003"/>
            <a:ext cx="2182820" cy="1671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69189" y="2604024"/>
            <a:ext cx="2220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получение кода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активации заказным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письмом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2269" y="5430606"/>
            <a:ext cx="2397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регистрация 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сайте с вводом СНИЛС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2496" y="4531383"/>
            <a:ext cx="2037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ввод кода на сайте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активации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382" y="5097958"/>
            <a:ext cx="1989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получение кода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активации в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офисе Ростелеком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Единый портал государственных и муниципальных услуг </a:t>
            </a:r>
            <a:r>
              <a:rPr lang="ru-RU" sz="2400" b="1" dirty="0" smtClean="0">
                <a:solidFill>
                  <a:srgbClr val="AA0000"/>
                </a:solidFill>
              </a:rPr>
              <a:t>обеспечивает</a:t>
            </a:r>
            <a:endParaRPr lang="ru-RU" sz="2400" b="1" dirty="0">
              <a:solidFill>
                <a:srgbClr val="AA0000"/>
              </a:solidFill>
            </a:endParaRPr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r>
              <a:rPr lang="ru-RU" sz="2100" dirty="0" smtClean="0">
                <a:solidFill>
                  <a:srgbClr val="002060"/>
                </a:solidFill>
              </a:rPr>
              <a:t>доступ </a:t>
            </a:r>
            <a:r>
              <a:rPr lang="ru-RU" sz="2100" dirty="0">
                <a:solidFill>
                  <a:srgbClr val="002060"/>
                </a:solidFill>
              </a:rPr>
              <a:t>к сведениям о государственных и муниципальных услугах;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100" dirty="0">
                <a:solidFill>
                  <a:srgbClr val="002060"/>
                </a:solidFill>
              </a:rPr>
              <a:t>копирования и заполнения в электронной форме запроса и иных документов, необходимых для получения госуслуги;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100" dirty="0">
                <a:solidFill>
                  <a:srgbClr val="002060"/>
                </a:solidFill>
              </a:rPr>
              <a:t>подачи запроса о предоставлении госуслуги;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100" dirty="0">
                <a:solidFill>
                  <a:srgbClr val="002060"/>
                </a:solidFill>
              </a:rPr>
              <a:t>получения заявителем сведений о ходе выполнения запроса о предоставлении госуслуги;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100" dirty="0">
                <a:solidFill>
                  <a:srgbClr val="002060"/>
                </a:solidFill>
              </a:rPr>
              <a:t>получения результатов госуслуги;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100" dirty="0">
                <a:solidFill>
                  <a:srgbClr val="002060"/>
                </a:solidFill>
              </a:rPr>
              <a:t>оплаты предоставления госуслуг</a:t>
            </a:r>
            <a:r>
              <a:rPr lang="ru-RU" sz="2100" dirty="0" smtClean="0">
                <a:solidFill>
                  <a:srgbClr val="002060"/>
                </a:solidFill>
              </a:rPr>
              <a:t>.</a:t>
            </a:r>
            <a:endParaRPr lang="ru-RU" sz="2100" dirty="0">
              <a:solidFill>
                <a:srgbClr val="00206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Перечень госуслуг в электронном </a:t>
            </a:r>
            <a:r>
              <a:rPr lang="ru-RU" sz="2400" b="1" dirty="0" smtClean="0">
                <a:solidFill>
                  <a:srgbClr val="AA0000"/>
                </a:solidFill>
              </a:rPr>
              <a:t>виде,</a:t>
            </a:r>
            <a:br>
              <a:rPr lang="ru-RU" sz="2400" b="1" dirty="0" smtClean="0">
                <a:solidFill>
                  <a:srgbClr val="AA0000"/>
                </a:solidFill>
              </a:rPr>
            </a:br>
            <a:r>
              <a:rPr lang="ru-RU" sz="2400" b="1" dirty="0" smtClean="0">
                <a:solidFill>
                  <a:srgbClr val="AA0000"/>
                </a:solidFill>
              </a:rPr>
              <a:t>доступных </a:t>
            </a:r>
            <a:r>
              <a:rPr lang="ru-RU" sz="2400" b="1" dirty="0">
                <a:solidFill>
                  <a:srgbClr val="AA0000"/>
                </a:solidFill>
              </a:rPr>
              <a:t>несовершеннолетним гражданам, </a:t>
            </a:r>
            <a:r>
              <a:rPr lang="ru-RU" sz="2400" b="1" dirty="0" smtClean="0">
                <a:solidFill>
                  <a:srgbClr val="AA0000"/>
                </a:solidFill>
              </a:rPr>
              <a:t>достигшим 14 </a:t>
            </a:r>
            <a:r>
              <a:rPr lang="ru-RU" sz="2400" b="1" dirty="0">
                <a:solidFill>
                  <a:srgbClr val="AA0000"/>
                </a:solidFill>
              </a:rPr>
              <a:t>лет на портале </a:t>
            </a:r>
            <a:r>
              <a:rPr lang="ru-RU" sz="2400" b="1" dirty="0" smtClean="0">
                <a:solidFill>
                  <a:srgbClr val="AA0000"/>
                </a:solidFill>
              </a:rPr>
              <a:t>gosuslugi.ru</a:t>
            </a:r>
            <a:endParaRPr lang="ru-RU" sz="2400" b="1" dirty="0">
              <a:solidFill>
                <a:srgbClr val="AA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940168" y="1771271"/>
            <a:ext cx="3650062" cy="1225681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Информирование о </a:t>
            </a:r>
            <a:r>
              <a:rPr lang="ru-RU" dirty="0" smtClean="0">
                <a:solidFill>
                  <a:srgbClr val="002060"/>
                </a:solidFill>
              </a:rPr>
              <a:t>предоставлении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социальной </a:t>
            </a:r>
            <a:r>
              <a:rPr lang="ru-RU" dirty="0">
                <a:solidFill>
                  <a:srgbClr val="002060"/>
                </a:solidFill>
              </a:rPr>
              <a:t>помощи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40168" y="3284984"/>
            <a:ext cx="3650066" cy="1225681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Информирование о возможностях госуслуг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65320" y="4797152"/>
            <a:ext cx="3650058" cy="1225681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Сведения </a:t>
            </a:r>
            <a:r>
              <a:rPr lang="ru-RU" dirty="0" smtClean="0">
                <a:solidFill>
                  <a:srgbClr val="002060"/>
                </a:solidFill>
              </a:rPr>
              <a:t>о зачислении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ВУЗ, школу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932040" y="1771270"/>
            <a:ext cx="3650060" cy="1225682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Электронный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дневник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41152" y="3284984"/>
            <a:ext cx="3650061" cy="1225681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Замена </a:t>
            </a:r>
            <a:r>
              <a:rPr lang="ru-RU" dirty="0" smtClean="0">
                <a:solidFill>
                  <a:srgbClr val="002060"/>
                </a:solidFill>
              </a:rPr>
              <a:t>паспорта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(утеря/кража</a:t>
            </a:r>
            <a:r>
              <a:rPr lang="ru-RU" dirty="0">
                <a:solidFill>
                  <a:srgbClr val="002060"/>
                </a:solidFill>
              </a:rPr>
              <a:t>, порча)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50267" y="4797151"/>
            <a:ext cx="3631833" cy="1225681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Информация </a:t>
            </a:r>
            <a:r>
              <a:rPr lang="ru-RU" dirty="0" smtClean="0">
                <a:solidFill>
                  <a:srgbClr val="002060"/>
                </a:solidFill>
              </a:rPr>
              <a:t>о</a:t>
            </a:r>
            <a:endParaRPr lang="en-US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нумерации оператора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связи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D:\Pictures\ГОСУСЛУГИ\i_88318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68" y="3560649"/>
            <a:ext cx="674350" cy="674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ictures\ГОСУСЛУГИ\ico_cat_seny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43" y="2123761"/>
            <a:ext cx="508000" cy="520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ictures\ГОСУСЛУГИ\numeraciy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05589"/>
            <a:ext cx="507999" cy="4088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Pictures\ГОСУСЛУГИ\ico_cat_obrazovani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68211"/>
            <a:ext cx="508000" cy="43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ictures\ГОСУСЛУГИ\passpor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80" y="3650174"/>
            <a:ext cx="361950" cy="495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atypov_rh\Desktop\magistrovk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31" y="5248654"/>
            <a:ext cx="549588" cy="5028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Перечень госуслуг в электронном </a:t>
            </a:r>
            <a:r>
              <a:rPr lang="ru-RU" sz="2400" b="1" dirty="0" smtClean="0">
                <a:solidFill>
                  <a:srgbClr val="AA0000"/>
                </a:solidFill>
              </a:rPr>
              <a:t>виде,</a:t>
            </a:r>
            <a:br>
              <a:rPr lang="ru-RU" sz="2400" b="1" dirty="0" smtClean="0">
                <a:solidFill>
                  <a:srgbClr val="AA0000"/>
                </a:solidFill>
              </a:rPr>
            </a:br>
            <a:r>
              <a:rPr lang="ru-RU" sz="2400" b="1" dirty="0" smtClean="0">
                <a:solidFill>
                  <a:srgbClr val="AA0000"/>
                </a:solidFill>
              </a:rPr>
              <a:t>доступных  </a:t>
            </a:r>
            <a:r>
              <a:rPr lang="ru-RU" sz="2400" b="1" dirty="0">
                <a:solidFill>
                  <a:srgbClr val="AA0000"/>
                </a:solidFill>
              </a:rPr>
              <a:t>совершеннолетним гражданам </a:t>
            </a:r>
            <a:r>
              <a:rPr lang="ru-RU" sz="2400" b="1" dirty="0" smtClean="0">
                <a:solidFill>
                  <a:srgbClr val="AA0000"/>
                </a:solidFill>
              </a:rPr>
              <a:t>РФ</a:t>
            </a:r>
            <a:br>
              <a:rPr lang="ru-RU" sz="2400" b="1" dirty="0" smtClean="0">
                <a:solidFill>
                  <a:srgbClr val="AA0000"/>
                </a:solidFill>
              </a:rPr>
            </a:br>
            <a:r>
              <a:rPr lang="ru-RU" sz="2400" b="1" dirty="0" smtClean="0">
                <a:solidFill>
                  <a:srgbClr val="AA0000"/>
                </a:solidFill>
              </a:rPr>
              <a:t>на портале gosuslugi.ru</a:t>
            </a:r>
            <a:endParaRPr lang="ru-RU" sz="2400" b="1" dirty="0">
              <a:solidFill>
                <a:srgbClr val="AA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6084169" y="1690426"/>
            <a:ext cx="2790536" cy="442430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Регистрация предпринимательской деятельности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82552" y="2842555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Таможенное </a:t>
            </a:r>
            <a:r>
              <a:rPr lang="ru-RU" sz="1200" dirty="0">
                <a:solidFill>
                  <a:srgbClr val="002060"/>
                </a:solidFill>
              </a:rPr>
              <a:t>оформление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082552" y="226649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Регистрация имущества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 </a:t>
            </a:r>
            <a:r>
              <a:rPr lang="ru-RU" sz="1200" dirty="0">
                <a:solidFill>
                  <a:srgbClr val="002060"/>
                </a:solidFill>
              </a:rPr>
              <a:t>сделок с ним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082630" y="3418619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Информация ФССП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 задолженностям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082550" y="3994683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Информация по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социальным </a:t>
            </a:r>
            <a:r>
              <a:rPr lang="ru-RU" sz="1200" dirty="0">
                <a:solidFill>
                  <a:srgbClr val="002060"/>
                </a:solidFill>
              </a:rPr>
              <a:t>услугам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082470" y="4570747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Электронный</a:t>
            </a:r>
            <a:r>
              <a:rPr lang="en-US" sz="1200" dirty="0" smtClean="0">
                <a:solidFill>
                  <a:srgbClr val="002060"/>
                </a:solidFill>
              </a:rPr>
              <a:t> </a:t>
            </a:r>
            <a:r>
              <a:rPr lang="ru-RU" sz="1200" dirty="0" smtClean="0">
                <a:solidFill>
                  <a:srgbClr val="002060"/>
                </a:solidFill>
              </a:rPr>
              <a:t>дневник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учащегося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084169" y="514681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Зачисление </a:t>
            </a:r>
            <a:r>
              <a:rPr lang="ru-RU" sz="1200" dirty="0">
                <a:solidFill>
                  <a:srgbClr val="002060"/>
                </a:solidFill>
              </a:rPr>
              <a:t>ребенка в ДОУ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176732" y="1690426"/>
            <a:ext cx="2790536" cy="442430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Выдача водительского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удостоверения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175115" y="2842555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Получение </a:t>
            </a:r>
            <a:r>
              <a:rPr lang="ru-RU" sz="1200" dirty="0">
                <a:solidFill>
                  <a:srgbClr val="002060"/>
                </a:solidFill>
              </a:rPr>
              <a:t>ИНН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175115" y="226649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Подача налоговой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декларации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175193" y="3418619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Налоговая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задолженность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175113" y="3994683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Пенсионные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накопления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175033" y="4570747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Регистрация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в </a:t>
            </a:r>
            <a:r>
              <a:rPr lang="ru-RU" sz="1200" dirty="0">
                <a:solidFill>
                  <a:srgbClr val="002060"/>
                </a:solidFill>
              </a:rPr>
              <a:t>системе ОМС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176732" y="514681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Заявление </a:t>
            </a:r>
            <a:r>
              <a:rPr lang="ru-RU" sz="1200" dirty="0">
                <a:solidFill>
                  <a:srgbClr val="002060"/>
                </a:solidFill>
              </a:rPr>
              <a:t>в ЗАГС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194960" y="5722875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Информирование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о </a:t>
            </a:r>
            <a:r>
              <a:rPr lang="ru-RU" sz="1200" dirty="0">
                <a:solidFill>
                  <a:srgbClr val="002060"/>
                </a:solidFill>
              </a:rPr>
              <a:t>возможностях госуслуг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77339" y="1690426"/>
            <a:ext cx="2790536" cy="442430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Получение паспорта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гражданина </a:t>
            </a:r>
            <a:r>
              <a:rPr lang="ru-RU" sz="1200" dirty="0">
                <a:solidFill>
                  <a:srgbClr val="002060"/>
                </a:solidFill>
              </a:rPr>
              <a:t>РФ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75722" y="2842555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Регистрация по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месту </a:t>
            </a:r>
            <a:r>
              <a:rPr lang="ru-RU" sz="1200" dirty="0">
                <a:solidFill>
                  <a:srgbClr val="002060"/>
                </a:solidFill>
              </a:rPr>
              <a:t>жительства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75722" y="226649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Получение </a:t>
            </a:r>
            <a:r>
              <a:rPr lang="ru-RU" sz="1200" dirty="0">
                <a:solidFill>
                  <a:srgbClr val="002060"/>
                </a:solidFill>
              </a:rPr>
              <a:t>загранпаспорта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75800" y="3418619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Информация </a:t>
            </a:r>
            <a:r>
              <a:rPr lang="ru-RU" sz="1200" dirty="0">
                <a:solidFill>
                  <a:srgbClr val="002060"/>
                </a:solidFill>
              </a:rPr>
              <a:t>о </a:t>
            </a:r>
            <a:r>
              <a:rPr lang="ru-RU" sz="1200" dirty="0" smtClean="0">
                <a:solidFill>
                  <a:srgbClr val="002060"/>
                </a:solidFill>
              </a:rPr>
              <a:t>нумерации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оператора </a:t>
            </a:r>
            <a:r>
              <a:rPr lang="ru-RU" sz="1200" dirty="0">
                <a:solidFill>
                  <a:srgbClr val="002060"/>
                </a:solidFill>
              </a:rPr>
              <a:t>связи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275720" y="3994683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Получение выписки</a:t>
            </a:r>
            <a:endParaRPr lang="en-US" sz="12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из </a:t>
            </a:r>
            <a:r>
              <a:rPr lang="ru-RU" sz="1200" dirty="0">
                <a:solidFill>
                  <a:srgbClr val="002060"/>
                </a:solidFill>
              </a:rPr>
              <a:t>архивов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75640" y="4570747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Штрафы </a:t>
            </a:r>
            <a:r>
              <a:rPr lang="ru-RU" sz="1200" dirty="0">
                <a:solidFill>
                  <a:srgbClr val="002060"/>
                </a:solidFill>
              </a:rPr>
              <a:t>ГИБДД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77339" y="5146811"/>
            <a:ext cx="2790537" cy="442429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100000"/>
                </a:srgbClr>
              </a:gs>
              <a:gs pos="100000">
                <a:srgbClr val="C4D3EE">
                  <a:lumMod val="100000"/>
                </a:srgbClr>
              </a:gs>
              <a:gs pos="0">
                <a:schemeClr val="accent1">
                  <a:tint val="44500"/>
                  <a:satMod val="160000"/>
                  <a:lumMod val="100000"/>
                </a:schemeClr>
              </a:gs>
              <a:gs pos="80000">
                <a:schemeClr val="accent1">
                  <a:tint val="23500"/>
                  <a:satMod val="160000"/>
                  <a:lumMod val="10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Регистрация </a:t>
            </a:r>
            <a:r>
              <a:rPr lang="ru-RU" sz="1200" dirty="0">
                <a:solidFill>
                  <a:srgbClr val="002060"/>
                </a:solidFill>
              </a:rPr>
              <a:t>автомобиля</a:t>
            </a:r>
          </a:p>
        </p:txBody>
      </p:sp>
      <p:pic>
        <p:nvPicPr>
          <p:cNvPr id="1026" name="Picture 2" descr="C:\Users\Latypov_rh\Desktop\passpo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28" y="1771191"/>
            <a:ext cx="216024" cy="29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typov_rh\Desktop\zagran_passpo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28" y="2339899"/>
            <a:ext cx="216024" cy="29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atypov_rh\Desktop\registraciy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20" y="2915963"/>
            <a:ext cx="249240" cy="295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atypov_rh\Desktop\numeraciy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60" y="3508035"/>
            <a:ext cx="327558" cy="2635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atypov_rh\Desktop\otche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04" y="4068091"/>
            <a:ext cx="302270" cy="29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atypov_rh\Desktop\avt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33" y="5279633"/>
            <a:ext cx="374984" cy="1640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 descr="C:\Users\Latypov_rh\Desktop\shtraf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60" y="3527329"/>
            <a:ext cx="352848" cy="2250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Latypov_rh\Desktop\medicina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527" y="4644155"/>
            <a:ext cx="275571" cy="29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Latypov_rh\Desktop\zags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527" y="5260419"/>
            <a:ext cx="314914" cy="215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Latypov_rh\Desktop\img_pensiya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88" y="4030072"/>
            <a:ext cx="432989" cy="371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Latypov_rh\Desktop\i (1)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205" y="1811896"/>
            <a:ext cx="327558" cy="199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Latypov_rh\Desktop\ico_cat_nalo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679" y="2360997"/>
            <a:ext cx="288610" cy="2534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Latypov_rh\Desktop\ico_cat_predprinima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063" y="1916832"/>
            <a:ext cx="359161" cy="221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C:\Users\Latypov_rh\Desktop\icon_house_privatization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880" y="2349981"/>
            <a:ext cx="327558" cy="2754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Latypov_rh\Desktop\ico_cat_tamognya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409" y="2903870"/>
            <a:ext cx="328212" cy="3197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Latypov_rh\Desktop\ico_cat_yur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8"/>
            <a:ext cx="327953" cy="278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C:\Users\Latypov_rh\Desktop\ico_cat_coz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063" y="4043719"/>
            <a:ext cx="327558" cy="344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C:\Users\Latypov_rh\Desktop\ico_cat_obrazovanie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063" y="4652749"/>
            <a:ext cx="327558" cy="278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C:\Users\Latypov_rh\Desktop\ico_cat_senya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063" y="5200151"/>
            <a:ext cx="327558" cy="335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C:\Users\Latypov_rh\Desktop\ico_cat_pravooxr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27" y="4669622"/>
            <a:ext cx="367826" cy="269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Latypov_rh\Desktop\i_883182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099" y="5722876"/>
            <a:ext cx="442428" cy="442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typov_rh\Desktop\doc_yellow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585" y="2898436"/>
            <a:ext cx="307704" cy="307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10631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Обязанности граждан </a:t>
            </a:r>
            <a:r>
              <a:rPr lang="ru-RU" sz="2400" b="1" dirty="0" smtClean="0">
                <a:solidFill>
                  <a:srgbClr val="AA0000"/>
                </a:solidFill>
              </a:rPr>
              <a:t>РФ. Понятие </a:t>
            </a:r>
            <a:r>
              <a:rPr lang="ru-RU" sz="2400" b="1" dirty="0">
                <a:solidFill>
                  <a:srgbClr val="AA0000"/>
                </a:solidFill>
              </a:rPr>
              <a:t>гражданского общества, социальной </a:t>
            </a:r>
            <a:r>
              <a:rPr lang="ru-RU" sz="2400" b="1" dirty="0" smtClean="0">
                <a:solidFill>
                  <a:srgbClr val="AA0000"/>
                </a:solidFill>
              </a:rPr>
              <a:t>ответственности.</a:t>
            </a:r>
            <a:br>
              <a:rPr lang="ru-RU" sz="2400" b="1" dirty="0" smtClean="0">
                <a:solidFill>
                  <a:srgbClr val="AA0000"/>
                </a:solidFill>
              </a:rPr>
            </a:br>
            <a:r>
              <a:rPr lang="ru-RU" sz="2400" b="1" dirty="0" smtClean="0">
                <a:solidFill>
                  <a:srgbClr val="AA0000"/>
                </a:solidFill>
              </a:rPr>
              <a:t>Путь </a:t>
            </a:r>
            <a:r>
              <a:rPr lang="ru-RU" sz="2400" b="1" dirty="0">
                <a:solidFill>
                  <a:srgbClr val="AA0000"/>
                </a:solidFill>
              </a:rPr>
              <a:t>во взрослую жизнь.</a:t>
            </a:r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ru-RU" sz="2400" dirty="0">
                <a:solidFill>
                  <a:srgbClr val="002060"/>
                </a:solidFill>
              </a:rPr>
              <a:t>Гражданское общество — это общество людей высокого социального, культурного, морального экономического статуса, создающих вместе с государством развитые правовые отношения.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10631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Важнейшая обязанность </a:t>
            </a:r>
            <a:br>
              <a:rPr lang="ru-RU" sz="2400" b="1" dirty="0">
                <a:solidFill>
                  <a:srgbClr val="AA0000"/>
                </a:solidFill>
              </a:rPr>
            </a:br>
            <a:r>
              <a:rPr lang="ru-RU" sz="2400" b="1" dirty="0">
                <a:solidFill>
                  <a:srgbClr val="AA0000"/>
                </a:solidFill>
              </a:rPr>
              <a:t>гражданина России – соблюдение</a:t>
            </a:r>
            <a:br>
              <a:rPr lang="ru-RU" sz="2400" b="1" dirty="0">
                <a:solidFill>
                  <a:srgbClr val="AA0000"/>
                </a:solidFill>
              </a:rPr>
            </a:br>
            <a:r>
              <a:rPr lang="ru-RU" sz="2400" b="1" dirty="0">
                <a:solidFill>
                  <a:srgbClr val="AA0000"/>
                </a:solidFill>
              </a:rPr>
              <a:t>Конституции и законов Российской Федерации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837" y="1734286"/>
            <a:ext cx="5752325" cy="4394442"/>
          </a:xfrm>
        </p:spPr>
      </p:pic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4648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3571875" y="1685796"/>
            <a:ext cx="54292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Под </a:t>
            </a:r>
            <a:r>
              <a:rPr lang="ru-RU" sz="2400" dirty="0">
                <a:solidFill>
                  <a:srgbClr val="FF0000"/>
                </a:solidFill>
                <a:latin typeface="Calibri" pitchFamily="34" charset="0"/>
              </a:rPr>
              <a:t>электронным правительством 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понимается новая форма организации деятельности органов государственной власти, обеспечивающая за счёт широкого применения информационно-коммуникационных технологий (ИКТ) качественно новый уровень оперативности и удобства получения гражданами и организациями государственных услуг и информации о результатах деятельности государственных органов</a:t>
            </a:r>
          </a:p>
        </p:txBody>
      </p:sp>
      <p:pic>
        <p:nvPicPr>
          <p:cNvPr id="8" name="Picture 9" descr="Картинка 4 из 3275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988840"/>
            <a:ext cx="31432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Электронное правительство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1585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Скругленный прямоугольник 140"/>
          <p:cNvSpPr/>
          <p:nvPr/>
        </p:nvSpPr>
        <p:spPr>
          <a:xfrm>
            <a:off x="6679629" y="4646613"/>
            <a:ext cx="2428875" cy="1357312"/>
          </a:xfrm>
          <a:prstGeom prst="roundRect">
            <a:avLst>
              <a:gd name="adj" fmla="val 10128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Орган власти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Участник процесса 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оказания услуги</a:t>
            </a:r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6679629" y="2905125"/>
            <a:ext cx="2428875" cy="1357313"/>
          </a:xfrm>
          <a:prstGeom prst="roundRect">
            <a:avLst>
              <a:gd name="adj" fmla="val 9548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Орган власти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Участник процесса 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оказания услуги</a:t>
            </a:r>
          </a:p>
        </p:txBody>
      </p:sp>
      <p:sp>
        <p:nvSpPr>
          <p:cNvPr id="143" name="Полилиния 142"/>
          <p:cNvSpPr/>
          <p:nvPr/>
        </p:nvSpPr>
        <p:spPr>
          <a:xfrm>
            <a:off x="1026081" y="188640"/>
            <a:ext cx="5168901" cy="5976664"/>
          </a:xfrm>
          <a:custGeom>
            <a:avLst/>
            <a:gdLst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15529 w 4980721"/>
              <a:gd name="connsiteY0" fmla="*/ 310896 h 5212080"/>
              <a:gd name="connsiteX1" fmla="*/ 335569 w 4980721"/>
              <a:gd name="connsiteY1" fmla="*/ 0 h 5212080"/>
              <a:gd name="connsiteX2" fmla="*/ 4605817 w 4980721"/>
              <a:gd name="connsiteY2" fmla="*/ 0 h 5212080"/>
              <a:gd name="connsiteX3" fmla="*/ 4962433 w 4980721"/>
              <a:gd name="connsiteY3" fmla="*/ 356616 h 5212080"/>
              <a:gd name="connsiteX4" fmla="*/ 4980721 w 4980721"/>
              <a:gd name="connsiteY4" fmla="*/ 4946904 h 5212080"/>
              <a:gd name="connsiteX5" fmla="*/ 4660681 w 4980721"/>
              <a:gd name="connsiteY5" fmla="*/ 5212080 h 5212080"/>
              <a:gd name="connsiteX6" fmla="*/ 2859313 w 4980721"/>
              <a:gd name="connsiteY6" fmla="*/ 5212080 h 5212080"/>
              <a:gd name="connsiteX7" fmla="*/ 2566705 w 4980721"/>
              <a:gd name="connsiteY7" fmla="*/ 4928616 h 5212080"/>
              <a:gd name="connsiteX8" fmla="*/ 2557561 w 4980721"/>
              <a:gd name="connsiteY8" fmla="*/ 4197096 h 5212080"/>
              <a:gd name="connsiteX9" fmla="*/ 2228377 w 4980721"/>
              <a:gd name="connsiteY9" fmla="*/ 3941064 h 5212080"/>
              <a:gd name="connsiteX10" fmla="*/ 372145 w 4980721"/>
              <a:gd name="connsiteY10" fmla="*/ 3941064 h 5212080"/>
              <a:gd name="connsiteX11" fmla="*/ 15529 w 4980721"/>
              <a:gd name="connsiteY11" fmla="*/ 3593592 h 5212080"/>
              <a:gd name="connsiteX12" fmla="*/ 15529 w 4980721"/>
              <a:gd name="connsiteY12" fmla="*/ 310896 h 5212080"/>
              <a:gd name="connsiteX0" fmla="*/ 9909 w 4975101"/>
              <a:gd name="connsiteY0" fmla="*/ 310896 h 5212080"/>
              <a:gd name="connsiteX1" fmla="*/ 329949 w 4975101"/>
              <a:gd name="connsiteY1" fmla="*/ 0 h 5212080"/>
              <a:gd name="connsiteX2" fmla="*/ 4600197 w 4975101"/>
              <a:gd name="connsiteY2" fmla="*/ 0 h 5212080"/>
              <a:gd name="connsiteX3" fmla="*/ 4956813 w 4975101"/>
              <a:gd name="connsiteY3" fmla="*/ 356616 h 5212080"/>
              <a:gd name="connsiteX4" fmla="*/ 4975101 w 4975101"/>
              <a:gd name="connsiteY4" fmla="*/ 4946904 h 5212080"/>
              <a:gd name="connsiteX5" fmla="*/ 4655061 w 4975101"/>
              <a:gd name="connsiteY5" fmla="*/ 5212080 h 5212080"/>
              <a:gd name="connsiteX6" fmla="*/ 2853693 w 4975101"/>
              <a:gd name="connsiteY6" fmla="*/ 5212080 h 5212080"/>
              <a:gd name="connsiteX7" fmla="*/ 2561085 w 4975101"/>
              <a:gd name="connsiteY7" fmla="*/ 4928616 h 5212080"/>
              <a:gd name="connsiteX8" fmla="*/ 2551941 w 4975101"/>
              <a:gd name="connsiteY8" fmla="*/ 4197096 h 5212080"/>
              <a:gd name="connsiteX9" fmla="*/ 2222757 w 4975101"/>
              <a:gd name="connsiteY9" fmla="*/ 3941064 h 5212080"/>
              <a:gd name="connsiteX10" fmla="*/ 366525 w 4975101"/>
              <a:gd name="connsiteY10" fmla="*/ 3941064 h 5212080"/>
              <a:gd name="connsiteX11" fmla="*/ 9909 w 4975101"/>
              <a:gd name="connsiteY11" fmla="*/ 3593592 h 5212080"/>
              <a:gd name="connsiteX12" fmla="*/ 9909 w 4975101"/>
              <a:gd name="connsiteY12" fmla="*/ 310896 h 5212080"/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0 w 4965192"/>
              <a:gd name="connsiteY0" fmla="*/ 310896 h 5212080"/>
              <a:gd name="connsiteX1" fmla="*/ 320040 w 4965192"/>
              <a:gd name="connsiteY1" fmla="*/ 0 h 5212080"/>
              <a:gd name="connsiteX2" fmla="*/ 4590288 w 4965192"/>
              <a:gd name="connsiteY2" fmla="*/ 0 h 5212080"/>
              <a:gd name="connsiteX3" fmla="*/ 4946904 w 4965192"/>
              <a:gd name="connsiteY3" fmla="*/ 356616 h 5212080"/>
              <a:gd name="connsiteX4" fmla="*/ 4965192 w 4965192"/>
              <a:gd name="connsiteY4" fmla="*/ 4946904 h 5212080"/>
              <a:gd name="connsiteX5" fmla="*/ 4645152 w 4965192"/>
              <a:gd name="connsiteY5" fmla="*/ 5212080 h 5212080"/>
              <a:gd name="connsiteX6" fmla="*/ 2843784 w 4965192"/>
              <a:gd name="connsiteY6" fmla="*/ 5212080 h 5212080"/>
              <a:gd name="connsiteX7" fmla="*/ 2551176 w 4965192"/>
              <a:gd name="connsiteY7" fmla="*/ 4928616 h 5212080"/>
              <a:gd name="connsiteX8" fmla="*/ 2542032 w 4965192"/>
              <a:gd name="connsiteY8" fmla="*/ 4197096 h 5212080"/>
              <a:gd name="connsiteX9" fmla="*/ 2212848 w 4965192"/>
              <a:gd name="connsiteY9" fmla="*/ 3941064 h 5212080"/>
              <a:gd name="connsiteX10" fmla="*/ 356616 w 4965192"/>
              <a:gd name="connsiteY10" fmla="*/ 3941064 h 5212080"/>
              <a:gd name="connsiteX11" fmla="*/ 0 w 4965192"/>
              <a:gd name="connsiteY11" fmla="*/ 3593592 h 5212080"/>
              <a:gd name="connsiteX12" fmla="*/ 0 w 4965192"/>
              <a:gd name="connsiteY12" fmla="*/ 310896 h 5212080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21045"/>
              <a:gd name="connsiteX1" fmla="*/ 320040 w 4965192"/>
              <a:gd name="connsiteY1" fmla="*/ 8965 h 5221045"/>
              <a:gd name="connsiteX2" fmla="*/ 4590288 w 4965192"/>
              <a:gd name="connsiteY2" fmla="*/ 8965 h 5221045"/>
              <a:gd name="connsiteX3" fmla="*/ 4946904 w 4965192"/>
              <a:gd name="connsiteY3" fmla="*/ 365581 h 5221045"/>
              <a:gd name="connsiteX4" fmla="*/ 4965192 w 4965192"/>
              <a:gd name="connsiteY4" fmla="*/ 4955869 h 5221045"/>
              <a:gd name="connsiteX5" fmla="*/ 4645152 w 4965192"/>
              <a:gd name="connsiteY5" fmla="*/ 5221045 h 5221045"/>
              <a:gd name="connsiteX6" fmla="*/ 2843784 w 4965192"/>
              <a:gd name="connsiteY6" fmla="*/ 5221045 h 5221045"/>
              <a:gd name="connsiteX7" fmla="*/ 2551176 w 4965192"/>
              <a:gd name="connsiteY7" fmla="*/ 4937581 h 5221045"/>
              <a:gd name="connsiteX8" fmla="*/ 2542032 w 4965192"/>
              <a:gd name="connsiteY8" fmla="*/ 4206061 h 5221045"/>
              <a:gd name="connsiteX9" fmla="*/ 2212848 w 4965192"/>
              <a:gd name="connsiteY9" fmla="*/ 3950029 h 5221045"/>
              <a:gd name="connsiteX10" fmla="*/ 356616 w 4965192"/>
              <a:gd name="connsiteY10" fmla="*/ 3950029 h 5221045"/>
              <a:gd name="connsiteX11" fmla="*/ 0 w 4965192"/>
              <a:gd name="connsiteY11" fmla="*/ 3602557 h 5221045"/>
              <a:gd name="connsiteX12" fmla="*/ 0 w 4965192"/>
              <a:gd name="connsiteY12" fmla="*/ 319861 h 5221045"/>
              <a:gd name="connsiteX0" fmla="*/ 0 w 4965192"/>
              <a:gd name="connsiteY0" fmla="*/ 319861 h 5232056"/>
              <a:gd name="connsiteX1" fmla="*/ 320040 w 4965192"/>
              <a:gd name="connsiteY1" fmla="*/ 8965 h 5232056"/>
              <a:gd name="connsiteX2" fmla="*/ 4590288 w 4965192"/>
              <a:gd name="connsiteY2" fmla="*/ 8965 h 5232056"/>
              <a:gd name="connsiteX3" fmla="*/ 4946904 w 4965192"/>
              <a:gd name="connsiteY3" fmla="*/ 365581 h 5232056"/>
              <a:gd name="connsiteX4" fmla="*/ 4965192 w 4965192"/>
              <a:gd name="connsiteY4" fmla="*/ 4955869 h 5232056"/>
              <a:gd name="connsiteX5" fmla="*/ 4645152 w 4965192"/>
              <a:gd name="connsiteY5" fmla="*/ 5221045 h 5232056"/>
              <a:gd name="connsiteX6" fmla="*/ 2843784 w 4965192"/>
              <a:gd name="connsiteY6" fmla="*/ 5221045 h 5232056"/>
              <a:gd name="connsiteX7" fmla="*/ 2551176 w 4965192"/>
              <a:gd name="connsiteY7" fmla="*/ 4937581 h 5232056"/>
              <a:gd name="connsiteX8" fmla="*/ 2542032 w 4965192"/>
              <a:gd name="connsiteY8" fmla="*/ 4206061 h 5232056"/>
              <a:gd name="connsiteX9" fmla="*/ 2212848 w 4965192"/>
              <a:gd name="connsiteY9" fmla="*/ 3950029 h 5232056"/>
              <a:gd name="connsiteX10" fmla="*/ 356616 w 4965192"/>
              <a:gd name="connsiteY10" fmla="*/ 3950029 h 5232056"/>
              <a:gd name="connsiteX11" fmla="*/ 0 w 4965192"/>
              <a:gd name="connsiteY11" fmla="*/ 3602557 h 5232056"/>
              <a:gd name="connsiteX12" fmla="*/ 0 w 4965192"/>
              <a:gd name="connsiteY12" fmla="*/ 319861 h 5232056"/>
              <a:gd name="connsiteX0" fmla="*/ 0 w 4965192"/>
              <a:gd name="connsiteY0" fmla="*/ 319861 h 5232056"/>
              <a:gd name="connsiteX1" fmla="*/ 320040 w 4965192"/>
              <a:gd name="connsiteY1" fmla="*/ 8965 h 5232056"/>
              <a:gd name="connsiteX2" fmla="*/ 4590288 w 4965192"/>
              <a:gd name="connsiteY2" fmla="*/ 8965 h 5232056"/>
              <a:gd name="connsiteX3" fmla="*/ 4946904 w 4965192"/>
              <a:gd name="connsiteY3" fmla="*/ 365581 h 5232056"/>
              <a:gd name="connsiteX4" fmla="*/ 4965192 w 4965192"/>
              <a:gd name="connsiteY4" fmla="*/ 4955869 h 5232056"/>
              <a:gd name="connsiteX5" fmla="*/ 4645152 w 4965192"/>
              <a:gd name="connsiteY5" fmla="*/ 5221045 h 5232056"/>
              <a:gd name="connsiteX6" fmla="*/ 2843784 w 4965192"/>
              <a:gd name="connsiteY6" fmla="*/ 5221045 h 5232056"/>
              <a:gd name="connsiteX7" fmla="*/ 2551176 w 4965192"/>
              <a:gd name="connsiteY7" fmla="*/ 4937581 h 5232056"/>
              <a:gd name="connsiteX8" fmla="*/ 2542032 w 4965192"/>
              <a:gd name="connsiteY8" fmla="*/ 4206061 h 5232056"/>
              <a:gd name="connsiteX9" fmla="*/ 2212848 w 4965192"/>
              <a:gd name="connsiteY9" fmla="*/ 3950029 h 5232056"/>
              <a:gd name="connsiteX10" fmla="*/ 356616 w 4965192"/>
              <a:gd name="connsiteY10" fmla="*/ 3950029 h 5232056"/>
              <a:gd name="connsiteX11" fmla="*/ 0 w 4965192"/>
              <a:gd name="connsiteY11" fmla="*/ 3602557 h 5232056"/>
              <a:gd name="connsiteX12" fmla="*/ 0 w 4965192"/>
              <a:gd name="connsiteY12" fmla="*/ 319861 h 5232056"/>
              <a:gd name="connsiteX0" fmla="*/ 0 w 4965192"/>
              <a:gd name="connsiteY0" fmla="*/ 319861 h 5232056"/>
              <a:gd name="connsiteX1" fmla="*/ 320040 w 4965192"/>
              <a:gd name="connsiteY1" fmla="*/ 8965 h 5232056"/>
              <a:gd name="connsiteX2" fmla="*/ 4590288 w 4965192"/>
              <a:gd name="connsiteY2" fmla="*/ 8965 h 5232056"/>
              <a:gd name="connsiteX3" fmla="*/ 4946904 w 4965192"/>
              <a:gd name="connsiteY3" fmla="*/ 365581 h 5232056"/>
              <a:gd name="connsiteX4" fmla="*/ 4965192 w 4965192"/>
              <a:gd name="connsiteY4" fmla="*/ 4955869 h 5232056"/>
              <a:gd name="connsiteX5" fmla="*/ 4645152 w 4965192"/>
              <a:gd name="connsiteY5" fmla="*/ 5221045 h 5232056"/>
              <a:gd name="connsiteX6" fmla="*/ 2843784 w 4965192"/>
              <a:gd name="connsiteY6" fmla="*/ 5221045 h 5232056"/>
              <a:gd name="connsiteX7" fmla="*/ 2551176 w 4965192"/>
              <a:gd name="connsiteY7" fmla="*/ 4937581 h 5232056"/>
              <a:gd name="connsiteX8" fmla="*/ 2542032 w 4965192"/>
              <a:gd name="connsiteY8" fmla="*/ 4206061 h 5232056"/>
              <a:gd name="connsiteX9" fmla="*/ 2212848 w 4965192"/>
              <a:gd name="connsiteY9" fmla="*/ 3950029 h 5232056"/>
              <a:gd name="connsiteX10" fmla="*/ 356616 w 4965192"/>
              <a:gd name="connsiteY10" fmla="*/ 3950029 h 5232056"/>
              <a:gd name="connsiteX11" fmla="*/ 0 w 4965192"/>
              <a:gd name="connsiteY11" fmla="*/ 3602557 h 5232056"/>
              <a:gd name="connsiteX12" fmla="*/ 0 w 4965192"/>
              <a:gd name="connsiteY12" fmla="*/ 319861 h 5232056"/>
              <a:gd name="connsiteX0" fmla="*/ 0 w 4965192"/>
              <a:gd name="connsiteY0" fmla="*/ 333102 h 5245297"/>
              <a:gd name="connsiteX1" fmla="*/ 320040 w 4965192"/>
              <a:gd name="connsiteY1" fmla="*/ 22206 h 5245297"/>
              <a:gd name="connsiteX2" fmla="*/ 4590288 w 4965192"/>
              <a:gd name="connsiteY2" fmla="*/ 22206 h 5245297"/>
              <a:gd name="connsiteX3" fmla="*/ 4946904 w 4965192"/>
              <a:gd name="connsiteY3" fmla="*/ 378822 h 5245297"/>
              <a:gd name="connsiteX4" fmla="*/ 4965192 w 4965192"/>
              <a:gd name="connsiteY4" fmla="*/ 4969110 h 5245297"/>
              <a:gd name="connsiteX5" fmla="*/ 4645152 w 4965192"/>
              <a:gd name="connsiteY5" fmla="*/ 5234286 h 5245297"/>
              <a:gd name="connsiteX6" fmla="*/ 2843784 w 4965192"/>
              <a:gd name="connsiteY6" fmla="*/ 5234286 h 5245297"/>
              <a:gd name="connsiteX7" fmla="*/ 2551176 w 4965192"/>
              <a:gd name="connsiteY7" fmla="*/ 4950822 h 5245297"/>
              <a:gd name="connsiteX8" fmla="*/ 2542032 w 4965192"/>
              <a:gd name="connsiteY8" fmla="*/ 4219302 h 5245297"/>
              <a:gd name="connsiteX9" fmla="*/ 2212848 w 4965192"/>
              <a:gd name="connsiteY9" fmla="*/ 3963270 h 5245297"/>
              <a:gd name="connsiteX10" fmla="*/ 356616 w 4965192"/>
              <a:gd name="connsiteY10" fmla="*/ 3963270 h 5245297"/>
              <a:gd name="connsiteX11" fmla="*/ 0 w 4965192"/>
              <a:gd name="connsiteY11" fmla="*/ 3615798 h 5245297"/>
              <a:gd name="connsiteX12" fmla="*/ 0 w 4965192"/>
              <a:gd name="connsiteY12" fmla="*/ 333102 h 5245297"/>
              <a:gd name="connsiteX0" fmla="*/ 0 w 4965192"/>
              <a:gd name="connsiteY0" fmla="*/ 318063 h 5230258"/>
              <a:gd name="connsiteX1" fmla="*/ 320040 w 4965192"/>
              <a:gd name="connsiteY1" fmla="*/ 7167 h 5230258"/>
              <a:gd name="connsiteX2" fmla="*/ 4590288 w 4965192"/>
              <a:gd name="connsiteY2" fmla="*/ 7167 h 5230258"/>
              <a:gd name="connsiteX3" fmla="*/ 4946904 w 4965192"/>
              <a:gd name="connsiteY3" fmla="*/ 363783 h 5230258"/>
              <a:gd name="connsiteX4" fmla="*/ 4965192 w 4965192"/>
              <a:gd name="connsiteY4" fmla="*/ 4954071 h 5230258"/>
              <a:gd name="connsiteX5" fmla="*/ 4645152 w 4965192"/>
              <a:gd name="connsiteY5" fmla="*/ 5219247 h 5230258"/>
              <a:gd name="connsiteX6" fmla="*/ 2843784 w 4965192"/>
              <a:gd name="connsiteY6" fmla="*/ 5219247 h 5230258"/>
              <a:gd name="connsiteX7" fmla="*/ 2551176 w 4965192"/>
              <a:gd name="connsiteY7" fmla="*/ 4935783 h 5230258"/>
              <a:gd name="connsiteX8" fmla="*/ 2542032 w 4965192"/>
              <a:gd name="connsiteY8" fmla="*/ 4204263 h 5230258"/>
              <a:gd name="connsiteX9" fmla="*/ 2212848 w 4965192"/>
              <a:gd name="connsiteY9" fmla="*/ 3948231 h 5230258"/>
              <a:gd name="connsiteX10" fmla="*/ 356616 w 4965192"/>
              <a:gd name="connsiteY10" fmla="*/ 3948231 h 5230258"/>
              <a:gd name="connsiteX11" fmla="*/ 0 w 4965192"/>
              <a:gd name="connsiteY11" fmla="*/ 3600759 h 5230258"/>
              <a:gd name="connsiteX12" fmla="*/ 0 w 4965192"/>
              <a:gd name="connsiteY12" fmla="*/ 318063 h 5230258"/>
              <a:gd name="connsiteX0" fmla="*/ 0 w 4965192"/>
              <a:gd name="connsiteY0" fmla="*/ 310896 h 5223091"/>
              <a:gd name="connsiteX1" fmla="*/ 320040 w 4965192"/>
              <a:gd name="connsiteY1" fmla="*/ 0 h 5223091"/>
              <a:gd name="connsiteX2" fmla="*/ 4590288 w 4965192"/>
              <a:gd name="connsiteY2" fmla="*/ 0 h 5223091"/>
              <a:gd name="connsiteX3" fmla="*/ 4946904 w 4965192"/>
              <a:gd name="connsiteY3" fmla="*/ 356616 h 5223091"/>
              <a:gd name="connsiteX4" fmla="*/ 4965192 w 4965192"/>
              <a:gd name="connsiteY4" fmla="*/ 4946904 h 5223091"/>
              <a:gd name="connsiteX5" fmla="*/ 4645152 w 4965192"/>
              <a:gd name="connsiteY5" fmla="*/ 5212080 h 5223091"/>
              <a:gd name="connsiteX6" fmla="*/ 2843784 w 4965192"/>
              <a:gd name="connsiteY6" fmla="*/ 5212080 h 5223091"/>
              <a:gd name="connsiteX7" fmla="*/ 2551176 w 4965192"/>
              <a:gd name="connsiteY7" fmla="*/ 4928616 h 5223091"/>
              <a:gd name="connsiteX8" fmla="*/ 2542032 w 4965192"/>
              <a:gd name="connsiteY8" fmla="*/ 4197096 h 5223091"/>
              <a:gd name="connsiteX9" fmla="*/ 2212848 w 4965192"/>
              <a:gd name="connsiteY9" fmla="*/ 3941064 h 5223091"/>
              <a:gd name="connsiteX10" fmla="*/ 356616 w 4965192"/>
              <a:gd name="connsiteY10" fmla="*/ 3941064 h 5223091"/>
              <a:gd name="connsiteX11" fmla="*/ 0 w 4965192"/>
              <a:gd name="connsiteY11" fmla="*/ 3593592 h 5223091"/>
              <a:gd name="connsiteX12" fmla="*/ 0 w 4965192"/>
              <a:gd name="connsiteY12" fmla="*/ 310896 h 5223091"/>
              <a:gd name="connsiteX0" fmla="*/ 0 w 4965192"/>
              <a:gd name="connsiteY0" fmla="*/ 323876 h 5236071"/>
              <a:gd name="connsiteX1" fmla="*/ 320040 w 4965192"/>
              <a:gd name="connsiteY1" fmla="*/ 12980 h 5236071"/>
              <a:gd name="connsiteX2" fmla="*/ 4590288 w 4965192"/>
              <a:gd name="connsiteY2" fmla="*/ 12980 h 5236071"/>
              <a:gd name="connsiteX3" fmla="*/ 4946904 w 4965192"/>
              <a:gd name="connsiteY3" fmla="*/ 369596 h 5236071"/>
              <a:gd name="connsiteX4" fmla="*/ 4965192 w 4965192"/>
              <a:gd name="connsiteY4" fmla="*/ 4959884 h 5236071"/>
              <a:gd name="connsiteX5" fmla="*/ 4645152 w 4965192"/>
              <a:gd name="connsiteY5" fmla="*/ 5225060 h 5236071"/>
              <a:gd name="connsiteX6" fmla="*/ 2843784 w 4965192"/>
              <a:gd name="connsiteY6" fmla="*/ 5225060 h 5236071"/>
              <a:gd name="connsiteX7" fmla="*/ 2551176 w 4965192"/>
              <a:gd name="connsiteY7" fmla="*/ 4941596 h 5236071"/>
              <a:gd name="connsiteX8" fmla="*/ 2542032 w 4965192"/>
              <a:gd name="connsiteY8" fmla="*/ 4210076 h 5236071"/>
              <a:gd name="connsiteX9" fmla="*/ 2212848 w 4965192"/>
              <a:gd name="connsiteY9" fmla="*/ 3954044 h 5236071"/>
              <a:gd name="connsiteX10" fmla="*/ 356616 w 4965192"/>
              <a:gd name="connsiteY10" fmla="*/ 3954044 h 5236071"/>
              <a:gd name="connsiteX11" fmla="*/ 0 w 4965192"/>
              <a:gd name="connsiteY11" fmla="*/ 3606572 h 5236071"/>
              <a:gd name="connsiteX12" fmla="*/ 0 w 4965192"/>
              <a:gd name="connsiteY12" fmla="*/ 323876 h 5236071"/>
              <a:gd name="connsiteX0" fmla="*/ 0 w 4965192"/>
              <a:gd name="connsiteY0" fmla="*/ 323876 h 5236071"/>
              <a:gd name="connsiteX1" fmla="*/ 320040 w 4965192"/>
              <a:gd name="connsiteY1" fmla="*/ 12980 h 5236071"/>
              <a:gd name="connsiteX2" fmla="*/ 4590288 w 4965192"/>
              <a:gd name="connsiteY2" fmla="*/ 12980 h 5236071"/>
              <a:gd name="connsiteX3" fmla="*/ 4946904 w 4965192"/>
              <a:gd name="connsiteY3" fmla="*/ 369596 h 5236071"/>
              <a:gd name="connsiteX4" fmla="*/ 4965192 w 4965192"/>
              <a:gd name="connsiteY4" fmla="*/ 4959884 h 5236071"/>
              <a:gd name="connsiteX5" fmla="*/ 4645152 w 4965192"/>
              <a:gd name="connsiteY5" fmla="*/ 5225060 h 5236071"/>
              <a:gd name="connsiteX6" fmla="*/ 2843784 w 4965192"/>
              <a:gd name="connsiteY6" fmla="*/ 5225060 h 5236071"/>
              <a:gd name="connsiteX7" fmla="*/ 2551176 w 4965192"/>
              <a:gd name="connsiteY7" fmla="*/ 4941596 h 5236071"/>
              <a:gd name="connsiteX8" fmla="*/ 2542032 w 4965192"/>
              <a:gd name="connsiteY8" fmla="*/ 4210076 h 5236071"/>
              <a:gd name="connsiteX9" fmla="*/ 2212848 w 4965192"/>
              <a:gd name="connsiteY9" fmla="*/ 3954044 h 5236071"/>
              <a:gd name="connsiteX10" fmla="*/ 356616 w 4965192"/>
              <a:gd name="connsiteY10" fmla="*/ 3954044 h 5236071"/>
              <a:gd name="connsiteX11" fmla="*/ 0 w 4965192"/>
              <a:gd name="connsiteY11" fmla="*/ 3606572 h 5236071"/>
              <a:gd name="connsiteX12" fmla="*/ 0 w 4965192"/>
              <a:gd name="connsiteY12" fmla="*/ 323876 h 5236071"/>
              <a:gd name="connsiteX0" fmla="*/ 0 w 4965192"/>
              <a:gd name="connsiteY0" fmla="*/ 337117 h 5249312"/>
              <a:gd name="connsiteX1" fmla="*/ 320040 w 4965192"/>
              <a:gd name="connsiteY1" fmla="*/ 26221 h 5249312"/>
              <a:gd name="connsiteX2" fmla="*/ 4590288 w 4965192"/>
              <a:gd name="connsiteY2" fmla="*/ 26221 h 5249312"/>
              <a:gd name="connsiteX3" fmla="*/ 4946904 w 4965192"/>
              <a:gd name="connsiteY3" fmla="*/ 382837 h 5249312"/>
              <a:gd name="connsiteX4" fmla="*/ 4965192 w 4965192"/>
              <a:gd name="connsiteY4" fmla="*/ 4973125 h 5249312"/>
              <a:gd name="connsiteX5" fmla="*/ 4645152 w 4965192"/>
              <a:gd name="connsiteY5" fmla="*/ 5238301 h 5249312"/>
              <a:gd name="connsiteX6" fmla="*/ 2843784 w 4965192"/>
              <a:gd name="connsiteY6" fmla="*/ 5238301 h 5249312"/>
              <a:gd name="connsiteX7" fmla="*/ 2551176 w 4965192"/>
              <a:gd name="connsiteY7" fmla="*/ 4954837 h 5249312"/>
              <a:gd name="connsiteX8" fmla="*/ 2542032 w 4965192"/>
              <a:gd name="connsiteY8" fmla="*/ 4223317 h 5249312"/>
              <a:gd name="connsiteX9" fmla="*/ 2212848 w 4965192"/>
              <a:gd name="connsiteY9" fmla="*/ 3967285 h 5249312"/>
              <a:gd name="connsiteX10" fmla="*/ 356616 w 4965192"/>
              <a:gd name="connsiteY10" fmla="*/ 3967285 h 5249312"/>
              <a:gd name="connsiteX11" fmla="*/ 0 w 4965192"/>
              <a:gd name="connsiteY11" fmla="*/ 3619813 h 5249312"/>
              <a:gd name="connsiteX12" fmla="*/ 0 w 4965192"/>
              <a:gd name="connsiteY12" fmla="*/ 337117 h 5249312"/>
              <a:gd name="connsiteX0" fmla="*/ 0 w 4965192"/>
              <a:gd name="connsiteY0" fmla="*/ 310896 h 5223091"/>
              <a:gd name="connsiteX1" fmla="*/ 320040 w 4965192"/>
              <a:gd name="connsiteY1" fmla="*/ 0 h 5223091"/>
              <a:gd name="connsiteX2" fmla="*/ 4590288 w 4965192"/>
              <a:gd name="connsiteY2" fmla="*/ 0 h 5223091"/>
              <a:gd name="connsiteX3" fmla="*/ 4946904 w 4965192"/>
              <a:gd name="connsiteY3" fmla="*/ 356616 h 5223091"/>
              <a:gd name="connsiteX4" fmla="*/ 4965192 w 4965192"/>
              <a:gd name="connsiteY4" fmla="*/ 4946904 h 5223091"/>
              <a:gd name="connsiteX5" fmla="*/ 4645152 w 4965192"/>
              <a:gd name="connsiteY5" fmla="*/ 5212080 h 5223091"/>
              <a:gd name="connsiteX6" fmla="*/ 2843784 w 4965192"/>
              <a:gd name="connsiteY6" fmla="*/ 5212080 h 5223091"/>
              <a:gd name="connsiteX7" fmla="*/ 2551176 w 4965192"/>
              <a:gd name="connsiteY7" fmla="*/ 4928616 h 5223091"/>
              <a:gd name="connsiteX8" fmla="*/ 2542032 w 4965192"/>
              <a:gd name="connsiteY8" fmla="*/ 4197096 h 5223091"/>
              <a:gd name="connsiteX9" fmla="*/ 2212848 w 4965192"/>
              <a:gd name="connsiteY9" fmla="*/ 3941064 h 5223091"/>
              <a:gd name="connsiteX10" fmla="*/ 356616 w 4965192"/>
              <a:gd name="connsiteY10" fmla="*/ 3941064 h 5223091"/>
              <a:gd name="connsiteX11" fmla="*/ 0 w 4965192"/>
              <a:gd name="connsiteY11" fmla="*/ 3593592 h 5223091"/>
              <a:gd name="connsiteX12" fmla="*/ 0 w 4965192"/>
              <a:gd name="connsiteY12" fmla="*/ 310896 h 5223091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12848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0 w 4965192"/>
              <a:gd name="connsiteY0" fmla="*/ 311015 h 5223210"/>
              <a:gd name="connsiteX1" fmla="*/ 320040 w 4965192"/>
              <a:gd name="connsiteY1" fmla="*/ 119 h 5223210"/>
              <a:gd name="connsiteX2" fmla="*/ 4590288 w 4965192"/>
              <a:gd name="connsiteY2" fmla="*/ 119 h 5223210"/>
              <a:gd name="connsiteX3" fmla="*/ 4946904 w 4965192"/>
              <a:gd name="connsiteY3" fmla="*/ 356735 h 5223210"/>
              <a:gd name="connsiteX4" fmla="*/ 4965192 w 4965192"/>
              <a:gd name="connsiteY4" fmla="*/ 4947023 h 5223210"/>
              <a:gd name="connsiteX5" fmla="*/ 4645152 w 4965192"/>
              <a:gd name="connsiteY5" fmla="*/ 5212199 h 5223210"/>
              <a:gd name="connsiteX6" fmla="*/ 2843784 w 4965192"/>
              <a:gd name="connsiteY6" fmla="*/ 5212199 h 5223210"/>
              <a:gd name="connsiteX7" fmla="*/ 2551176 w 4965192"/>
              <a:gd name="connsiteY7" fmla="*/ 4928735 h 5223210"/>
              <a:gd name="connsiteX8" fmla="*/ 2542032 w 4965192"/>
              <a:gd name="connsiteY8" fmla="*/ 4197215 h 5223210"/>
              <a:gd name="connsiteX9" fmla="*/ 2284254 w 4965192"/>
              <a:gd name="connsiteY9" fmla="*/ 3941183 h 5223210"/>
              <a:gd name="connsiteX10" fmla="*/ 356616 w 4965192"/>
              <a:gd name="connsiteY10" fmla="*/ 3941183 h 5223210"/>
              <a:gd name="connsiteX11" fmla="*/ 0 w 4965192"/>
              <a:gd name="connsiteY11" fmla="*/ 3593711 h 5223210"/>
              <a:gd name="connsiteX12" fmla="*/ 0 w 4965192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215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593711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215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215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215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215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268629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268629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268629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167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167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  <a:gd name="connsiteX0" fmla="*/ 736 w 4965928"/>
              <a:gd name="connsiteY0" fmla="*/ 311015 h 5223210"/>
              <a:gd name="connsiteX1" fmla="*/ 320776 w 4965928"/>
              <a:gd name="connsiteY1" fmla="*/ 119 h 5223210"/>
              <a:gd name="connsiteX2" fmla="*/ 4591024 w 4965928"/>
              <a:gd name="connsiteY2" fmla="*/ 119 h 5223210"/>
              <a:gd name="connsiteX3" fmla="*/ 4947640 w 4965928"/>
              <a:gd name="connsiteY3" fmla="*/ 356735 h 5223210"/>
              <a:gd name="connsiteX4" fmla="*/ 4965928 w 4965928"/>
              <a:gd name="connsiteY4" fmla="*/ 4947023 h 5223210"/>
              <a:gd name="connsiteX5" fmla="*/ 4645888 w 4965928"/>
              <a:gd name="connsiteY5" fmla="*/ 5212199 h 5223210"/>
              <a:gd name="connsiteX6" fmla="*/ 2844520 w 4965928"/>
              <a:gd name="connsiteY6" fmla="*/ 5212199 h 5223210"/>
              <a:gd name="connsiteX7" fmla="*/ 2551912 w 4965928"/>
              <a:gd name="connsiteY7" fmla="*/ 4928735 h 5223210"/>
              <a:gd name="connsiteX8" fmla="*/ 2542768 w 4965928"/>
              <a:gd name="connsiteY8" fmla="*/ 4197167 h 5223210"/>
              <a:gd name="connsiteX9" fmla="*/ 2284990 w 4965928"/>
              <a:gd name="connsiteY9" fmla="*/ 3941183 h 5223210"/>
              <a:gd name="connsiteX10" fmla="*/ 214444 w 4965928"/>
              <a:gd name="connsiteY10" fmla="*/ 3941183 h 5223210"/>
              <a:gd name="connsiteX11" fmla="*/ 736 w 4965928"/>
              <a:gd name="connsiteY11" fmla="*/ 3665125 h 5223210"/>
              <a:gd name="connsiteX12" fmla="*/ 736 w 4965928"/>
              <a:gd name="connsiteY12" fmla="*/ 311015 h 5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65928" h="5223210">
                <a:moveTo>
                  <a:pt x="736" y="311015"/>
                </a:moveTo>
                <a:cubicBezTo>
                  <a:pt x="11494" y="120404"/>
                  <a:pt x="148681" y="0"/>
                  <a:pt x="320776" y="119"/>
                </a:cubicBezTo>
                <a:lnTo>
                  <a:pt x="4591024" y="119"/>
                </a:lnTo>
                <a:cubicBezTo>
                  <a:pt x="4849929" y="7991"/>
                  <a:pt x="4956598" y="155848"/>
                  <a:pt x="4947640" y="356735"/>
                </a:cubicBezTo>
                <a:lnTo>
                  <a:pt x="4965928" y="4947023"/>
                </a:lnTo>
                <a:cubicBezTo>
                  <a:pt x="4965583" y="5097111"/>
                  <a:pt x="4817219" y="5223210"/>
                  <a:pt x="4645888" y="5212199"/>
                </a:cubicBezTo>
                <a:lnTo>
                  <a:pt x="2844520" y="5212199"/>
                </a:lnTo>
                <a:cubicBezTo>
                  <a:pt x="2664507" y="5205898"/>
                  <a:pt x="2561076" y="5103772"/>
                  <a:pt x="2551912" y="4928735"/>
                </a:cubicBezTo>
                <a:lnTo>
                  <a:pt x="2542768" y="4197167"/>
                </a:lnTo>
                <a:cubicBezTo>
                  <a:pt x="2544839" y="4061267"/>
                  <a:pt x="2469857" y="3953283"/>
                  <a:pt x="2284990" y="3941183"/>
                </a:cubicBezTo>
                <a:lnTo>
                  <a:pt x="214444" y="3941183"/>
                </a:lnTo>
                <a:cubicBezTo>
                  <a:pt x="0" y="3942004"/>
                  <a:pt x="1177" y="3769250"/>
                  <a:pt x="736" y="3665125"/>
                </a:cubicBezTo>
                <a:lnTo>
                  <a:pt x="736" y="311015"/>
                </a:lnTo>
                <a:close/>
              </a:path>
            </a:pathLst>
          </a:custGeom>
          <a:solidFill>
            <a:srgbClr val="C7E4F1"/>
          </a:solidFill>
          <a:ln w="28575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Инфраструктура ЭП</a:t>
            </a: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1240394" y="5003800"/>
            <a:ext cx="2304097" cy="1042988"/>
          </a:xfrm>
          <a:prstGeom prst="roundRect">
            <a:avLst>
              <a:gd name="adj" fmla="val 15136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Орган власти  оказывающий услугу</a:t>
            </a: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1311809" y="5517232"/>
            <a:ext cx="2143125" cy="428625"/>
          </a:xfrm>
          <a:prstGeom prst="roundRect">
            <a:avLst>
              <a:gd name="adj" fmla="val 20736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Система приема заявок</a:t>
            </a: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6679629" y="1190625"/>
            <a:ext cx="2428875" cy="1357313"/>
          </a:xfrm>
          <a:prstGeom prst="roundRect">
            <a:avLst>
              <a:gd name="adj" fmla="val 89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Орган власти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Участник процесса </a:t>
            </a:r>
          </a:p>
          <a:p>
            <a:pPr marL="265113" indent="-265113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70C0"/>
                </a:solidFill>
              </a:rPr>
              <a:t>оказания услуги</a:t>
            </a:r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6822504" y="1905000"/>
            <a:ext cx="2143125" cy="571500"/>
          </a:xfrm>
          <a:prstGeom prst="roundRect">
            <a:avLst>
              <a:gd name="adj" fmla="val 20736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3619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Информационная система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ФОИВ</a:t>
            </a:r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4026457" y="4905375"/>
            <a:ext cx="2000250" cy="10001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9" name="Скругленный прямоугольник 148"/>
          <p:cNvSpPr/>
          <p:nvPr/>
        </p:nvSpPr>
        <p:spPr>
          <a:xfrm>
            <a:off x="4026457" y="1132731"/>
            <a:ext cx="2000250" cy="10001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Универсальная пластиковая карта</a:t>
            </a:r>
          </a:p>
        </p:txBody>
      </p:sp>
      <p:sp>
        <p:nvSpPr>
          <p:cNvPr id="150" name="Скругленный прямоугольник 149"/>
          <p:cNvSpPr/>
          <p:nvPr/>
        </p:nvSpPr>
        <p:spPr>
          <a:xfrm>
            <a:off x="4026457" y="3690938"/>
            <a:ext cx="2000250" cy="10001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Удостоверяющий Центр</a:t>
            </a:r>
          </a:p>
        </p:txBody>
      </p:sp>
      <p:sp>
        <p:nvSpPr>
          <p:cNvPr id="151" name="Скругленный прямоугольник 150"/>
          <p:cNvSpPr/>
          <p:nvPr/>
        </p:nvSpPr>
        <p:spPr>
          <a:xfrm>
            <a:off x="2526269" y="1124744"/>
            <a:ext cx="1285875" cy="321468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Единый портал госуслуг</a:t>
            </a:r>
          </a:p>
        </p:txBody>
      </p:sp>
      <p:cxnSp>
        <p:nvCxnSpPr>
          <p:cNvPr id="152" name="Прямая со стрелкой 151"/>
          <p:cNvCxnSpPr/>
          <p:nvPr/>
        </p:nvCxnSpPr>
        <p:spPr>
          <a:xfrm>
            <a:off x="811769" y="1547813"/>
            <a:ext cx="1714500" cy="1587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/>
          <p:nvPr/>
        </p:nvCxnSpPr>
        <p:spPr>
          <a:xfrm flipV="1">
            <a:off x="811769" y="5262563"/>
            <a:ext cx="428625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Скругленный прямоугольник 153"/>
          <p:cNvSpPr/>
          <p:nvPr/>
        </p:nvSpPr>
        <p:spPr>
          <a:xfrm rot="16200000">
            <a:off x="-2124743" y="3093244"/>
            <a:ext cx="5214937" cy="606425"/>
          </a:xfrm>
          <a:prstGeom prst="roundRect">
            <a:avLst>
              <a:gd name="adj" fmla="val 3373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300" dirty="0">
                <a:solidFill>
                  <a:srgbClr val="0070C0"/>
                </a:solidFill>
              </a:rPr>
              <a:t>Заявитель</a:t>
            </a:r>
          </a:p>
        </p:txBody>
      </p:sp>
      <p:cxnSp>
        <p:nvCxnSpPr>
          <p:cNvPr id="155" name="Прямая со стрелкой 154"/>
          <p:cNvCxnSpPr/>
          <p:nvPr/>
        </p:nvCxnSpPr>
        <p:spPr>
          <a:xfrm>
            <a:off x="1954769" y="2333625"/>
            <a:ext cx="571500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 стрелкой 155"/>
          <p:cNvCxnSpPr/>
          <p:nvPr/>
        </p:nvCxnSpPr>
        <p:spPr>
          <a:xfrm>
            <a:off x="1954769" y="3833813"/>
            <a:ext cx="571500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Скругленный прямоугольник 156"/>
          <p:cNvSpPr/>
          <p:nvPr/>
        </p:nvSpPr>
        <p:spPr>
          <a:xfrm>
            <a:off x="1240394" y="1844824"/>
            <a:ext cx="1000125" cy="13811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Скругленный прямоугольник 157"/>
          <p:cNvSpPr/>
          <p:nvPr/>
        </p:nvSpPr>
        <p:spPr>
          <a:xfrm>
            <a:off x="1240394" y="3284984"/>
            <a:ext cx="1014413" cy="135731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9" name="Прямая со стрелкой 158"/>
          <p:cNvCxnSpPr/>
          <p:nvPr/>
        </p:nvCxnSpPr>
        <p:spPr>
          <a:xfrm rot="5400000" flipH="1" flipV="1">
            <a:off x="2812019" y="4691063"/>
            <a:ext cx="714375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>
            <a:endCxn id="182" idx="1"/>
          </p:cNvCxnSpPr>
          <p:nvPr/>
        </p:nvCxnSpPr>
        <p:spPr>
          <a:xfrm>
            <a:off x="3526394" y="5405438"/>
            <a:ext cx="500059" cy="414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Соединительная линия уступом 160"/>
          <p:cNvCxnSpPr/>
          <p:nvPr/>
        </p:nvCxnSpPr>
        <p:spPr>
          <a:xfrm flipV="1">
            <a:off x="6029321" y="3616149"/>
            <a:ext cx="571500" cy="1785938"/>
          </a:xfrm>
          <a:prstGeom prst="bentConnector3">
            <a:avLst>
              <a:gd name="adj1" fmla="val 5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2" name="Соединительная линия уступом 161"/>
          <p:cNvCxnSpPr/>
          <p:nvPr/>
        </p:nvCxnSpPr>
        <p:spPr>
          <a:xfrm>
            <a:off x="6026717" y="5405852"/>
            <a:ext cx="633515" cy="1272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63" name="Рисунок 30" descr="gg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6751081" y="1262449"/>
            <a:ext cx="285752" cy="31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" name="Рисунок 30" descr="gg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1311810" y="5083274"/>
            <a:ext cx="285752" cy="31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Рисунок 33" descr="office_manag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066" y="2047875"/>
            <a:ext cx="42386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Скругленный прямоугольник 165"/>
          <p:cNvSpPr/>
          <p:nvPr/>
        </p:nvSpPr>
        <p:spPr>
          <a:xfrm>
            <a:off x="4026457" y="2405063"/>
            <a:ext cx="2000250" cy="10001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7" name="Скругленный прямоугольник 166"/>
          <p:cNvSpPr/>
          <p:nvPr/>
        </p:nvSpPr>
        <p:spPr>
          <a:xfrm>
            <a:off x="6822504" y="3619500"/>
            <a:ext cx="2143125" cy="571500"/>
          </a:xfrm>
          <a:prstGeom prst="roundRect">
            <a:avLst>
              <a:gd name="adj" fmla="val 20736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3619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Информационная система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РОИВ</a:t>
            </a:r>
          </a:p>
        </p:txBody>
      </p:sp>
      <p:pic>
        <p:nvPicPr>
          <p:cNvPr id="168" name="Рисунок 167" descr="gg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6751081" y="2976961"/>
            <a:ext cx="285752" cy="31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Рисунок 38" descr="office_manag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066" y="3762375"/>
            <a:ext cx="42386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0" name="Соединительная линия уступом 169"/>
          <p:cNvCxnSpPr>
            <a:stCxn id="182" idx="3"/>
            <a:endCxn id="146" idx="1"/>
          </p:cNvCxnSpPr>
          <p:nvPr/>
        </p:nvCxnSpPr>
        <p:spPr>
          <a:xfrm flipV="1">
            <a:off x="6026717" y="1869282"/>
            <a:ext cx="652912" cy="353657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Скругленный прямоугольник 170"/>
          <p:cNvSpPr/>
          <p:nvPr/>
        </p:nvSpPr>
        <p:spPr>
          <a:xfrm>
            <a:off x="6822504" y="5360988"/>
            <a:ext cx="2143125" cy="571500"/>
          </a:xfrm>
          <a:prstGeom prst="roundRect">
            <a:avLst>
              <a:gd name="adj" fmla="val 20736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3619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Информационная система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ОМСУ</a:t>
            </a:r>
          </a:p>
        </p:txBody>
      </p:sp>
      <p:pic>
        <p:nvPicPr>
          <p:cNvPr id="172" name="Рисунок 30" descr="gg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6751081" y="4762911"/>
            <a:ext cx="285752" cy="31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Рисунок 42" descr="office_manag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066" y="5503863"/>
            <a:ext cx="4238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" name="Прямая со стрелкой 173"/>
          <p:cNvCxnSpPr/>
          <p:nvPr/>
        </p:nvCxnSpPr>
        <p:spPr>
          <a:xfrm>
            <a:off x="811769" y="3833813"/>
            <a:ext cx="428625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 стрелкой 174"/>
          <p:cNvCxnSpPr/>
          <p:nvPr/>
        </p:nvCxnSpPr>
        <p:spPr>
          <a:xfrm>
            <a:off x="811769" y="2333625"/>
            <a:ext cx="428625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6" name="Рисунок 175" descr="1162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1809" y="3285384"/>
            <a:ext cx="857256" cy="61936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77" name="Прямоугольник 176"/>
          <p:cNvSpPr/>
          <p:nvPr/>
        </p:nvSpPr>
        <p:spPr>
          <a:xfrm>
            <a:off x="1168957" y="3999359"/>
            <a:ext cx="11430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Центр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телефонного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обслуживания</a:t>
            </a:r>
          </a:p>
        </p:txBody>
      </p:sp>
      <p:pic>
        <p:nvPicPr>
          <p:cNvPr id="178" name="Picture 3" descr="C:\Documents and Settings\администратор\Мои документы\Работа\Проекты\Минкомсвязь\Единый портал государственных услуг\Дизайн\Портал государственных услуг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707" y="1481931"/>
            <a:ext cx="1143000" cy="6651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157" y="2441575"/>
            <a:ext cx="121285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" name="Прямоугольник 53"/>
          <p:cNvSpPr>
            <a:spLocks noChangeArrowheads="1"/>
          </p:cNvSpPr>
          <p:nvPr/>
        </p:nvSpPr>
        <p:spPr bwMode="auto">
          <a:xfrm>
            <a:off x="4026457" y="3119438"/>
            <a:ext cx="20002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>
                <a:solidFill>
                  <a:srgbClr val="595959"/>
                </a:solidFill>
                <a:latin typeface="Calibri" pitchFamily="34" charset="0"/>
              </a:rPr>
              <a:t>Реестр госуслуг</a:t>
            </a:r>
          </a:p>
        </p:txBody>
      </p:sp>
      <p:pic>
        <p:nvPicPr>
          <p:cNvPr id="181" name="Рисунок 56" descr="page_rutoken_kontur_max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6"/>
          <a:stretch>
            <a:fillRect/>
          </a:stretch>
        </p:blipFill>
        <p:spPr bwMode="auto">
          <a:xfrm>
            <a:off x="4526519" y="3762375"/>
            <a:ext cx="960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Рисунок 181" descr="Слайд_6_СМЭВ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026453" y="4905786"/>
            <a:ext cx="2000264" cy="1000132"/>
          </a:xfrm>
          <a:prstGeom prst="roundRect">
            <a:avLst>
              <a:gd name="adj" fmla="val 2210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3" name="TextBox 182"/>
          <p:cNvSpPr txBox="1"/>
          <p:nvPr/>
        </p:nvSpPr>
        <p:spPr>
          <a:xfrm>
            <a:off x="4151900" y="5076059"/>
            <a:ext cx="1803379" cy="68698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>Система</a:t>
            </a:r>
            <a: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/>
            </a:r>
            <a:b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</a:br>
            <a:r>
              <a:rPr lang="ru-RU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>межведомственного</a:t>
            </a:r>
            <a: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/>
            </a:r>
            <a:b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</a:br>
            <a:r>
              <a:rPr lang="ru-RU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>электронного</a:t>
            </a:r>
            <a: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/>
            </a:r>
            <a:br>
              <a:rPr lang="en-US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</a:br>
            <a:r>
              <a:rPr lang="ru-RU" sz="1200" b="1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cs typeface="+mn-cs"/>
              </a:rPr>
              <a:t>взаимодействия (СМЭВ)</a:t>
            </a:r>
          </a:p>
        </p:txBody>
      </p:sp>
      <p:pic>
        <p:nvPicPr>
          <p:cNvPr id="184" name="Рисунок 54" descr="14102008-1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07" y="1916261"/>
            <a:ext cx="496887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Прямоугольник 184"/>
          <p:cNvSpPr/>
          <p:nvPr/>
        </p:nvSpPr>
        <p:spPr>
          <a:xfrm>
            <a:off x="1240394" y="2790974"/>
            <a:ext cx="1000125" cy="425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Центр 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общественного 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доступа</a:t>
            </a:r>
          </a:p>
        </p:txBody>
      </p:sp>
      <p:pic>
        <p:nvPicPr>
          <p:cNvPr id="186" name="Рисунок 51" descr="пластиковая карта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582" y="1182712"/>
            <a:ext cx="595312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Скругленный прямоугольник 186"/>
          <p:cNvSpPr/>
          <p:nvPr/>
        </p:nvSpPr>
        <p:spPr>
          <a:xfrm>
            <a:off x="1240394" y="404664"/>
            <a:ext cx="1014413" cy="135731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b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8" name="Рисунок 53" descr="mfc_roslavl2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832" y="476102"/>
            <a:ext cx="928687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Прямоугольник 188"/>
          <p:cNvSpPr/>
          <p:nvPr/>
        </p:nvSpPr>
        <p:spPr>
          <a:xfrm>
            <a:off x="1168957" y="1404789"/>
            <a:ext cx="11430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МФЦ</a:t>
            </a:r>
          </a:p>
        </p:txBody>
      </p:sp>
      <p:sp>
        <p:nvSpPr>
          <p:cNvPr id="191" name="Прямоугольник 190"/>
          <p:cNvSpPr/>
          <p:nvPr/>
        </p:nvSpPr>
        <p:spPr>
          <a:xfrm>
            <a:off x="6312457" y="260648"/>
            <a:ext cx="2846100" cy="707886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ru-RU" sz="2000" b="1" dirty="0">
                <a:solidFill>
                  <a:srgbClr val="AA0000"/>
                </a:solidFill>
              </a:rPr>
              <a:t>Комплексное решение </a:t>
            </a:r>
          </a:p>
          <a:p>
            <a:pPr algn="ctr"/>
            <a:r>
              <a:rPr lang="ru-RU" sz="2000" b="1" dirty="0">
                <a:solidFill>
                  <a:srgbClr val="AA0000"/>
                </a:solidFill>
              </a:rPr>
              <a:t>электронной </a:t>
            </a:r>
            <a:r>
              <a:rPr lang="ru-RU" sz="2000" b="1" dirty="0" smtClean="0">
                <a:solidFill>
                  <a:srgbClr val="AA0000"/>
                </a:solidFill>
              </a:rPr>
              <a:t>услуги</a:t>
            </a:r>
            <a:endParaRPr lang="ru-RU" sz="2000" b="1" dirty="0">
              <a:solidFill>
                <a:srgbClr val="AA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186786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552728" cy="1373015"/>
          </a:xfrm>
        </p:spPr>
        <p:txBody>
          <a:bodyPr anchor="b">
            <a:noAutofit/>
          </a:bodyPr>
          <a:lstStyle/>
          <a:p>
            <a:pPr algn="r"/>
            <a:r>
              <a:rPr lang="ru-RU" sz="1800" b="1" dirty="0" smtClean="0">
                <a:solidFill>
                  <a:srgbClr val="AA0000"/>
                </a:solidFill>
              </a:rPr>
              <a:t>Чем </a:t>
            </a:r>
            <a:r>
              <a:rPr lang="ru-RU" sz="1800" b="1" dirty="0">
                <a:solidFill>
                  <a:srgbClr val="AA0000"/>
                </a:solidFill>
              </a:rPr>
              <a:t>человек просвещеннее, тем </a:t>
            </a:r>
            <a:r>
              <a:rPr lang="ru-RU" sz="1800" b="1" dirty="0" smtClean="0">
                <a:solidFill>
                  <a:srgbClr val="AA0000"/>
                </a:solidFill>
              </a:rPr>
              <a:t>он полезнее своему обществу.</a:t>
            </a:r>
            <a:br>
              <a:rPr lang="ru-RU" sz="1800" b="1" dirty="0" smtClean="0">
                <a:solidFill>
                  <a:srgbClr val="AA0000"/>
                </a:solidFill>
              </a:rPr>
            </a:br>
            <a:r>
              <a:rPr lang="ru-RU" sz="1800" b="1" dirty="0" smtClean="0">
                <a:solidFill>
                  <a:srgbClr val="AA0000"/>
                </a:solidFill>
              </a:rPr>
              <a:t>(</a:t>
            </a:r>
            <a:r>
              <a:rPr lang="ru-RU" sz="1800" b="1" dirty="0">
                <a:solidFill>
                  <a:srgbClr val="AA0000"/>
                </a:solidFill>
              </a:rPr>
              <a:t>Александр </a:t>
            </a:r>
            <a:r>
              <a:rPr lang="ru-RU" sz="1800" b="1" dirty="0" smtClean="0">
                <a:solidFill>
                  <a:srgbClr val="AA0000"/>
                </a:solidFill>
              </a:rPr>
              <a:t>Грибоедов)</a:t>
            </a:r>
            <a:endParaRPr lang="ru-RU" sz="1800" b="1" dirty="0">
              <a:solidFill>
                <a:srgbClr val="AA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Граждане Российской Федерации имеют право обращаться лично, а также направлять индивидуальные и коллективные обращения в государственные органы и органы местного самоуправления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(</a:t>
            </a:r>
            <a:r>
              <a:rPr lang="ru-RU" sz="2400" dirty="0">
                <a:solidFill>
                  <a:srgbClr val="002060"/>
                </a:solidFill>
              </a:rPr>
              <a:t>Статья 33 Конституции РФ)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17281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AA0000"/>
                </a:solidFill>
              </a:rPr>
              <a:t>ООО «Единая Справочная Служба»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AA0000"/>
                </a:solidFill>
              </a:rPr>
              <a:t>www.e-spravka.net </a:t>
            </a:r>
            <a:endParaRPr lang="en-US" sz="2400" dirty="0">
              <a:solidFill>
                <a:srgbClr val="AA0000"/>
              </a:solidFill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rgbClr val="AA0000"/>
                </a:solidFill>
              </a:rPr>
              <a:t>Единая служба </a:t>
            </a:r>
            <a:r>
              <a:rPr lang="ru-RU" sz="2400" dirty="0" smtClean="0">
                <a:solidFill>
                  <a:srgbClr val="AA0000"/>
                </a:solidFill>
              </a:rPr>
              <a:t>поддержки</a:t>
            </a:r>
            <a:r>
              <a:rPr lang="ru-RU" sz="2400" dirty="0">
                <a:solidFill>
                  <a:srgbClr val="AA000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AA0000"/>
                </a:solidFill>
              </a:rPr>
              <a:t>info@e-spravka.net </a:t>
            </a:r>
            <a:endParaRPr lang="en-US" sz="2400" dirty="0">
              <a:solidFill>
                <a:srgbClr val="AA0000"/>
              </a:solidFill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AA0000"/>
                </a:solidFill>
              </a:rPr>
              <a:t>Тел. </a:t>
            </a:r>
            <a:r>
              <a:rPr lang="en-US" sz="2400" b="1" dirty="0" smtClean="0">
                <a:solidFill>
                  <a:srgbClr val="AA0000"/>
                </a:solidFill>
              </a:rPr>
              <a:t>+</a:t>
            </a:r>
            <a:r>
              <a:rPr lang="ru-RU" sz="2400" b="1" dirty="0" smtClean="0">
                <a:solidFill>
                  <a:srgbClr val="AA0000"/>
                </a:solidFill>
              </a:rPr>
              <a:t>7 </a:t>
            </a:r>
            <a:r>
              <a:rPr lang="ru-RU" sz="2400" b="1" dirty="0">
                <a:solidFill>
                  <a:srgbClr val="AA0000"/>
                </a:solidFill>
              </a:rPr>
              <a:t>(495) </a:t>
            </a:r>
            <a:r>
              <a:rPr lang="ru-RU" sz="2400" b="1" dirty="0" smtClean="0">
                <a:solidFill>
                  <a:srgbClr val="AA0000"/>
                </a:solidFill>
              </a:rPr>
              <a:t>777 00 09</a:t>
            </a:r>
            <a:endParaRPr lang="ru-RU" sz="2400" dirty="0">
              <a:solidFill>
                <a:srgbClr val="AA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2102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 smtClean="0">
                <a:solidFill>
                  <a:srgbClr val="AA0000"/>
                </a:solidFill>
              </a:rPr>
              <a:t>Вопросы</a:t>
            </a:r>
            <a:endParaRPr lang="ru-RU" sz="2400" b="1" dirty="0">
              <a:solidFill>
                <a:srgbClr val="AA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Понятие государства, конституции и права.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Госуслуги. Способы их получения.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Госуслуги в электронном виде. СНИЛС. Регистрация на сайте госуслуг.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Перечень госуслуг в электронном виде.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Заключительная часть. Обязанности граждан РФ. Понятие гражданского общества, социальной ответственности. Путь во взрослую жизнь.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142908" y="6498034"/>
            <a:ext cx="59293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2868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4624"/>
            <a:ext cx="6624736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Понятие государства, конституции и </a:t>
            </a:r>
            <a:r>
              <a:rPr lang="ru-RU" sz="2400" b="1" dirty="0" smtClean="0">
                <a:solidFill>
                  <a:srgbClr val="AA0000"/>
                </a:solidFill>
              </a:rPr>
              <a:t>права</a:t>
            </a:r>
            <a:endParaRPr lang="ru-RU" sz="2400" b="1" dirty="0">
              <a:solidFill>
                <a:srgbClr val="AA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60" y="5445224"/>
            <a:ext cx="8568951" cy="443081"/>
          </a:xfrm>
        </p:spPr>
        <p:txBody>
          <a:bodyPr anchor="b"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Территория России </a:t>
            </a:r>
            <a:r>
              <a:rPr lang="ru-RU" sz="2400" dirty="0">
                <a:solidFill>
                  <a:srgbClr val="002060"/>
                </a:solidFill>
              </a:rPr>
              <a:t>— 17 098 246 </a:t>
            </a:r>
            <a:r>
              <a:rPr lang="ru-RU" sz="2400" dirty="0" smtClean="0">
                <a:solidFill>
                  <a:srgbClr val="002060"/>
                </a:solidFill>
              </a:rPr>
              <a:t>км²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Latypov_rh\Desktop\rus_ma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272" y="1680224"/>
            <a:ext cx="5080000" cy="3594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Pictures\Logo e-spravka\es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atypov_rh\Desktop\karta_ross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980" y="1650880"/>
            <a:ext cx="6246584" cy="3794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9035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Права </a:t>
            </a:r>
            <a:r>
              <a:rPr lang="ru-RU" sz="2400" b="1" dirty="0" smtClean="0">
                <a:solidFill>
                  <a:srgbClr val="AA0000"/>
                </a:solidFill>
              </a:rPr>
              <a:t>гражданина </a:t>
            </a:r>
            <a:r>
              <a:rPr lang="ru-RU" sz="2400" b="1" dirty="0">
                <a:solidFill>
                  <a:srgbClr val="AA0000"/>
                </a:solidFill>
              </a:rPr>
              <a:t>Российской Федерации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3801" y="1628800"/>
            <a:ext cx="5050904" cy="460851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Каждый гражданин Российской Федерации обладает на ее территории всеми правами и свободами и несет равные обязанности, предусмотренные Конституцией Российской Федерации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(</a:t>
            </a:r>
            <a:r>
              <a:rPr lang="ru-RU" sz="2400" dirty="0">
                <a:solidFill>
                  <a:srgbClr val="002060"/>
                </a:solidFill>
              </a:rPr>
              <a:t>Статья 5 Конституции РФ)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Latypov_rh\Desktop\конституци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13440"/>
            <a:ext cx="3174206" cy="3073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Pictures\Logo e-spravka\es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9035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Структура органов государственной власти РФ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050020" y="2450434"/>
            <a:ext cx="3106156" cy="767664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70000"/>
                  <a:lumOff val="30000"/>
                </a:srgbClr>
              </a:gs>
              <a:gs pos="100000">
                <a:srgbClr val="C4D3EE">
                  <a:lumMod val="80000"/>
                  <a:lumOff val="20000"/>
                </a:srgbClr>
              </a:gs>
              <a:gs pos="0">
                <a:schemeClr val="accent1">
                  <a:tint val="44500"/>
                  <a:satMod val="160000"/>
                  <a:lumMod val="80000"/>
                  <a:lumOff val="20000"/>
                </a:schemeClr>
              </a:gs>
              <a:gs pos="80000">
                <a:schemeClr val="accent1">
                  <a:tint val="23500"/>
                  <a:satMod val="160000"/>
                  <a:lumMod val="70000"/>
                  <a:lumOff val="3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Структура органов государственной власти </a:t>
            </a:r>
            <a:r>
              <a:rPr lang="ru-RU" dirty="0" smtClean="0">
                <a:solidFill>
                  <a:schemeClr val="tx1"/>
                </a:solidFill>
              </a:rPr>
              <a:t>РФ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8682" y="4563090"/>
            <a:ext cx="2088232" cy="767664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70000"/>
                  <a:lumOff val="30000"/>
                </a:srgbClr>
              </a:gs>
              <a:gs pos="100000">
                <a:srgbClr val="C4D3EE">
                  <a:lumMod val="80000"/>
                  <a:lumOff val="20000"/>
                </a:srgbClr>
              </a:gs>
              <a:gs pos="0">
                <a:schemeClr val="accent1">
                  <a:tint val="44500"/>
                  <a:satMod val="160000"/>
                  <a:lumMod val="80000"/>
                  <a:lumOff val="20000"/>
                </a:schemeClr>
              </a:gs>
              <a:gs pos="80000">
                <a:schemeClr val="accent1">
                  <a:tint val="23500"/>
                  <a:satMod val="160000"/>
                  <a:lumMod val="70000"/>
                  <a:lumOff val="3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федеральные органы власти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7211" y="4563090"/>
            <a:ext cx="2088232" cy="767664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70000"/>
                  <a:lumOff val="30000"/>
                </a:srgbClr>
              </a:gs>
              <a:gs pos="100000">
                <a:srgbClr val="C4D3EE">
                  <a:lumMod val="80000"/>
                  <a:lumOff val="20000"/>
                </a:srgbClr>
              </a:gs>
              <a:gs pos="0">
                <a:schemeClr val="accent1">
                  <a:tint val="44500"/>
                  <a:satMod val="160000"/>
                  <a:lumMod val="80000"/>
                  <a:lumOff val="20000"/>
                </a:schemeClr>
              </a:gs>
              <a:gs pos="80000">
                <a:schemeClr val="accent1">
                  <a:tint val="23500"/>
                  <a:satMod val="160000"/>
                  <a:lumMod val="70000"/>
                  <a:lumOff val="3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региональные органы власти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97244" y="4563090"/>
            <a:ext cx="2088232" cy="767664"/>
          </a:xfrm>
          <a:prstGeom prst="roundRect">
            <a:avLst/>
          </a:prstGeom>
          <a:gradFill flip="none" rotWithShape="1">
            <a:gsLst>
              <a:gs pos="20000">
                <a:srgbClr val="DEE6F4">
                  <a:lumMod val="70000"/>
                  <a:lumOff val="30000"/>
                </a:srgbClr>
              </a:gs>
              <a:gs pos="100000">
                <a:srgbClr val="C4D3EE">
                  <a:lumMod val="80000"/>
                  <a:lumOff val="20000"/>
                </a:srgbClr>
              </a:gs>
              <a:gs pos="0">
                <a:schemeClr val="accent1">
                  <a:tint val="44500"/>
                  <a:satMod val="160000"/>
                  <a:lumMod val="80000"/>
                  <a:lumOff val="20000"/>
                </a:schemeClr>
              </a:gs>
              <a:gs pos="80000">
                <a:schemeClr val="accent1">
                  <a:tint val="23500"/>
                  <a:satMod val="160000"/>
                  <a:lumMod val="70000"/>
                  <a:lumOff val="3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муниципальные органы власти</a:t>
            </a:r>
          </a:p>
        </p:txBody>
      </p:sp>
      <p:cxnSp>
        <p:nvCxnSpPr>
          <p:cNvPr id="8" name="Соединительная линия уступом 7"/>
          <p:cNvCxnSpPr>
            <a:stCxn id="4" idx="2"/>
            <a:endCxn id="10" idx="0"/>
          </p:cNvCxnSpPr>
          <p:nvPr/>
        </p:nvCxnSpPr>
        <p:spPr>
          <a:xfrm rot="5400000">
            <a:off x="2580452" y="2540444"/>
            <a:ext cx="1344992" cy="2700300"/>
          </a:xfrm>
          <a:prstGeom prst="bentConnector3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4" idx="2"/>
          </p:cNvCxnSpPr>
          <p:nvPr/>
        </p:nvCxnSpPr>
        <p:spPr>
          <a:xfrm rot="16200000" flipH="1">
            <a:off x="3930602" y="3890594"/>
            <a:ext cx="1344994" cy="2"/>
          </a:xfrm>
          <a:prstGeom prst="bentConnector3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>
            <a:stCxn id="4" idx="2"/>
            <a:endCxn id="12" idx="0"/>
          </p:cNvCxnSpPr>
          <p:nvPr/>
        </p:nvCxnSpPr>
        <p:spPr>
          <a:xfrm rot="16200000" flipH="1">
            <a:off x="5299733" y="2521463"/>
            <a:ext cx="1344992" cy="273826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9035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 smtClean="0">
                <a:solidFill>
                  <a:srgbClr val="AA0000"/>
                </a:solidFill>
              </a:rPr>
              <a:t>Структура </a:t>
            </a:r>
            <a:r>
              <a:rPr lang="ru-RU" sz="2400" b="1" dirty="0">
                <a:solidFill>
                  <a:srgbClr val="AA0000"/>
                </a:solidFill>
              </a:rPr>
              <a:t>федеральных органов </a:t>
            </a:r>
            <a:r>
              <a:rPr lang="ru-RU" sz="2400" b="1" dirty="0" smtClean="0">
                <a:solidFill>
                  <a:srgbClr val="AA0000"/>
                </a:solidFill>
              </a:rPr>
              <a:t>власти</a:t>
            </a:r>
            <a:r>
              <a:rPr lang="en-US" sz="2400" b="1" dirty="0" smtClean="0">
                <a:solidFill>
                  <a:srgbClr val="AA0000"/>
                </a:solidFill>
              </a:rPr>
              <a:t> </a:t>
            </a:r>
            <a:r>
              <a:rPr lang="ru-RU" sz="2400" b="1" dirty="0" smtClean="0">
                <a:solidFill>
                  <a:srgbClr val="AA0000"/>
                </a:solidFill>
              </a:rPr>
              <a:t>РФ</a:t>
            </a:r>
            <a:endParaRPr lang="ru-RU" sz="2400" b="1" dirty="0">
              <a:solidFill>
                <a:srgbClr val="AA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Latypov_rh\Desktop\Структура органов власти   Портал государственных услуг Российской Федераци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52" y="1695112"/>
            <a:ext cx="4378896" cy="4470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Pictures\Logo e-spravka\es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38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Госуслуги. Способы их получения</a:t>
            </a:r>
            <a:r>
              <a:rPr lang="ru-RU" sz="2400" b="1" dirty="0" smtClean="0">
                <a:solidFill>
                  <a:srgbClr val="AA0000"/>
                </a:solidFill>
              </a:rPr>
              <a:t>.</a:t>
            </a:r>
            <a:endParaRPr lang="ru-RU" sz="2400" b="1" dirty="0">
              <a:solidFill>
                <a:srgbClr val="AA0000"/>
              </a:solidFill>
            </a:endParaRPr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ru-RU" sz="2400" b="1" dirty="0">
                <a:solidFill>
                  <a:srgbClr val="002060"/>
                </a:solidFill>
              </a:rPr>
              <a:t>Способы получения </a:t>
            </a:r>
            <a:r>
              <a:rPr lang="ru-RU" sz="2400" b="1" dirty="0" smtClean="0">
                <a:solidFill>
                  <a:srgbClr val="002060"/>
                </a:solidFill>
              </a:rPr>
              <a:t>госуслуг: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соответствующих органах государственной </a:t>
            </a:r>
            <a:r>
              <a:rPr lang="ru-RU" sz="2400" dirty="0" smtClean="0">
                <a:solidFill>
                  <a:srgbClr val="002060"/>
                </a:solidFill>
              </a:rPr>
              <a:t>власти и местного самоуправления;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многофункциональном центре (МФЦ</a:t>
            </a:r>
            <a:r>
              <a:rPr lang="ru-RU" sz="2400" dirty="0" smtClean="0">
                <a:solidFill>
                  <a:srgbClr val="002060"/>
                </a:solidFill>
              </a:rPr>
              <a:t>);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 </a:t>
            </a:r>
            <a:r>
              <a:rPr lang="ru-RU" sz="2400" dirty="0">
                <a:solidFill>
                  <a:srgbClr val="002060"/>
                </a:solidFill>
              </a:rPr>
              <a:t>едином портале государственных и муниципальных услуг </a:t>
            </a:r>
            <a:r>
              <a:rPr lang="ru-RU" sz="2400" dirty="0" smtClean="0">
                <a:solidFill>
                  <a:srgbClr val="002060"/>
                </a:solidFill>
              </a:rPr>
              <a:t>gosuslugi.ru</a:t>
            </a:r>
            <a:r>
              <a:rPr lang="ru-RU" sz="2400" dirty="0">
                <a:solidFill>
                  <a:srgbClr val="002060"/>
                </a:solidFill>
              </a:rPr>
              <a:t>, на  персональных страницах государственных ведомств.</a:t>
            </a:r>
          </a:p>
          <a:p>
            <a:pPr marL="0" lvl="0" indent="0" algn="ctr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37711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95736" y="44624"/>
            <a:ext cx="6948264" cy="1373015"/>
          </a:xfrm>
        </p:spPr>
        <p:txBody>
          <a:bodyPr anchor="b">
            <a:noAutofit/>
          </a:bodyPr>
          <a:lstStyle/>
          <a:p>
            <a:r>
              <a:rPr lang="ru-RU" sz="2400" b="1" dirty="0">
                <a:solidFill>
                  <a:srgbClr val="AA0000"/>
                </a:solidFill>
              </a:rPr>
              <a:t>Госуслуги в электронном виде. СНИЛС. Регистрация на сайте госуслуг. 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H="1">
            <a:off x="0" y="1556792"/>
            <a:ext cx="9144000" cy="1"/>
          </a:xfrm>
          <a:prstGeom prst="line">
            <a:avLst/>
          </a:prstGeom>
          <a:ln w="171450" cmpd="sng">
            <a:gradFill flip="none" rotWithShape="1">
              <a:gsLst>
                <a:gs pos="50000">
                  <a:srgbClr val="00B0F0"/>
                </a:gs>
                <a:gs pos="5000">
                  <a:srgbClr val="00B0F0">
                    <a:alpha val="0"/>
                  </a:srgbClr>
                </a:gs>
              </a:gsLst>
              <a:lin ang="27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1276" y="6392361"/>
            <a:ext cx="2846100" cy="27699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rgbClr val="00B0F0">
                  <a:alpha val="0"/>
                </a:srgbClr>
              </a:gs>
            </a:gsLst>
            <a:lin ang="0" scaled="0"/>
          </a:gra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</a:rPr>
              <a:t>     </a:t>
            </a:r>
            <a:r>
              <a:rPr lang="ru-RU" sz="1200" b="1" dirty="0" smtClean="0">
                <a:solidFill>
                  <a:schemeClr val="bg1"/>
                </a:solidFill>
              </a:rPr>
              <a:t>,               </a:t>
            </a:r>
            <a:r>
              <a:rPr lang="en-US" sz="1200" b="1" dirty="0" smtClean="0">
                <a:solidFill>
                  <a:schemeClr val="bg1"/>
                </a:solidFill>
              </a:rPr>
              <a:t>                   www.e-spravka.net</a:t>
            </a:r>
            <a:endParaRPr lang="ru-RU" sz="12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753" y="6237312"/>
            <a:ext cx="856895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Pictures\Logo e-spravka\es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1" y="321813"/>
            <a:ext cx="1907969" cy="9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atypov_rh\Desktop\Портал государственных услуг Российской Федерации-1455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372" y="1743418"/>
            <a:ext cx="6716538" cy="4390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330805"/>
            <a:ext cx="602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(c) 2012 </a:t>
            </a:r>
            <a:r>
              <a:rPr lang="ru-RU" sz="1000" b="1" dirty="0" smtClean="0"/>
              <a:t>ООО «Единая Справочная Служба»  1, 2, 3 сентября консультации по </a:t>
            </a:r>
            <a:r>
              <a:rPr lang="ru-RU" sz="1000" b="1" dirty="0"/>
              <a:t>телефону </a:t>
            </a:r>
            <a:r>
              <a:rPr lang="ru-RU" sz="1000" b="1" dirty="0" smtClean="0"/>
              <a:t>8 (800) 100-49-85</a:t>
            </a:r>
          </a:p>
          <a:p>
            <a:r>
              <a:rPr lang="ru-RU" sz="1000" b="1" dirty="0" smtClean="0"/>
              <a:t>ОАО «Ростелеком» портал </a:t>
            </a:r>
            <a:r>
              <a:rPr lang="ru-RU" sz="1000" b="1" dirty="0"/>
              <a:t>госуслуг </a:t>
            </a:r>
            <a:r>
              <a:rPr lang="ru-RU" sz="1000" b="1" dirty="0" smtClean="0"/>
              <a:t>консультации</a:t>
            </a:r>
            <a:r>
              <a:rPr lang="en-US" sz="1000" b="1" dirty="0" smtClean="0"/>
              <a:t> </a:t>
            </a:r>
            <a:r>
              <a:rPr lang="ru-RU" sz="1000" b="1" dirty="0" smtClean="0"/>
              <a:t>по телефону </a:t>
            </a:r>
            <a:r>
              <a:rPr lang="ru-RU" sz="1000" b="1" dirty="0"/>
              <a:t>8 (800) </a:t>
            </a:r>
            <a:r>
              <a:rPr lang="ru-RU" sz="1000" b="1" dirty="0" smtClean="0"/>
              <a:t>100-70-10 </a:t>
            </a:r>
            <a:r>
              <a:rPr lang="en-US" sz="1000" b="1" dirty="0" smtClean="0"/>
              <a:t>www.gosuslugi.ru</a:t>
            </a:r>
            <a:endParaRPr lang="ru-RU" sz="1000" b="1" dirty="0"/>
          </a:p>
        </p:txBody>
      </p:sp>
    </p:spTree>
    <p:extLst>
      <p:ext uri="{BB962C8B-B14F-4D97-AF65-F5344CB8AC3E}">
        <p14:creationId xmlns="" xmlns:p14="http://schemas.microsoft.com/office/powerpoint/2010/main" val="41123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3778</TotalTime>
  <Words>1434</Words>
  <Application>Microsoft Office PowerPoint</Application>
  <PresentationFormat>Экран (4:3)</PresentationFormat>
  <Paragraphs>210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Классный час на тему: Место государства и гражданина в современном интернет-пространстве</vt:lpstr>
      <vt:lpstr>Чем человек просвещеннее, тем он полезнее своему обществу. (Александр Грибоедов)</vt:lpstr>
      <vt:lpstr>Вопросы</vt:lpstr>
      <vt:lpstr>Понятие государства, конституции и права</vt:lpstr>
      <vt:lpstr>Права гражданина Российской Федерации</vt:lpstr>
      <vt:lpstr>Структура органов государственной власти РФ</vt:lpstr>
      <vt:lpstr>Структура федеральных органов власти РФ</vt:lpstr>
      <vt:lpstr>Госуслуги. Способы их получения.</vt:lpstr>
      <vt:lpstr>Госуслуги в электронном виде. СНИЛС. Регистрация на сайте госуслуг. </vt:lpstr>
      <vt:lpstr>Электронное правительство</vt:lpstr>
      <vt:lpstr>Электронная идентификация граждан</vt:lpstr>
      <vt:lpstr>Регистрация на едином портале государственных и муниципальных услуг.</vt:lpstr>
      <vt:lpstr>Единый портал государственных и муниципальных услуг обеспечивает</vt:lpstr>
      <vt:lpstr>Перечень госуслуг в электронном виде, доступных несовершеннолетним гражданам, достигшим 14 лет на портале gosuslugi.ru</vt:lpstr>
      <vt:lpstr>Перечень госуслуг в электронном виде, доступных  совершеннолетним гражданам РФ на портале gosuslugi.ru</vt:lpstr>
      <vt:lpstr>Обязанности граждан РФ. Понятие гражданского общества, социальной ответственности. Путь во взрослую жизнь.</vt:lpstr>
      <vt:lpstr>Важнейшая обязанность  гражданина России – соблюдение Конституции и законов Российской Федерации</vt:lpstr>
      <vt:lpstr>Электронное правительство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Латыпов Рустам Шералиевич</dc:creator>
  <cp:lastModifiedBy>BEST</cp:lastModifiedBy>
  <cp:revision>107</cp:revision>
  <dcterms:created xsi:type="dcterms:W3CDTF">2012-08-08T14:19:38Z</dcterms:created>
  <dcterms:modified xsi:type="dcterms:W3CDTF">2012-11-08T14:17:43Z</dcterms:modified>
</cp:coreProperties>
</file>