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1" r:id="rId1"/>
  </p:sldMasterIdLst>
  <p:notesMasterIdLst>
    <p:notesMasterId r:id="rId21"/>
  </p:notesMasterIdLst>
  <p:sldIdLst>
    <p:sldId id="673" r:id="rId2"/>
    <p:sldId id="637" r:id="rId3"/>
    <p:sldId id="676" r:id="rId4"/>
    <p:sldId id="670" r:id="rId5"/>
    <p:sldId id="640" r:id="rId6"/>
    <p:sldId id="646" r:id="rId7"/>
    <p:sldId id="575" r:id="rId8"/>
    <p:sldId id="527" r:id="rId9"/>
    <p:sldId id="479" r:id="rId10"/>
    <p:sldId id="649" r:id="rId11"/>
    <p:sldId id="675" r:id="rId12"/>
    <p:sldId id="651" r:id="rId13"/>
    <p:sldId id="669" r:id="rId14"/>
    <p:sldId id="662" r:id="rId15"/>
    <p:sldId id="672" r:id="rId16"/>
    <p:sldId id="571" r:id="rId17"/>
    <p:sldId id="612" r:id="rId18"/>
    <p:sldId id="665" r:id="rId19"/>
    <p:sldId id="666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CCCCFF"/>
    <a:srgbClr val="CC99FF"/>
    <a:srgbClr val="99FF99"/>
    <a:srgbClr val="66FFFF"/>
    <a:srgbClr val="008000"/>
    <a:srgbClr val="CC00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18" autoAdjust="0"/>
    <p:restoredTop sz="98747" autoAdjust="0"/>
  </p:normalViewPr>
  <p:slideViewPr>
    <p:cSldViewPr>
      <p:cViewPr>
        <p:scale>
          <a:sx n="50" d="100"/>
          <a:sy n="50" d="100"/>
        </p:scale>
        <p:origin x="-1722" y="-5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822"/>
    </p:cViewPr>
  </p:sorterViewPr>
  <p:notesViewPr>
    <p:cSldViewPr>
      <p:cViewPr varScale="1">
        <p:scale>
          <a:sx n="52" d="100"/>
          <a:sy n="52" d="100"/>
        </p:scale>
        <p:origin x="-2716" y="-7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8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Знаете ли вы, когда началась и закончилась II ВОВ?</a:t>
            </a:r>
          </a:p>
        </c:rich>
      </c:tx>
      <c:layout>
        <c:manualLayout>
          <c:xMode val="edge"/>
          <c:yMode val="edge"/>
          <c:x val="0.19348951820712701"/>
          <c:y val="9.2837745417604766E-4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4170258937584945"/>
          <c:y val="0.23927124952839657"/>
          <c:w val="0.37908290223337837"/>
          <c:h val="0.5370341114972823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Знаете ли вы, когда началась и закончилась II ВОВ?</c:v>
                </c:pt>
              </c:strCache>
            </c:strRef>
          </c:tx>
          <c:dPt>
            <c:idx val="0"/>
            <c:bubble3D val="0"/>
            <c:explosion val="17"/>
            <c:spPr>
              <a:gradFill rotWithShape="1">
                <a:gsLst>
                  <a:gs pos="0">
                    <a:schemeClr val="accent2">
                      <a:shade val="76000"/>
                      <a:shade val="51000"/>
                      <a:satMod val="130000"/>
                    </a:schemeClr>
                  </a:gs>
                  <a:gs pos="80000">
                    <a:schemeClr val="accent2">
                      <a:shade val="76000"/>
                      <a:shade val="93000"/>
                      <a:satMod val="130000"/>
                    </a:schemeClr>
                  </a:gs>
                  <a:gs pos="100000">
                    <a:schemeClr val="accent2">
                      <a:shade val="76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  <a:round/>
              </a:ln>
              <a:effectLst>
                <a:glow>
                  <a:schemeClr val="accent1">
                    <a:alpha val="40000"/>
                  </a:schemeClr>
                </a:glow>
              </a:effectLst>
              <a:scene3d>
                <a:camera prst="orthographicFront"/>
                <a:lightRig rig="chilly" dir="t"/>
              </a:scene3d>
              <a:sp3d prstMaterial="plastic">
                <a:bevelT w="152400" h="88900"/>
                <a:bevelB w="127000"/>
              </a:sp3d>
            </c:spPr>
          </c:dPt>
          <c:dLbls>
            <c:txPr>
              <a:bodyPr/>
              <a:lstStyle/>
              <a:p>
                <a:pPr>
                  <a:defRPr b="1" i="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Знают</c:v>
                </c:pt>
                <c:pt idx="1">
                  <c:v>Не знают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218</c:v>
                </c:pt>
                <c:pt idx="1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32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800"/>
            </a:pPr>
            <a:endParaRPr lang="ru-RU"/>
          </a:p>
        </c:txPr>
      </c:legendEntry>
      <c:layout>
        <c:manualLayout>
          <c:xMode val="edge"/>
          <c:yMode val="edge"/>
          <c:x val="0.59559197009524167"/>
          <c:y val="0.31148238432527275"/>
          <c:w val="0.37751746181269108"/>
          <c:h val="0.31853828627954733"/>
        </c:manualLayout>
      </c:layout>
      <c:overlay val="0"/>
    </c:legend>
    <c:plotVisOnly val="1"/>
    <c:dispBlanksAs val="zero"/>
    <c:showDLblsOverMax val="0"/>
  </c:chart>
  <c:spPr>
    <a:scene3d>
      <a:camera prst="orthographicFront"/>
      <a:lightRig rig="threePt" dir="t"/>
    </a:scene3d>
    <a:sp3d prstMaterial="matte"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lang="ru-RU" sz="28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ru-RU" sz="28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Какую помощь можно оказать ветеранам и детям войны?</a:t>
            </a:r>
          </a:p>
        </c:rich>
      </c:tx>
      <c:layout>
        <c:manualLayout>
          <c:xMode val="edge"/>
          <c:yMode val="edge"/>
          <c:x val="0.12088795689367793"/>
          <c:y val="1.377768992478469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3512673903405317"/>
          <c:y val="0.3293120096199641"/>
          <c:w val="0.38474116669487052"/>
          <c:h val="0.6482256230974630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Какую помощь можно оказать ветеранам и детям войны?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Навещать, чтобы не чувствовали себя одинокими</c:v>
                </c:pt>
                <c:pt idx="1">
                  <c:v>Оказывать посильную помощь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46</c:v>
                </c:pt>
                <c:pt idx="1">
                  <c:v>102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28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800"/>
            </a:pPr>
            <a:endParaRPr lang="ru-RU"/>
          </a:p>
        </c:txPr>
      </c:legendEntry>
      <c:layout>
        <c:manualLayout>
          <c:xMode val="edge"/>
          <c:yMode val="edge"/>
          <c:x val="0.59831149329342825"/>
          <c:y val="0.31911509111288788"/>
          <c:w val="0.39710914095948258"/>
          <c:h val="0.66755712348866891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8EB5C6E-2A09-4576-81B9-C35085CB148F}" type="datetimeFigureOut">
              <a:rPr lang="ru-RU"/>
              <a:pPr>
                <a:defRPr/>
              </a:pPr>
              <a:t>09.10.2015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0125CA3-3A67-4F4F-AF47-F201592787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3662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0125CA3-3A67-4F4F-AF47-F201592787E1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261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49606-2C49-443A-BA79-F08CA49A8D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BC610-EC0C-4333-92EB-7A7EE8FFD2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7F0C9-8177-4599-9D1B-C2B556C10F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74AFC-5D60-4768-9B67-5EBCFF2B87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36E65-3602-43EF-96B2-65617B8DAD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08D27-34A1-4DC5-ADBF-75A70B92A7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CC79D-358A-4F0A-8039-E0168CFD0E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80858-71DB-412C-9733-98A000A296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E016E-90A2-4CFB-9FBC-5987D2D418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08ECB-49B1-465F-9F44-E54E0F8CA5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98918-599A-46E7-A94A-580D21F9CF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7A79446-55B8-4AB7-8691-D32F5C3893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7" r:id="rId1"/>
    <p:sldLayoutId id="2147484158" r:id="rId2"/>
    <p:sldLayoutId id="2147484159" r:id="rId3"/>
    <p:sldLayoutId id="2147484160" r:id="rId4"/>
    <p:sldLayoutId id="2147484161" r:id="rId5"/>
    <p:sldLayoutId id="2147484162" r:id="rId6"/>
    <p:sldLayoutId id="2147484163" r:id="rId7"/>
    <p:sldLayoutId id="2147484164" r:id="rId8"/>
    <p:sldLayoutId id="2147484165" r:id="rId9"/>
    <p:sldLayoutId id="2147484166" r:id="rId10"/>
    <p:sldLayoutId id="214748416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microsoft.com/office/2007/relationships/hdphoto" Target="../media/hdphoto1.wdp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microsoft.com/office/2007/relationships/hdphoto" Target="../media/hdphoto4.wdp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microsoft.com/office/2007/relationships/hdphoto" Target="../media/hdphoto3.wdp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МУНИЦИПАЛЬНОЕ БЮДЖЕТНОЕ ОБЩЕОБРАЗОВАТЕЛЬНОЕ УЧРЕЖДЕНИЕ «СРЕДНЯЯ ОБЩЕОБРАЗОВАТЕЛЬНАЯ ШКОЛА №8»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86182" y="1600200"/>
            <a:ext cx="4900618" cy="497207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Тема проекта: </a:t>
            </a:r>
            <a:r>
              <a:rPr lang="ru-RU" dirty="0" smtClean="0">
                <a:solidFill>
                  <a:srgbClr val="FF0000"/>
                </a:solidFill>
              </a:rPr>
              <a:t>«Война глазами детей»</a:t>
            </a:r>
          </a:p>
          <a:p>
            <a:pPr>
              <a:buNone/>
            </a:pPr>
            <a:r>
              <a:rPr lang="ru-RU" dirty="0" smtClean="0"/>
              <a:t>Номинация: социальный проект</a:t>
            </a:r>
          </a:p>
          <a:p>
            <a:pPr>
              <a:buNone/>
            </a:pPr>
            <a:r>
              <a:rPr lang="ru-RU" dirty="0" smtClean="0"/>
              <a:t>Авторы проекта: ученики</a:t>
            </a:r>
          </a:p>
          <a:p>
            <a:pPr>
              <a:buNone/>
            </a:pPr>
            <a:r>
              <a:rPr lang="ru-RU" dirty="0" smtClean="0"/>
              <a:t>4 класса: </a:t>
            </a:r>
            <a:r>
              <a:rPr lang="ru-RU" dirty="0" err="1" smtClean="0"/>
              <a:t>Обидина</a:t>
            </a:r>
            <a:r>
              <a:rPr lang="ru-RU" dirty="0" smtClean="0"/>
              <a:t> Полина, Дмитриев Максим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Руководитель  проекта: </a:t>
            </a:r>
            <a:r>
              <a:rPr lang="ru-RU" dirty="0" err="1" smtClean="0"/>
              <a:t>Набиуллина</a:t>
            </a:r>
            <a:r>
              <a:rPr lang="ru-RU" dirty="0" smtClean="0"/>
              <a:t> И. М. учитель начальных классов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Содержимое 3"/>
          <p:cNvPicPr>
            <a:picLocks noGrp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564" y="4149080"/>
            <a:ext cx="2952328" cy="2304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6" name="Рисунок 2" descr="Описание: https://im1-tub-ru.yandex.net/i?id=87b07a563af3395651ea82645a318dc1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988840"/>
            <a:ext cx="2448272" cy="1836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/>
          <a:lstStyle/>
          <a:p>
            <a:r>
              <a:rPr lang="ru-RU" b="1" i="1" dirty="0" smtClean="0"/>
              <a:t>Акция «Живая память»</a:t>
            </a:r>
          </a:p>
        </p:txBody>
      </p:sp>
      <p:pic>
        <p:nvPicPr>
          <p:cNvPr id="6" name="Рисунок 5" descr="C:\Documents and Settings\Учитель\Рабочий стол\Старших надо уважать\День пожилого человека. 4 А кл\DSC02510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3786190"/>
            <a:ext cx="3098581" cy="23992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E:\Дети войны 2 куранова\IMG_034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142984"/>
            <a:ext cx="3009436" cy="22570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C:\Users\Katrin\Desktop\Новая папка (3)\SDC10976.JPG"/>
          <p:cNvPicPr/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4429" r="11142"/>
          <a:stretch/>
        </p:blipFill>
        <p:spPr bwMode="auto">
          <a:xfrm>
            <a:off x="571472" y="3714752"/>
            <a:ext cx="3027173" cy="24270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  <p:pic>
        <p:nvPicPr>
          <p:cNvPr id="2050" name="Picture 2" descr="F:\Дети войны\Тинешев Анатолий Константинович\1MSZP8_Pl1Y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1071546"/>
            <a:ext cx="2500330" cy="23554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2918"/>
          </a:xfrm>
        </p:spPr>
        <p:txBody>
          <a:bodyPr/>
          <a:lstStyle/>
          <a:p>
            <a:r>
              <a:rPr lang="ru-RU" sz="3600" b="1" i="1" dirty="0" smtClean="0"/>
              <a:t>Банк данных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07" y="693146"/>
          <a:ext cx="8929750" cy="6022002"/>
        </p:xfrm>
        <a:graphic>
          <a:graphicData uri="http://schemas.openxmlformats.org/drawingml/2006/table">
            <a:tbl>
              <a:tblPr/>
              <a:tblGrid>
                <a:gridCol w="555541"/>
                <a:gridCol w="2421627"/>
                <a:gridCol w="1448775"/>
                <a:gridCol w="1119143"/>
                <a:gridCol w="1008197"/>
                <a:gridCol w="2376467"/>
              </a:tblGrid>
              <a:tr h="2222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Ф.И.О.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Дата рождения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Адрес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Телефон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Примечание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Calibri"/>
                          <a:cs typeface="Times New Roman"/>
                        </a:rPr>
                        <a:t>Голованик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 Валентина Герасимовна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04.10.1937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14-11-59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24-79-65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Calibri"/>
                          <a:cs typeface="Times New Roman"/>
                        </a:rPr>
                        <a:t>Голованик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 Павел Степанович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09.02.1936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14-11-59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24-79-65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5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3.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Calibri"/>
                          <a:cs typeface="Times New Roman"/>
                        </a:rPr>
                        <a:t>Жиляева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 Вероника Викторовна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04.08.1941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14-19-37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27-48-79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Доставка земли для высадки семян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4.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Calibri"/>
                          <a:cs typeface="Times New Roman"/>
                        </a:rPr>
                        <a:t>Музыченко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 Евгения Трофимовна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25.09.1941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12-20-37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24-16-84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3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5.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Calibri"/>
                          <a:cs typeface="Times New Roman"/>
                        </a:rPr>
                        <a:t>Швидерская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 Любовь </a:t>
                      </a:r>
                      <a:r>
                        <a:rPr lang="ru-RU" sz="1200" b="1" dirty="0" err="1">
                          <a:latin typeface="Times New Roman"/>
                          <a:ea typeface="Calibri"/>
                          <a:cs typeface="Times New Roman"/>
                        </a:rPr>
                        <a:t>Мироновна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14. 12. 1937 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7-26-корп.А-9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24-02-77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6.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Балуева Галина Петровна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14. 08.1941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9-26-9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22-17-39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Доставка питьевой воды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7.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Calibri"/>
                          <a:cs typeface="Times New Roman"/>
                        </a:rPr>
                        <a:t>Биккужина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 Галина Васильевна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8.08. 1941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9-20-101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22-85-21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8.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Донской Владимир  Петрович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24.12. 1941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9-13-56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22-19-69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9.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Calibri"/>
                          <a:cs typeface="Times New Roman"/>
                        </a:rPr>
                        <a:t>Анварова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latin typeface="Times New Roman"/>
                          <a:ea typeface="Calibri"/>
                          <a:cs typeface="Times New Roman"/>
                        </a:rPr>
                        <a:t>Нагия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latin typeface="Times New Roman"/>
                          <a:ea typeface="Calibri"/>
                          <a:cs typeface="Times New Roman"/>
                        </a:rPr>
                        <a:t>Агатовна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07.04.1941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8-22-70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27-13-62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5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10.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Плотникова Надежда Никифоровна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01.03.1941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14-19-42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25-05-59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11.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Селезнёва Анна Павловна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08.08.1936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12-29-81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24-52-76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12.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Calibri"/>
                          <a:cs typeface="Times New Roman"/>
                        </a:rPr>
                        <a:t>Кожеватова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 Нина Алексеевна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14.12.1940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6-1-35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22-70-83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13.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Лебедева Нина Ивановна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11.10.1941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8-21-24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27-41-85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Ремонт табуреток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5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14.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Емельянова </a:t>
                      </a:r>
                      <a:r>
                        <a:rPr lang="ru-RU" sz="1200" b="1" dirty="0" err="1">
                          <a:latin typeface="Times New Roman"/>
                          <a:ea typeface="Calibri"/>
                          <a:cs typeface="Times New Roman"/>
                        </a:rPr>
                        <a:t>Антонида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 Степановна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30.07.1935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1-22-15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22-34-68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Доставка земли для высадки семян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15.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Леонтьев Михаил Александрович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26.06.1939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9-28-23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22-83-26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16.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Леонтьева Надежда Леонтьевна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29.03.1937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9-28-23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22-83-26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17.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Calibri"/>
                          <a:cs typeface="Times New Roman"/>
                        </a:rPr>
                        <a:t>Бахарева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 Галина Ивановна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02.12.1930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9-29-69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22-75-72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18.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Заболотнев Павел Михайлович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30.01.1937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9-5-103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89224423043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Доставка прессы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5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19.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Кузнецова Зоя Александровна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18.09.1938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12-50-23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24-52-91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Доставка земли для высадки семян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20.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Соц Фёдор Васильевич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26.10.1939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16-28-11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23-60-57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21.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Витовская Валентина Ивановна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24.01.1939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16-3-26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25-45-13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8809" marR="28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068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715436" cy="2868610"/>
          </a:xfrm>
        </p:spPr>
        <p:txBody>
          <a:bodyPr/>
          <a:lstStyle/>
          <a:p>
            <a:r>
              <a:rPr lang="ru-RU" sz="2800" b="1" i="1" dirty="0" smtClean="0"/>
              <a:t>Встречи с заместителем главного редактора газеты «Здравствуйте, </a:t>
            </a:r>
            <a:r>
              <a:rPr lang="ru-RU" sz="2800" b="1" i="1" dirty="0" err="1" smtClean="0"/>
              <a:t>нефтеюганцы</a:t>
            </a:r>
            <a:r>
              <a:rPr lang="ru-RU" sz="2800" b="1" i="1" dirty="0" smtClean="0"/>
              <a:t>!» </a:t>
            </a:r>
            <a:br>
              <a:rPr lang="ru-RU" sz="2800" b="1" i="1" dirty="0" smtClean="0"/>
            </a:br>
            <a:r>
              <a:rPr lang="ru-RU" sz="2800" b="1" i="1" dirty="0" smtClean="0"/>
              <a:t>С.В. Бабаяном и директором </a:t>
            </a:r>
            <a:r>
              <a:rPr lang="ru-RU" sz="2800" b="1" i="1" dirty="0" err="1" smtClean="0"/>
              <a:t>Нефтеюганской</a:t>
            </a:r>
            <a:r>
              <a:rPr lang="ru-RU" sz="2800" b="1" i="1" dirty="0" smtClean="0"/>
              <a:t> типографии «Технологии Сервиса» </a:t>
            </a:r>
            <a:br>
              <a:rPr lang="ru-RU" sz="2800" b="1" i="1" dirty="0" smtClean="0"/>
            </a:br>
            <a:r>
              <a:rPr lang="ru-RU" sz="2800" b="1" i="1" dirty="0" smtClean="0"/>
              <a:t>Е. Е. Пономаревой.</a:t>
            </a:r>
          </a:p>
        </p:txBody>
      </p:sp>
      <p:pic>
        <p:nvPicPr>
          <p:cNvPr id="4" name="Содержимое 3" descr="C:\Documents and Settings\1\Рабочий стол\дети войны\дети войны городской\к проекту фото\фото Бабаян\Фото для проекта из редакции\IMG_1259.JPG"/>
          <p:cNvPicPr>
            <a:picLocks noGrp="1"/>
          </p:cNvPicPr>
          <p:nvPr>
            <p:ph sz="half" idx="1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57158" y="3571876"/>
            <a:ext cx="3929090" cy="29289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C:\Documents and Settings\1\Рабочий стол\дети войны\ффото\DSCF2308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3571876"/>
            <a:ext cx="4000528" cy="30003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4500562" cy="1571612"/>
          </a:xfrm>
        </p:spPr>
        <p:txBody>
          <a:bodyPr/>
          <a:lstStyle/>
          <a:p>
            <a:r>
              <a:rPr lang="ru-RU" b="1" i="1" dirty="0" smtClean="0"/>
              <a:t>«Дети мира – детям войны»</a:t>
            </a:r>
            <a:endParaRPr lang="ru-RU" dirty="0"/>
          </a:p>
        </p:txBody>
      </p:sp>
      <p:pic>
        <p:nvPicPr>
          <p:cNvPr id="1026" name="Picture 2" descr="E:\дети войны городской\концерт\DSC002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521" y="2214554"/>
            <a:ext cx="4614689" cy="32861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7" name="Picture 3" descr="E:\дети войны городской\концерт\DSC0023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3357562"/>
            <a:ext cx="4071934" cy="30718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8" name="Picture 4" descr="E:\дети войны городской\концерт\DSC0025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214290"/>
            <a:ext cx="4042218" cy="29289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i="1" dirty="0" smtClean="0"/>
              <a:t>Экспозиция «Они защищали    Родину»</a:t>
            </a:r>
            <a:endParaRPr lang="ru-RU" dirty="0"/>
          </a:p>
        </p:txBody>
      </p:sp>
      <p:pic>
        <p:nvPicPr>
          <p:cNvPr id="9219" name="Picture 3" descr="C:\Documents and Settings\1\Рабочий стол\дети войны\дети войны городской\к проекту фото\DSCF215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48" y="2113549"/>
            <a:ext cx="4643438" cy="31014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221" name="Picture 5" descr="C:\Documents and Settings\1\Рабочий стол\дети войны\дети войны городской\к проекту фото\DSCF215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06" y="1071546"/>
            <a:ext cx="4064382" cy="27146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222" name="Picture 6" descr="C:\Documents and Settings\1\Рабочий стол\дети войны\дети войны городской\к проекту фото\DSCF215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911" y="4070875"/>
            <a:ext cx="3959023" cy="26442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Дети войны 2 куранова\IMG_034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928934"/>
            <a:ext cx="4905377" cy="36790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1" name="Picture 3" descr="E:\Дети войны 2 куранова\IMG_034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3463" y="128622"/>
            <a:ext cx="4686256" cy="35146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2" name="Picture 4" descr="E:\Дети войны 2 куранова\IMG_033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4000503"/>
            <a:ext cx="3614686" cy="27110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3" name="Picture 5" descr="E:\Дети войны 2 куранова\IMG_033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14290"/>
            <a:ext cx="3429024" cy="25717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txBody>
          <a:bodyPr/>
          <a:lstStyle/>
          <a:p>
            <a:r>
              <a:rPr lang="ru-RU" sz="4000" b="1" i="1" dirty="0" smtClean="0"/>
              <a:t>Акция «Ветеран живет рядом»</a:t>
            </a:r>
            <a:endParaRPr lang="ru-RU" sz="4000" b="1" i="1" dirty="0"/>
          </a:p>
        </p:txBody>
      </p:sp>
      <p:pic>
        <p:nvPicPr>
          <p:cNvPr id="5" name="Picture 6" descr="20141029_16035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3000372"/>
            <a:ext cx="3290608" cy="36433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20141029_16111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85794"/>
            <a:ext cx="3286116" cy="32147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5" name="Picture 1" descr="H:\дети войны городской\DSC_001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94" y="581334"/>
            <a:ext cx="3643306" cy="47739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E:\Documents and Settings\1\Рабочий стол\ффф\1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802162"/>
            <a:ext cx="2285984" cy="30558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4816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401080" cy="1285884"/>
          </a:xfrm>
        </p:spPr>
        <p:txBody>
          <a:bodyPr/>
          <a:lstStyle/>
          <a:p>
            <a:r>
              <a:rPr lang="ru-RU" sz="3600" b="1" i="1" dirty="0"/>
              <a:t>Публикации в газете</a:t>
            </a:r>
            <a:br>
              <a:rPr lang="ru-RU" sz="3600" b="1" i="1" dirty="0"/>
            </a:br>
            <a:r>
              <a:rPr lang="ru-RU" sz="3600" b="1" i="1" dirty="0" smtClean="0"/>
              <a:t>«Здравствуйте, </a:t>
            </a:r>
            <a:r>
              <a:rPr lang="ru-RU" sz="3600" b="1" i="1" dirty="0" err="1" smtClean="0"/>
              <a:t>нефтеюганцы</a:t>
            </a:r>
            <a:r>
              <a:rPr lang="ru-RU" sz="3600" b="1" i="1" dirty="0" smtClean="0"/>
              <a:t>!»</a:t>
            </a:r>
            <a:endParaRPr lang="ru-RU" sz="3600" b="1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1659043"/>
            <a:ext cx="7500990" cy="50099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5831474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1\Рабочий стол\дети войны\книга\титульный для книги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1947" y="2029998"/>
            <a:ext cx="3371510" cy="449534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00002" y="214290"/>
            <a:ext cx="821540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latin typeface="+mj-lt"/>
                <a:ea typeface="+mj-ea"/>
                <a:cs typeface="+mj-cs"/>
              </a:rPr>
              <a:t>Книга памяти </a:t>
            </a:r>
          </a:p>
          <a:p>
            <a:pPr algn="ctr"/>
            <a:r>
              <a:rPr lang="ru-RU" sz="4000" b="1" i="1" dirty="0" smtClean="0">
                <a:latin typeface="+mj-lt"/>
                <a:ea typeface="+mj-ea"/>
                <a:cs typeface="+mj-cs"/>
              </a:rPr>
              <a:t>«Детство, опаленное войной»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149" t="16435" r="5391" b="3484"/>
          <a:stretch/>
        </p:blipFill>
        <p:spPr bwMode="auto">
          <a:xfrm>
            <a:off x="1253286" y="1880597"/>
            <a:ext cx="6708831" cy="4794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50" t="16967" r="5625" b="3353"/>
          <a:stretch/>
        </p:blipFill>
        <p:spPr bwMode="auto">
          <a:xfrm>
            <a:off x="1253286" y="1880597"/>
            <a:ext cx="6798586" cy="4797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094" t="16967" r="5624" b="3203"/>
          <a:stretch/>
        </p:blipFill>
        <p:spPr bwMode="auto">
          <a:xfrm>
            <a:off x="1270426" y="1859935"/>
            <a:ext cx="6820712" cy="4813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30" t="16216" r="5645" b="4355"/>
          <a:stretch/>
        </p:blipFill>
        <p:spPr bwMode="auto">
          <a:xfrm>
            <a:off x="1243228" y="1881500"/>
            <a:ext cx="6818702" cy="4796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Перспективы: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357298"/>
            <a:ext cx="8429684" cy="5214974"/>
          </a:xfrm>
        </p:spPr>
        <p:txBody>
          <a:bodyPr/>
          <a:lstStyle/>
          <a:p>
            <a:r>
              <a:rPr lang="ru-RU" sz="2400" b="1" dirty="0" smtClean="0"/>
              <a:t>в городе проживает 133 человека, относящиеся к категории «дети войны». В настоящее время собрали информацию только о 44. Мы не остановимся на достигнутом, и продолжим сбор материала о «детях войны»; </a:t>
            </a:r>
          </a:p>
          <a:p>
            <a:r>
              <a:rPr lang="ru-RU" sz="2400" b="1" dirty="0" smtClean="0"/>
              <a:t> будем информировать население нашего города в средствах массовой информации о жизни этих замечательных людей;</a:t>
            </a:r>
          </a:p>
          <a:p>
            <a:r>
              <a:rPr lang="ru-RU" sz="2400" b="1" dirty="0" smtClean="0"/>
              <a:t>организуем для «детей войны» встречи в стенах нашей школы;</a:t>
            </a:r>
          </a:p>
          <a:p>
            <a:r>
              <a:rPr lang="ru-RU" sz="2400" b="1" dirty="0" smtClean="0"/>
              <a:t>подарим «детям войны», городскому музею и библиотеке книгу «Детство, опаленное войной» к празднику Победы.</a:t>
            </a:r>
          </a:p>
          <a:p>
            <a:pPr>
              <a:buNone/>
            </a:pP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4500570"/>
            <a:ext cx="392905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«Дети войны»</a:t>
            </a:r>
            <a:endParaRPr lang="ru-RU" sz="4400" dirty="0"/>
          </a:p>
        </p:txBody>
      </p:sp>
      <p:pic>
        <p:nvPicPr>
          <p:cNvPr id="2" name="Picture 2" descr="F:\Дети войны\Тинешев Анатолий Константинович\o4X4-oZsIB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57166"/>
            <a:ext cx="3835400" cy="3295650"/>
          </a:xfrm>
          <a:prstGeom prst="rect">
            <a:avLst/>
          </a:prstGeom>
          <a:noFill/>
        </p:spPr>
      </p:pic>
      <p:pic>
        <p:nvPicPr>
          <p:cNvPr id="1027" name="Picture 3" descr="F:\Дети войны\День пожилого человека. 4 А кл\DSC0251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286124"/>
            <a:ext cx="4152912" cy="31146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dirty="0" smtClean="0"/>
              <a:t>Федеральный законопроект РФ </a:t>
            </a:r>
            <a:br>
              <a:rPr lang="ru-RU" sz="4000" b="1" i="1" dirty="0" smtClean="0"/>
            </a:br>
            <a:r>
              <a:rPr lang="ru-RU" sz="4000" b="1" i="1" dirty="0" smtClean="0"/>
              <a:t>о статусе детей </a:t>
            </a:r>
            <a:br>
              <a:rPr lang="ru-RU" sz="4000" b="1" i="1" dirty="0" smtClean="0"/>
            </a:br>
            <a:r>
              <a:rPr lang="ru-RU" sz="4000" b="1" i="1" dirty="0" smtClean="0"/>
              <a:t>Великой Отечественной войны</a:t>
            </a:r>
            <a:endParaRPr lang="ru-RU" sz="40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285992"/>
            <a:ext cx="8229600" cy="4257716"/>
          </a:xfrm>
        </p:spPr>
        <p:txBody>
          <a:bodyPr/>
          <a:lstStyle/>
          <a:p>
            <a:r>
              <a:rPr lang="ru-RU" sz="2800" b="1" dirty="0" smtClean="0"/>
              <a:t>Статья №1:</a:t>
            </a:r>
          </a:p>
          <a:p>
            <a:pPr>
              <a:buNone/>
            </a:pPr>
            <a:r>
              <a:rPr lang="ru-RU" sz="2800" b="1" dirty="0" smtClean="0"/>
              <a:t>«Гражданам РФ, родившимся в период с 23 июня 1928 года до 3 сентября 1945 года, устанавливается статус  «детей Великой отечественной войны»</a:t>
            </a:r>
          </a:p>
          <a:p>
            <a:r>
              <a:rPr lang="ru-RU" sz="2800" b="1" dirty="0" smtClean="0"/>
              <a:t>Статья №2:</a:t>
            </a:r>
          </a:p>
          <a:p>
            <a:pPr>
              <a:buNone/>
            </a:pPr>
            <a:r>
              <a:rPr lang="ru-RU" sz="2800" b="1" dirty="0" smtClean="0"/>
              <a:t>Предоставление «детям войны» социальных пособий, субсидий, социальных услуг и жизненно необходимых товаров.</a:t>
            </a:r>
          </a:p>
        </p:txBody>
      </p:sp>
    </p:spTree>
    <p:extLst>
      <p:ext uri="{BB962C8B-B14F-4D97-AF65-F5344CB8AC3E}">
        <p14:creationId xmlns:p14="http://schemas.microsoft.com/office/powerpoint/2010/main" val="401074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37"/>
          </a:xfrm>
        </p:spPr>
        <p:txBody>
          <a:bodyPr/>
          <a:lstStyle/>
          <a:p>
            <a:pPr eaLnBrk="1" hangingPunct="1"/>
            <a:r>
              <a:rPr lang="ru-RU" sz="7200" b="1" dirty="0" smtClean="0">
                <a:solidFill>
                  <a:srgbClr val="FF0000"/>
                </a:solidFill>
                <a:latin typeface="Monotype Corsiva" pitchFamily="66" charset="0"/>
              </a:rPr>
              <a:t>Проблема №1: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14348" y="2276872"/>
            <a:ext cx="7858180" cy="3849291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b="1" i="1" dirty="0" smtClean="0"/>
              <a:t>отсутствие полной информации </a:t>
            </a:r>
          </a:p>
          <a:p>
            <a:pPr marL="0" indent="0" algn="ctr">
              <a:buNone/>
            </a:pPr>
            <a:r>
              <a:rPr lang="ru-RU" sz="4400" b="1" i="1" dirty="0" smtClean="0"/>
              <a:t>о детях войны, </a:t>
            </a:r>
          </a:p>
          <a:p>
            <a:pPr marL="0" indent="0" algn="ctr">
              <a:buNone/>
            </a:pPr>
            <a:r>
              <a:rPr lang="ru-RU" sz="4400" b="1" i="1" dirty="0" smtClean="0"/>
              <a:t>проживающих </a:t>
            </a:r>
          </a:p>
          <a:p>
            <a:pPr marL="0" indent="0" algn="ctr">
              <a:buNone/>
            </a:pPr>
            <a:r>
              <a:rPr lang="ru-RU" sz="4400" b="1" i="1" dirty="0" smtClean="0"/>
              <a:t>в городе Нефтеюганске</a:t>
            </a:r>
          </a:p>
          <a:p>
            <a:pPr marL="0" indent="0" algn="ctr">
              <a:buNone/>
            </a:pPr>
            <a:endParaRPr lang="ru-RU" sz="44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2343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195915095"/>
              </p:ext>
            </p:extLst>
          </p:nvPr>
        </p:nvGraphicFramePr>
        <p:xfrm>
          <a:off x="357158" y="357166"/>
          <a:ext cx="8501122" cy="6000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8971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070209457"/>
              </p:ext>
            </p:extLst>
          </p:nvPr>
        </p:nvGraphicFramePr>
        <p:xfrm>
          <a:off x="285720" y="620688"/>
          <a:ext cx="8462744" cy="50228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3997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37"/>
          </a:xfrm>
        </p:spPr>
        <p:txBody>
          <a:bodyPr/>
          <a:lstStyle/>
          <a:p>
            <a:pPr eaLnBrk="1" hangingPunct="1"/>
            <a:r>
              <a:rPr lang="ru-RU" sz="7200" b="1" dirty="0" smtClean="0">
                <a:solidFill>
                  <a:srgbClr val="FF0000"/>
                </a:solidFill>
                <a:latin typeface="Monotype Corsiva" pitchFamily="66" charset="0"/>
              </a:rPr>
              <a:t>Проблема №2: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14348" y="2276872"/>
            <a:ext cx="7858180" cy="3849291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b="1" i="1" dirty="0" smtClean="0"/>
              <a:t>утрата связующей нити поколений</a:t>
            </a:r>
          </a:p>
          <a:p>
            <a:pPr marL="0" indent="0" algn="ctr">
              <a:buNone/>
            </a:pPr>
            <a:endParaRPr lang="ru-RU" sz="44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2343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7200" b="1" dirty="0" smtClean="0">
                <a:solidFill>
                  <a:srgbClr val="FF0000"/>
                </a:solidFill>
                <a:latin typeface="Monotype Corsiva" pitchFamily="66" charset="0"/>
              </a:rPr>
              <a:t>Цель проекта: </a:t>
            </a:r>
          </a:p>
        </p:txBody>
      </p:sp>
      <p:sp>
        <p:nvSpPr>
          <p:cNvPr id="36867" name="Содержимое 2"/>
          <p:cNvSpPr>
            <a:spLocks noGrp="1"/>
          </p:cNvSpPr>
          <p:nvPr>
            <p:ph idx="1"/>
          </p:nvPr>
        </p:nvSpPr>
        <p:spPr>
          <a:xfrm>
            <a:off x="357158" y="1913409"/>
            <a:ext cx="8572560" cy="4444549"/>
          </a:xfrm>
        </p:spPr>
        <p:txBody>
          <a:bodyPr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ru-RU" sz="4400" b="1" i="1" dirty="0" smtClean="0"/>
              <a:t>создание книги памяти «Детство, опаленное войной» </a:t>
            </a:r>
          </a:p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ru-RU" sz="4400" b="1" i="1" dirty="0" smtClean="0"/>
              <a:t>для формирования гражданско-патриотического сознания подрастающего поколения</a:t>
            </a:r>
          </a:p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None/>
              <a:defRPr/>
            </a:pPr>
            <a:endParaRPr lang="ru-RU" sz="5400" b="1" dirty="0">
              <a:solidFill>
                <a:srgbClr val="00B050"/>
              </a:solidFill>
              <a:latin typeface="Monotype Corsiva" pitchFamily="66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1074255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79181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7200" b="1" dirty="0" smtClean="0">
                <a:solidFill>
                  <a:srgbClr val="FF0000"/>
                </a:solidFill>
                <a:latin typeface="Monotype Corsiva" pitchFamily="66" charset="0"/>
              </a:rPr>
              <a:t>Задачи проекта:</a:t>
            </a:r>
          </a:p>
        </p:txBody>
      </p:sp>
      <p:sp>
        <p:nvSpPr>
          <p:cNvPr id="37891" name="Содержимое 2"/>
          <p:cNvSpPr>
            <a:spLocks noGrp="1"/>
          </p:cNvSpPr>
          <p:nvPr>
            <p:ph idx="1"/>
          </p:nvPr>
        </p:nvSpPr>
        <p:spPr>
          <a:xfrm>
            <a:off x="323528" y="1071546"/>
            <a:ext cx="8820472" cy="5715016"/>
          </a:xfrm>
        </p:spPr>
        <p:txBody>
          <a:bodyPr/>
          <a:lstStyle/>
          <a:p>
            <a:pPr lvl="0"/>
            <a:r>
              <a:rPr lang="ru-RU" sz="2800" b="1" dirty="0" smtClean="0"/>
              <a:t>собрать  информацию для создания банка данных   о детях войны;</a:t>
            </a:r>
          </a:p>
          <a:p>
            <a:pPr lvl="0"/>
            <a:r>
              <a:rPr lang="ru-RU" sz="2800" b="1" dirty="0" smtClean="0"/>
              <a:t>привлечь общественное внимание к проблемам «детей войны»; </a:t>
            </a:r>
          </a:p>
          <a:p>
            <a:pPr lvl="0"/>
            <a:r>
              <a:rPr lang="ru-RU" sz="2800" b="1" dirty="0" smtClean="0"/>
              <a:t>создать  страницу на школьном сайте для размещения информации  о детях войны; </a:t>
            </a:r>
          </a:p>
          <a:p>
            <a:pPr lvl="0"/>
            <a:r>
              <a:rPr lang="ru-RU" sz="2800" b="1" dirty="0" smtClean="0"/>
              <a:t>собрать материал для издания книги памяти «Детство, опаленное войной»; </a:t>
            </a:r>
          </a:p>
          <a:p>
            <a:pPr lvl="0"/>
            <a:r>
              <a:rPr lang="ru-RU" sz="2800" b="1" dirty="0" smtClean="0"/>
              <a:t>оказать  социальную помощь детям войны; </a:t>
            </a:r>
          </a:p>
          <a:p>
            <a:pPr lvl="0"/>
            <a:r>
              <a:rPr lang="ru-RU" sz="2800" b="1" dirty="0" smtClean="0"/>
              <a:t>формировать уважительное отношение к старшему поколению и чувство гордости за свой народ и страну. </a:t>
            </a:r>
          </a:p>
          <a:p>
            <a:pPr>
              <a:buNone/>
            </a:pP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7707855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10123</TotalTime>
  <Words>576</Words>
  <Application>Microsoft Office PowerPoint</Application>
  <PresentationFormat>Экран (4:3)</PresentationFormat>
  <Paragraphs>164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МУНИЦИПАЛЬНОЕ БЮДЖЕТНОЕ ОБЩЕОБРАЗОВАТЕЛЬНОЕ УЧРЕЖДЕНИЕ «СРЕДНЯЯ ОБЩЕОБРАЗОВАТЕЛЬНАЯ ШКОЛА №8»</vt:lpstr>
      <vt:lpstr>Презентация PowerPoint</vt:lpstr>
      <vt:lpstr>Федеральный законопроект РФ  о статусе детей  Великой Отечественной войны</vt:lpstr>
      <vt:lpstr>Проблема №1:</vt:lpstr>
      <vt:lpstr>Презентация PowerPoint</vt:lpstr>
      <vt:lpstr>Презентация PowerPoint</vt:lpstr>
      <vt:lpstr>Проблема №2:</vt:lpstr>
      <vt:lpstr>Цель проекта: </vt:lpstr>
      <vt:lpstr>Задачи проекта:</vt:lpstr>
      <vt:lpstr>Акция «Живая память»</vt:lpstr>
      <vt:lpstr>Банк данных</vt:lpstr>
      <vt:lpstr>Встречи с заместителем главного редактора газеты «Здравствуйте, нефтеюганцы!»  С.В. Бабаяном и директором Нефтеюганской типографии «Технологии Сервиса»  Е. Е. Пономаревой.</vt:lpstr>
      <vt:lpstr>«Дети мира – детям войны»</vt:lpstr>
      <vt:lpstr>Экспозиция «Они защищали    Родину»</vt:lpstr>
      <vt:lpstr>Презентация PowerPoint</vt:lpstr>
      <vt:lpstr>Акция «Ветеран живет рядом»</vt:lpstr>
      <vt:lpstr>Публикации в газете «Здравствуйте, нефтеюганцы!»</vt:lpstr>
      <vt:lpstr>Презентация PowerPoint</vt:lpstr>
      <vt:lpstr>Перспективы: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общеобразовательное учреждение «Средняя общеобразовательная школа п. Учебный Ершовского района Саратовской области».</dc:title>
  <dc:creator>User</dc:creator>
  <cp:lastModifiedBy>Пользователь</cp:lastModifiedBy>
  <cp:revision>938</cp:revision>
  <dcterms:created xsi:type="dcterms:W3CDTF">2008-12-29T06:18:42Z</dcterms:created>
  <dcterms:modified xsi:type="dcterms:W3CDTF">2015-10-09T00:19:36Z</dcterms:modified>
</cp:coreProperties>
</file>