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6" r:id="rId7"/>
    <p:sldId id="265" r:id="rId8"/>
    <p:sldId id="260" r:id="rId9"/>
    <p:sldId id="267" r:id="rId10"/>
    <p:sldId id="268" r:id="rId11"/>
    <p:sldId id="261" r:id="rId12"/>
    <p:sldId id="262" r:id="rId13"/>
    <p:sldId id="263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youtube.com/watch?v=r0o2rrRZ0Vs&amp;feature=related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vuitFzDxDg&amp;feature=related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youtube.com/watch?v=1U40xBSz6Dc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youtube.com/watch?v=iKv7VwbQOXg&amp;feature=BFa&amp;list=AL94UKMTqg-9CPyUj46wQ_rOih56S6Lh_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youtube.com/watch?v=Dn_8YMKF7yk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Почему кларнет?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929198"/>
            <a:ext cx="7772400" cy="914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Подготовил: </a:t>
            </a:r>
            <a:r>
              <a:rPr lang="ru-RU" dirty="0" err="1" smtClean="0">
                <a:solidFill>
                  <a:schemeClr val="tx1"/>
                </a:solidFill>
              </a:rPr>
              <a:t>Кузьмицкий</a:t>
            </a:r>
            <a:r>
              <a:rPr lang="ru-RU" dirty="0" smtClean="0">
                <a:solidFill>
                  <a:schemeClr val="tx1"/>
                </a:solidFill>
              </a:rPr>
              <a:t> Демьян 4 «А»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Пестрякова</a:t>
            </a:r>
            <a:r>
              <a:rPr lang="ru-RU" dirty="0" smtClean="0">
                <a:solidFill>
                  <a:schemeClr val="tx1"/>
                </a:solidFill>
              </a:rPr>
              <a:t> Н.И.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578645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МАОУ СОШ №1, г. </a:t>
            </a:r>
            <a:r>
              <a:rPr lang="ru-RU" dirty="0" err="1" smtClean="0"/>
              <a:t>Покачи</a:t>
            </a:r>
            <a:endParaRPr lang="ru-RU" dirty="0" smtClean="0"/>
          </a:p>
          <a:p>
            <a:pPr algn="ctr"/>
            <a:r>
              <a:rPr lang="ru-RU" dirty="0" smtClean="0"/>
              <a:t>2015 год</a:t>
            </a:r>
            <a:endParaRPr lang="ru-RU" dirty="0"/>
          </a:p>
        </p:txBody>
      </p:sp>
      <p:pic>
        <p:nvPicPr>
          <p:cNvPr id="1026" name="Picture 2" descr="D:\Демьян\0000107_kraski-i-vyrazitelnost-zvuani-klarneta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571480"/>
            <a:ext cx="3452810" cy="2158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Долгий путь к успеху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кларнета продвигалось настолько медленно, что история его сохранила в памяти имена всех, кто так или иначе потрудился над его усовершенствованием, и на первых порах не было ни одного инструмента, который бы в точности соответствовал таковому же, построенному одним и тем же мастером.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Усовершенствование</a:t>
            </a:r>
            <a:br>
              <a:rPr lang="ru-RU" dirty="0" smtClean="0"/>
            </a:br>
            <a:r>
              <a:rPr lang="ru-RU" dirty="0" smtClean="0"/>
              <a:t> кларнета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t"/>
            <a:r>
              <a:rPr lang="ru-RU" dirty="0" smtClean="0"/>
              <a:t>К концу XVIII века кларнет становится полноправным инструментом классической музыки. Появляются виртуозные исполнители, улучшающие не только технику исполнения на кларнете, но и его конструкцию. </a:t>
            </a:r>
            <a:r>
              <a:rPr lang="ru-RU" dirty="0" smtClean="0">
                <a:latin typeface="Franklin Gothic Demi Cond" pitchFamily="34" charset="0"/>
              </a:rPr>
              <a:t>Иван Мюллер </a:t>
            </a:r>
            <a:r>
              <a:rPr lang="ru-RU" dirty="0" smtClean="0"/>
              <a:t>изменил конструкцию мундштука, чем значительно повлиял на тембр, упростил </a:t>
            </a:r>
            <a:r>
              <a:rPr lang="ru-RU" dirty="0" err="1" smtClean="0"/>
              <a:t>передувание</a:t>
            </a:r>
            <a:r>
              <a:rPr lang="ru-RU" dirty="0" smtClean="0"/>
              <a:t> и расширил диапазон инструмента, по сути, создав его новую модель. </a:t>
            </a:r>
            <a:endParaRPr lang="ru-RU" dirty="0"/>
          </a:p>
        </p:txBody>
      </p:sp>
      <p:pic>
        <p:nvPicPr>
          <p:cNvPr id="4098" name="Picture 2" descr="D:\Демьян\220px-Iwan_Mül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357694"/>
            <a:ext cx="1468438" cy="2155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57826"/>
            <a:ext cx="8183880" cy="6772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</a:t>
            </a:r>
            <a:br>
              <a:rPr lang="ru-RU" dirty="0" smtClean="0"/>
            </a:br>
            <a:r>
              <a:rPr lang="ru-RU" dirty="0" smtClean="0"/>
              <a:t>кларнета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Совершенствование кларнета продолжилось и в XIX веке: профессор </a:t>
            </a:r>
            <a:r>
              <a:rPr lang="ru-RU" dirty="0" smtClean="0">
                <a:latin typeface="Franklin Gothic Demi Cond" pitchFamily="34" charset="0"/>
              </a:rPr>
              <a:t>Гиацинт </a:t>
            </a:r>
            <a:r>
              <a:rPr lang="ru-RU" dirty="0" err="1" smtClean="0">
                <a:latin typeface="Franklin Gothic Demi Cond" pitchFamily="34" charset="0"/>
              </a:rPr>
              <a:t>Клозе</a:t>
            </a:r>
            <a:r>
              <a:rPr lang="ru-RU" dirty="0" smtClean="0"/>
              <a:t> и музыкальный мастер </a:t>
            </a:r>
            <a:r>
              <a:rPr lang="ru-RU" dirty="0" smtClean="0">
                <a:latin typeface="Franklin Gothic Demi Cond" pitchFamily="34" charset="0"/>
              </a:rPr>
              <a:t>Луи-Огюст </a:t>
            </a:r>
            <a:r>
              <a:rPr lang="ru-RU" dirty="0" err="1" smtClean="0">
                <a:latin typeface="Franklin Gothic Demi Cond" pitchFamily="34" charset="0"/>
              </a:rPr>
              <a:t>Буффе</a:t>
            </a:r>
            <a:r>
              <a:rPr lang="ru-RU" dirty="0" smtClean="0"/>
              <a:t> (брат основателя фирмы «</a:t>
            </a:r>
            <a:r>
              <a:rPr lang="en-US" u="sng" dirty="0" smtClean="0"/>
              <a:t>Buffet-Crampon</a:t>
            </a:r>
            <a:r>
              <a:rPr lang="ru-RU" dirty="0" smtClean="0"/>
              <a:t>») успешно приспособил к кларнету систему кольцевых клапанов, первоначально применявшуюся только на флейте. Эта модель получила название «кларнет </a:t>
            </a:r>
            <a:r>
              <a:rPr lang="ru-RU" dirty="0" err="1" smtClean="0"/>
              <a:t>Бёма</a:t>
            </a:r>
            <a:r>
              <a:rPr lang="ru-RU" dirty="0" smtClean="0"/>
              <a:t>» или «французский кларнет». </a:t>
            </a:r>
            <a:endParaRPr lang="ru-RU" dirty="0"/>
          </a:p>
        </p:txBody>
      </p:sp>
      <p:pic>
        <p:nvPicPr>
          <p:cNvPr id="5122" name="Picture 2" descr="D:\Демьян\Buffet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572008"/>
            <a:ext cx="1143008" cy="11932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6146" name="Picture 2" descr="D:\Демьян\bsb8zqseqag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5500702"/>
            <a:ext cx="838185" cy="75517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>
            <a:stCxn id="6146" idx="3"/>
          </p:cNvCxnSpPr>
          <p:nvPr/>
        </p:nvCxnSpPr>
        <p:spPr>
          <a:xfrm flipV="1">
            <a:off x="6481755" y="5429264"/>
            <a:ext cx="519137" cy="449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398714"/>
          </a:xfrm>
        </p:spPr>
        <p:txBody>
          <a:bodyPr/>
          <a:lstStyle/>
          <a:p>
            <a:r>
              <a:rPr lang="ru-RU" dirty="0" smtClean="0"/>
              <a:t>Среди других выдающихся мастеров, принявших участие в дальнейшем улучшении конструкции кларнета, можно назвать </a:t>
            </a:r>
            <a:r>
              <a:rPr lang="ru-RU" dirty="0" smtClean="0">
                <a:latin typeface="Franklin Gothic Demi Cond" pitchFamily="34" charset="0"/>
              </a:rPr>
              <a:t>Адольфа Сакса</a:t>
            </a:r>
            <a:r>
              <a:rPr lang="ru-RU" dirty="0" smtClean="0"/>
              <a:t>(изобретателя саксофона и </a:t>
            </a:r>
            <a:r>
              <a:rPr lang="ru-RU" dirty="0" err="1" smtClean="0"/>
              <a:t>широкомензурных</a:t>
            </a:r>
            <a:r>
              <a:rPr lang="ru-RU" dirty="0" smtClean="0"/>
              <a:t> медных духовых инструментов) и </a:t>
            </a:r>
            <a:r>
              <a:rPr lang="ru-RU" dirty="0" err="1" smtClean="0">
                <a:latin typeface="Franklin Gothic Demi Cond" pitchFamily="34" charset="0"/>
              </a:rPr>
              <a:t>Эжена</a:t>
            </a:r>
            <a:r>
              <a:rPr lang="ru-RU" dirty="0" smtClean="0">
                <a:latin typeface="Franklin Gothic Demi Cond" pitchFamily="34" charset="0"/>
              </a:rPr>
              <a:t> Альбера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8194" name="Picture 2" descr="D:\Демьян\Adolphe_Sax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3786190"/>
            <a:ext cx="1428760" cy="21189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8195" name="Picture 3" descr="D:\Демьян\Eugen_d_Alber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786190"/>
            <a:ext cx="1568976" cy="21438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357290" y="6072206"/>
            <a:ext cx="235745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Адольф Сакс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6072206"/>
            <a:ext cx="200026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Эжен</a:t>
            </a:r>
            <a:r>
              <a:rPr lang="ru-RU" dirty="0" smtClean="0"/>
              <a:t> Альбер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место кларнету?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Симфонический оркестр</a:t>
            </a:r>
          </a:p>
          <a:p>
            <a:r>
              <a:rPr lang="ru-RU" dirty="0" smtClean="0"/>
              <a:t>Военный оркестр</a:t>
            </a:r>
          </a:p>
          <a:p>
            <a:r>
              <a:rPr lang="ru-RU" dirty="0" smtClean="0"/>
              <a:t>Духовой оркестр, например в большом духовом оркестре имеются 12 кларнетов, 2 малых кларнета, 2 альтовых кларнета, бас-кларнет (иногда 2), изредка контрабас-кларнет</a:t>
            </a:r>
          </a:p>
          <a:p>
            <a:r>
              <a:rPr lang="ru-RU" dirty="0" smtClean="0"/>
              <a:t>Джаз: и сольный, и </a:t>
            </a:r>
            <a:r>
              <a:rPr lang="ru-RU" dirty="0" err="1" smtClean="0"/>
              <a:t>биг-бэндовый</a:t>
            </a:r>
            <a:endParaRPr lang="ru-RU" dirty="0" smtClean="0"/>
          </a:p>
          <a:p>
            <a:r>
              <a:rPr lang="ru-RU" dirty="0" smtClean="0"/>
              <a:t>Народные ансамбли: не только кларнеты, но и его родственные инструменты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183880" cy="1051560"/>
          </a:xfrm>
        </p:spPr>
        <p:txBody>
          <a:bodyPr/>
          <a:lstStyle/>
          <a:p>
            <a:r>
              <a:rPr lang="ru-RU" dirty="0" smtClean="0"/>
              <a:t>Составные части кларнета</a:t>
            </a:r>
            <a:endParaRPr lang="ru-RU" dirty="0"/>
          </a:p>
        </p:txBody>
      </p:sp>
      <p:pic>
        <p:nvPicPr>
          <p:cNvPr id="9218" name="Picture 2" descr="D:\Демьян\klarnet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71480"/>
            <a:ext cx="5762625" cy="30099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5984" y="3786190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Мундштук и лигатура</a:t>
            </a:r>
          </a:p>
          <a:p>
            <a:pPr marL="342900" indent="-342900">
              <a:buAutoNum type="arabicPeriod"/>
            </a:pPr>
            <a:r>
              <a:rPr lang="ru-RU" dirty="0" smtClean="0"/>
              <a:t>Трость</a:t>
            </a:r>
          </a:p>
          <a:p>
            <a:pPr marL="342900" indent="-342900">
              <a:buAutoNum type="arabicPeriod"/>
            </a:pPr>
            <a:r>
              <a:rPr lang="ru-RU" dirty="0" smtClean="0"/>
              <a:t>Бочонок</a:t>
            </a:r>
          </a:p>
          <a:p>
            <a:pPr marL="342900" indent="-342900">
              <a:buAutoNum type="arabicPeriod"/>
            </a:pPr>
            <a:r>
              <a:rPr lang="ru-RU" dirty="0" smtClean="0"/>
              <a:t>Верхнее колено</a:t>
            </a:r>
          </a:p>
          <a:p>
            <a:pPr marL="342900" indent="-342900">
              <a:buAutoNum type="arabicPeriod"/>
            </a:pPr>
            <a:r>
              <a:rPr lang="ru-RU" dirty="0" smtClean="0"/>
              <a:t>Нижнее колено</a:t>
            </a:r>
          </a:p>
          <a:p>
            <a:pPr marL="342900" indent="-342900">
              <a:buAutoNum type="arabicPeriod"/>
            </a:pPr>
            <a:r>
              <a:rPr lang="ru-RU" dirty="0" smtClean="0"/>
              <a:t>Раструб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714884"/>
            <a:ext cx="4354832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Оркестр </a:t>
            </a:r>
            <a:br>
              <a:rPr lang="ru-RU" dirty="0" smtClean="0"/>
            </a:br>
            <a:r>
              <a:rPr lang="ru-RU" dirty="0" err="1" smtClean="0"/>
              <a:t>Гленна</a:t>
            </a:r>
            <a:r>
              <a:rPr lang="ru-RU" dirty="0" smtClean="0"/>
              <a:t> Миллера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 оркестра </a:t>
            </a:r>
            <a:r>
              <a:rPr lang="ru-RU" dirty="0" err="1" smtClean="0"/>
              <a:t>Гленна</a:t>
            </a:r>
            <a:r>
              <a:rPr lang="ru-RU" dirty="0" smtClean="0"/>
              <a:t> Миллера есть неповторимое звучание, которое получило название </a:t>
            </a:r>
            <a:r>
              <a:rPr lang="ru-RU" dirty="0" err="1" smtClean="0"/>
              <a:t>chrystal</a:t>
            </a:r>
            <a:r>
              <a:rPr lang="ru-RU" dirty="0" smtClean="0"/>
              <a:t> </a:t>
            </a:r>
            <a:r>
              <a:rPr lang="ru-RU" dirty="0" err="1" smtClean="0"/>
              <a:t>chorus</a:t>
            </a:r>
            <a:r>
              <a:rPr lang="ru-RU" dirty="0" smtClean="0"/>
              <a:t>, когда играет группа саксофонов с солирующим кларнетом. Про его оркестр снят </a:t>
            </a:r>
            <a:r>
              <a:rPr lang="ru-RU" dirty="0" err="1" smtClean="0"/>
              <a:t>оскароносный</a:t>
            </a:r>
            <a:r>
              <a:rPr lang="ru-RU" dirty="0" smtClean="0"/>
              <a:t> фильм "История </a:t>
            </a:r>
            <a:r>
              <a:rPr lang="ru-RU" dirty="0" err="1" smtClean="0"/>
              <a:t>Гленна</a:t>
            </a:r>
            <a:r>
              <a:rPr lang="ru-RU" dirty="0" smtClean="0"/>
              <a:t> Миллера». И в этом фильме раскрывается исток его звучания. Однажды возникает очередная проблема: трубач-солист переиграл губы, а завтра концерт, а что делать и как быть… И в этой безвыходной ситуации </a:t>
            </a:r>
            <a:r>
              <a:rPr lang="ru-RU" dirty="0" err="1" smtClean="0"/>
              <a:t>Гленна</a:t>
            </a:r>
            <a:r>
              <a:rPr lang="ru-RU" dirty="0" smtClean="0"/>
              <a:t> Миллера осеняет великая мысль передать партию трубы кларнету. В этот момент истины оркестр и обрел столь знаковое звучание.</a:t>
            </a:r>
          </a:p>
          <a:p>
            <a:r>
              <a:rPr lang="en-US" dirty="0" smtClean="0">
                <a:hlinkClick r:id="rId2"/>
              </a:rPr>
              <a:t>http://www.youtube.com/watch?v=r0o2rrRZ0Vs&amp;feature=related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D:\Демьян\Оркестр-Гленна-Миллер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4214818"/>
            <a:ext cx="3643306" cy="2440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Кларнетовое</a:t>
            </a:r>
            <a:r>
              <a:rPr lang="ru-RU" dirty="0" smtClean="0"/>
              <a:t> соло в оркестре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Очень красивое </a:t>
            </a:r>
            <a:r>
              <a:rPr lang="ru-RU" dirty="0" err="1" smtClean="0"/>
              <a:t>кларнетовое</a:t>
            </a:r>
            <a:r>
              <a:rPr lang="ru-RU" dirty="0" smtClean="0"/>
              <a:t> соло для оркестра написано С.В.Рахманиновым во Второй симфонии. Это длинная музыкальная фраза, которая развивается неспешно.</a:t>
            </a:r>
          </a:p>
          <a:p>
            <a:r>
              <a:rPr lang="en-US" dirty="0" smtClean="0">
                <a:hlinkClick r:id="rId2"/>
              </a:rPr>
              <a:t>http://www.youtube.com/watch?v=SvuitFzDxDg&amp;feature=related</a:t>
            </a:r>
            <a:endParaRPr lang="ru-RU" dirty="0" smtClean="0"/>
          </a:p>
          <a:p>
            <a:r>
              <a:rPr lang="ru-RU" dirty="0" smtClean="0"/>
              <a:t>Соло кларнета начинается приблизительно на отметке 31:50. И очень хорошо можно разглядеть стоящий рядом бас-кларнет.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Кларнетовое</a:t>
            </a:r>
            <a:r>
              <a:rPr lang="ru-RU" dirty="0" smtClean="0"/>
              <a:t> соло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слушали еще одно замечательное и яркое соло кларнета. Это самое начало «</a:t>
            </a:r>
            <a:r>
              <a:rPr lang="ru-RU" dirty="0" err="1" smtClean="0"/>
              <a:t>Rhapsody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Blue</a:t>
            </a:r>
            <a:r>
              <a:rPr lang="ru-RU" dirty="0" smtClean="0"/>
              <a:t>» Гершвина. Кларнетист, играющий с Рапсодию с самим Гершвином, делает это очень красиво.</a:t>
            </a:r>
          </a:p>
          <a:p>
            <a:r>
              <a:rPr lang="en-US" dirty="0" smtClean="0">
                <a:hlinkClick r:id="rId2"/>
              </a:rPr>
              <a:t>http://www.youtube.com/watch?v=1U40xBSz6Dc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D:\Демьян\George-Gershwin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3857628"/>
            <a:ext cx="1944945" cy="25003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786322"/>
            <a:ext cx="3997642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Кларнет </a:t>
            </a:r>
            <a:br>
              <a:rPr lang="ru-RU" dirty="0" smtClean="0"/>
            </a:br>
            <a:r>
              <a:rPr lang="ru-RU" dirty="0" smtClean="0"/>
              <a:t>умеет шутить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этой ссылке можно услышать как кларнет играет иронично. </a:t>
            </a:r>
          </a:p>
          <a:p>
            <a:r>
              <a:rPr lang="en-US" dirty="0" smtClean="0">
                <a:hlinkClick r:id="rId2"/>
              </a:rPr>
              <a:t>http://www.youtube.com/watch?v=iKv7VwbQOXg&amp;feature=BFa&amp;list=AL94UKMTqg-9CPyUj46wQ_rOih56S6Lh_p</a:t>
            </a:r>
            <a:endParaRPr lang="ru-RU" dirty="0" smtClean="0"/>
          </a:p>
          <a:p>
            <a:r>
              <a:rPr lang="ru-RU" dirty="0" err="1" smtClean="0"/>
              <a:t>Гиора</a:t>
            </a:r>
            <a:r>
              <a:rPr lang="ru-RU" dirty="0" smtClean="0"/>
              <a:t> </a:t>
            </a:r>
            <a:r>
              <a:rPr lang="ru-RU" dirty="0" err="1" smtClean="0"/>
              <a:t>Фейдман</a:t>
            </a:r>
            <a:r>
              <a:rPr lang="ru-RU" dirty="0" smtClean="0"/>
              <a:t> исполняет «Увертюры на еврейские темы» С. Прокофьева</a:t>
            </a:r>
            <a:endParaRPr lang="ru-RU" dirty="0"/>
          </a:p>
        </p:txBody>
      </p:sp>
      <p:pic>
        <p:nvPicPr>
          <p:cNvPr id="4098" name="Picture 2" descr="D:\Демьян\Giora_Feidman_we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4071942"/>
            <a:ext cx="3662354" cy="20493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фото\Barcelona 2012\IMG_93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928670"/>
            <a:ext cx="2500330" cy="27503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2071678"/>
            <a:ext cx="178595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Саксофон ?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57620" y="3786190"/>
            <a:ext cx="1571636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Кларнет ?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57950" y="2000240"/>
            <a:ext cx="1571636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Флейта ?</a:t>
            </a:r>
            <a:endParaRPr lang="ru-RU" b="1" dirty="0"/>
          </a:p>
        </p:txBody>
      </p:sp>
      <p:pic>
        <p:nvPicPr>
          <p:cNvPr id="2051" name="Picture 3" descr="D:\Демьян\same-chas-zayavyty-pro-seb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643182"/>
            <a:ext cx="2021108" cy="1589079"/>
          </a:xfrm>
          <a:prstGeom prst="rect">
            <a:avLst/>
          </a:prstGeom>
          <a:noFill/>
        </p:spPr>
      </p:pic>
      <p:pic>
        <p:nvPicPr>
          <p:cNvPr id="2052" name="Picture 4" descr="D:\Демьян\JupPicc303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571744"/>
            <a:ext cx="1643074" cy="1523267"/>
          </a:xfrm>
          <a:prstGeom prst="rect">
            <a:avLst/>
          </a:prstGeom>
          <a:noFill/>
        </p:spPr>
      </p:pic>
      <p:pic>
        <p:nvPicPr>
          <p:cNvPr id="2053" name="Picture 5" descr="D:\Демьян\clarine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4357694"/>
            <a:ext cx="1905119" cy="1495416"/>
          </a:xfrm>
          <a:prstGeom prst="rect">
            <a:avLst/>
          </a:prstGeom>
          <a:noFill/>
        </p:spPr>
      </p:pic>
      <p:pic>
        <p:nvPicPr>
          <p:cNvPr id="2055" name="Picture 7" descr="D:\Демьян\wpid-poezd-2-priblizhaetsya-k-stancii-no-ego-nagonyaet-bystryy-poezd-1-kotoryy-obyazatel-no-nado-propustit-vpered_i_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1000108"/>
            <a:ext cx="1115532" cy="107157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000760" y="642918"/>
            <a:ext cx="2500330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Что выбрать в музыкальной школе?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3854766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Балканский </a:t>
            </a:r>
            <a:br>
              <a:rPr lang="ru-RU" dirty="0" smtClean="0"/>
            </a:br>
            <a:r>
              <a:rPr lang="ru-RU" dirty="0" smtClean="0"/>
              <a:t>кларнет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Болгарский кларнетист </a:t>
            </a:r>
            <a:r>
              <a:rPr lang="ru-RU" dirty="0" err="1" smtClean="0"/>
              <a:t>Иво-Папазов</a:t>
            </a:r>
            <a:r>
              <a:rPr lang="ru-RU" dirty="0" smtClean="0"/>
              <a:t> </a:t>
            </a:r>
            <a:r>
              <a:rPr lang="ru-RU" dirty="0" err="1" smtClean="0"/>
              <a:t>Ибряма</a:t>
            </a:r>
            <a:r>
              <a:rPr lang="ru-RU" dirty="0" smtClean="0"/>
              <a:t> играет и виртуозничает.</a:t>
            </a:r>
          </a:p>
          <a:p>
            <a:r>
              <a:rPr lang="en-US" dirty="0" smtClean="0">
                <a:hlinkClick r:id="rId2"/>
              </a:rPr>
              <a:t>http://www.youtube.com/watch?v=Dn_8YMKF7yk</a:t>
            </a:r>
            <a:endParaRPr lang="ru-RU" dirty="0" smtClean="0"/>
          </a:p>
          <a:p>
            <a:r>
              <a:rPr lang="ru-RU" dirty="0" smtClean="0"/>
              <a:t>Его выступление напоминает выступление циркового артиста</a:t>
            </a:r>
            <a:endParaRPr lang="ru-RU" dirty="0"/>
          </a:p>
        </p:txBody>
      </p:sp>
      <p:pic>
        <p:nvPicPr>
          <p:cNvPr id="5122" name="Picture 2" descr="D:\Демьян\sddefaul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500438"/>
            <a:ext cx="2714644" cy="23395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Выводы – сложно, но виртуозно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Звук у кларнета очень красив - ясный и прозрачный. Потому он так и назван - от латинского слова </a:t>
            </a:r>
            <a:r>
              <a:rPr lang="ru-RU" dirty="0" err="1" smtClean="0"/>
              <a:t>clarus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Благодаря сложной системе клапанов и отверстий, которая все время совершенствовалась, современный кларнет является одним из самых виртуозных инструментов.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Даже без основного ствола, лишь на мундштуке с бочонком, можно довольно сносно исполнять многие мелодии, для этого изменяя пальцем длину воздушного столба в бочонке (прием, используемый при игре на валторне).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 – особенный звук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2747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Помимо характерного тембра, кларнет отличается от других деревянных духовых инструментов возможностью усиливать и ослаблять силу звука. Гобой и фагот не обладают таким качеством, а флейта - разве что чуть-чуть. Диапазон у кларнета большой - от ре малой октавы до ля третьей октавы, и притом в каждом регистре кларнет звучит иначе. Нижние ноты у него - мрачно-бархатистые, средние - теплые, задушевные, светло-певучие, а верхние - крикливые.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Кларнет очень любили и любят многие композиторы. М. П. Мусоргский, у которого он кричит петухом в симфонической картине "Рассвет на </a:t>
            </a:r>
            <a:r>
              <a:rPr lang="ru-RU" dirty="0" err="1" smtClean="0"/>
              <a:t>Москва-реке</a:t>
            </a:r>
            <a:r>
              <a:rPr lang="ru-RU" dirty="0" smtClean="0"/>
              <a:t>", Н. А. Римский-Корсаков, у которого он жужжит шмелем в "Сказке о царе </a:t>
            </a:r>
            <a:r>
              <a:rPr lang="ru-RU" dirty="0" err="1" smtClean="0"/>
              <a:t>Салтане</a:t>
            </a:r>
            <a:r>
              <a:rPr lang="ru-RU" dirty="0" smtClean="0"/>
              <a:t>", или Чайковский, поручивший кларнету одну из самых прекрасных своих мелодий в увертюре-фантазии "Франческа да Римини».</a:t>
            </a:r>
          </a:p>
          <a:p>
            <a:endParaRPr lang="ru-RU" dirty="0" smtClean="0"/>
          </a:p>
          <a:p>
            <a:r>
              <a:rPr lang="ru-RU" dirty="0" smtClean="0"/>
              <a:t>На кларнете можно передавать разнообразнейшие чувства и настроения - в этом смысле ему по силам соперничество с любым струнным инструментом. Недаром Гектор Берлиоз называл кларнет скрипкой среди деревянных духовых.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– везде пригодится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Кларнет абсолютно демократичен - его можно встретить в любых, даже самых неожиданных составах. Он незаменим в диксиленде, джазе </a:t>
            </a:r>
            <a:r>
              <a:rPr lang="ru-RU" dirty="0" err="1" smtClean="0"/>
              <a:t>нью-орлеанского</a:t>
            </a:r>
            <a:r>
              <a:rPr lang="ru-RU" dirty="0" smtClean="0"/>
              <a:t> стиля, он украшает собой духовой оркестр, он прекрасно исполняет народную музыку,  отлично звучит в эстрадных ансамблях, а симфонический оркестр без него вообще трудно себе представить. Больше всего концертов для кларнета написали В. А. Моцарт и К. М. Вебер.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Теперь я всем советую кларнет, и у меня есть свои доводы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183880" cy="4187952"/>
          </a:xfrm>
        </p:spPr>
        <p:txBody>
          <a:bodyPr>
            <a:normAutofit/>
          </a:bodyPr>
          <a:lstStyle/>
          <a:p>
            <a:r>
              <a:rPr lang="ru-RU" dirty="0" smtClean="0"/>
              <a:t>Саксофон? Нет!!! «Слишком тяжел для дошкольника» (</a:t>
            </a:r>
            <a:r>
              <a:rPr lang="ru-RU" dirty="0" err="1" smtClean="0"/>
              <a:t>Цыганенко</a:t>
            </a:r>
            <a:r>
              <a:rPr lang="ru-RU" dirty="0" smtClean="0"/>
              <a:t> О.Л. – учитель музыкальной школы)</a:t>
            </a:r>
          </a:p>
          <a:p>
            <a:endParaRPr lang="ru-RU" dirty="0" smtClean="0"/>
          </a:p>
          <a:p>
            <a:r>
              <a:rPr lang="ru-RU" dirty="0" smtClean="0"/>
              <a:t>Флейта? Нет!!! «Инструмент для девчонки» (</a:t>
            </a:r>
            <a:r>
              <a:rPr lang="ru-RU" dirty="0" err="1" smtClean="0"/>
              <a:t>Кузьмицкий</a:t>
            </a:r>
            <a:r>
              <a:rPr lang="ru-RU" dirty="0" smtClean="0"/>
              <a:t> Демьян)</a:t>
            </a:r>
          </a:p>
          <a:p>
            <a:endParaRPr lang="ru-RU" dirty="0" smtClean="0"/>
          </a:p>
          <a:p>
            <a:r>
              <a:rPr lang="ru-RU" dirty="0" smtClean="0"/>
              <a:t>Выбор ясен – КЛАРНЕТ!!!</a:t>
            </a:r>
            <a:endParaRPr lang="ru-RU" dirty="0"/>
          </a:p>
        </p:txBody>
      </p:sp>
      <p:pic>
        <p:nvPicPr>
          <p:cNvPr id="1026" name="Picture 2" descr="C:\Users\Надежда\Downloads\IMG_22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54470" y="2786058"/>
            <a:ext cx="1589496" cy="2119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Разновидности кларнета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39884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Кларнет обладает обширным семейством: в разные годы было создано около двадцати его разновидностей, некоторые из которых быстро вышли из употребления. </a:t>
            </a:r>
          </a:p>
          <a:p>
            <a:pPr>
              <a:buNone/>
            </a:pPr>
            <a:r>
              <a:rPr lang="ru-RU" dirty="0" smtClean="0"/>
              <a:t>Основные представители:</a:t>
            </a:r>
          </a:p>
          <a:p>
            <a:pPr>
              <a:buNone/>
            </a:pPr>
            <a:r>
              <a:rPr lang="ru-RU" b="1" dirty="0" smtClean="0"/>
              <a:t>кларнет </a:t>
            </a:r>
            <a:r>
              <a:rPr lang="ru-RU" b="1" dirty="0" err="1" smtClean="0"/>
              <a:t>in</a:t>
            </a:r>
            <a:r>
              <a:rPr lang="ru-RU" b="1" dirty="0" smtClean="0"/>
              <a:t> B</a:t>
            </a:r>
            <a:r>
              <a:rPr lang="ru-RU" dirty="0" smtClean="0"/>
              <a:t> (сопрановый или большой </a:t>
            </a:r>
            <a:r>
              <a:rPr lang="ru-RU" dirty="0" err="1" smtClean="0"/>
              <a:t>кларент</a:t>
            </a:r>
            <a:r>
              <a:rPr lang="ru-RU" dirty="0" smtClean="0"/>
              <a:t>, в строе </a:t>
            </a:r>
            <a:r>
              <a:rPr lang="ru-RU" i="1" dirty="0" smtClean="0"/>
              <a:t>си-бемоль)</a:t>
            </a:r>
          </a:p>
          <a:p>
            <a:pPr>
              <a:buNone/>
            </a:pPr>
            <a:r>
              <a:rPr lang="ru-RU" b="1" dirty="0" smtClean="0"/>
              <a:t>кларнет </a:t>
            </a:r>
            <a:r>
              <a:rPr lang="ru-RU" b="1" dirty="0" err="1" smtClean="0"/>
              <a:t>in</a:t>
            </a:r>
            <a:r>
              <a:rPr lang="ru-RU" b="1" dirty="0" smtClean="0"/>
              <a:t> A</a:t>
            </a:r>
            <a:r>
              <a:rPr lang="ru-RU" dirty="0" smtClean="0"/>
              <a:t> (в строе </a:t>
            </a:r>
            <a:r>
              <a:rPr lang="ru-RU" i="1" dirty="0" smtClean="0"/>
              <a:t>ля)</a:t>
            </a:r>
          </a:p>
          <a:p>
            <a:r>
              <a:rPr lang="ru-RU" dirty="0" smtClean="0"/>
              <a:t>Многие современные кларнетисты всегда ходят с парой кларнетов - </a:t>
            </a:r>
            <a:r>
              <a:rPr lang="ru-RU" dirty="0" err="1" smtClean="0"/>
              <a:t>in</a:t>
            </a:r>
            <a:r>
              <a:rPr lang="ru-RU" dirty="0" smtClean="0"/>
              <a:t> A и </a:t>
            </a:r>
            <a:r>
              <a:rPr lang="ru-RU" dirty="0" err="1" smtClean="0"/>
              <a:t>in</a:t>
            </a:r>
            <a:r>
              <a:rPr lang="ru-RU" dirty="0" smtClean="0"/>
              <a:t> B. Разница у них в полтона, в зависимости от тональности произведения, удобнее играть либо на одном, либо на другом.</a:t>
            </a:r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14348" y="4643446"/>
            <a:ext cx="628654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Я играю на сопрановом кларнете в строе си-бемоль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170" name="Picture 2" descr="D:\Демьян\0_84b8e_c797ae9c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500570"/>
            <a:ext cx="1683010" cy="2159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в европейском оркестре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Кларнет как инструмент европейского оркестра появился последним, Он был сконструирован в начале XVIII века, эпизодически появлялся в партитурах второй половины века, но место в оркестре занял лишь во времена </a:t>
            </a:r>
            <a:r>
              <a:rPr lang="ru-RU" dirty="0" err="1" smtClean="0"/>
              <a:t>Глюка</a:t>
            </a:r>
            <a:r>
              <a:rPr lang="ru-RU" dirty="0" smtClean="0"/>
              <a:t> и Моцарта, а окончательно </a:t>
            </a:r>
            <a:r>
              <a:rPr lang="ru-RU" dirty="0" err="1" smtClean="0"/>
              <a:t>осел</a:t>
            </a:r>
            <a:r>
              <a:rPr lang="ru-RU" dirty="0" smtClean="0"/>
              <a:t> в оркестре только в начале XIX века.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в европейском оркестре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Кларнет по характеру своего звучания больше походит на звук трубы, чем флейты, и в семье деревянных духовых инструментов оказывается звеном, связывающим гобои с флейтами.</a:t>
            </a:r>
            <a:endParaRPr lang="ru-RU" dirty="0"/>
          </a:p>
        </p:txBody>
      </p:sp>
      <p:pic>
        <p:nvPicPr>
          <p:cNvPr id="2050" name="Picture 2" descr="D:\Демьян\Oboe-e13866393161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3286124"/>
            <a:ext cx="2071702" cy="13940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51" name="Picture 3" descr="D:\Демьян\redakcniFoto_09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2857496"/>
            <a:ext cx="1857388" cy="2018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52" name="Picture 4" descr="D:\Демьян\jupiter_jfl-511s_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3357562"/>
            <a:ext cx="2266948" cy="13449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71538" y="4857760"/>
            <a:ext cx="178595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Гобой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7620" y="5072074"/>
            <a:ext cx="157163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Кларнет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72264" y="4857760"/>
            <a:ext cx="171451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Флейта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4140518" cy="1051560"/>
          </a:xfrm>
        </p:spPr>
        <p:txBody>
          <a:bodyPr/>
          <a:lstStyle/>
          <a:p>
            <a:r>
              <a:rPr lang="ru-RU" dirty="0" smtClean="0"/>
              <a:t>Родственники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212352" cy="4187952"/>
          </a:xfrm>
        </p:spPr>
        <p:txBody>
          <a:bodyPr/>
          <a:lstStyle/>
          <a:p>
            <a:r>
              <a:rPr lang="ru-RU" dirty="0" smtClean="0"/>
              <a:t>Эволюционная развилка, навсегда отделившая кларнет от всех остальных деревянных духовых произошла, в самом конце XVII века, когда за основу был взят </a:t>
            </a:r>
            <a:r>
              <a:rPr lang="ru-RU" dirty="0" err="1" smtClean="0"/>
              <a:t>одноязычковый</a:t>
            </a:r>
            <a:r>
              <a:rPr lang="ru-RU" dirty="0" smtClean="0"/>
              <a:t> </a:t>
            </a:r>
            <a:r>
              <a:rPr lang="ru-RU" dirty="0" err="1" smtClean="0"/>
              <a:t>chalumeau</a:t>
            </a:r>
            <a:r>
              <a:rPr lang="ru-RU" dirty="0" smtClean="0"/>
              <a:t>, а не </a:t>
            </a:r>
            <a:r>
              <a:rPr lang="ru-RU" dirty="0" err="1" smtClean="0"/>
              <a:t>двухязычковый</a:t>
            </a:r>
            <a:r>
              <a:rPr lang="ru-RU" dirty="0" smtClean="0"/>
              <a:t> </a:t>
            </a:r>
            <a:r>
              <a:rPr lang="ru-RU" dirty="0" err="1" smtClean="0"/>
              <a:t>schalmei</a:t>
            </a:r>
            <a:r>
              <a:rPr lang="ru-RU" dirty="0" smtClean="0"/>
              <a:t>, от которого пошли </a:t>
            </a:r>
            <a:r>
              <a:rPr lang="ru-RU" b="1" dirty="0" smtClean="0"/>
              <a:t>гобои и фаготы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D:\Демьян\Ob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86" y="500042"/>
            <a:ext cx="6858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Рождение кларнета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ru-RU" b="1" dirty="0" smtClean="0"/>
              <a:t>Кларнет</a:t>
            </a:r>
            <a:r>
              <a:rPr lang="ru-RU" dirty="0" smtClean="0"/>
              <a:t> был изобретён в конце XVII — начале XVIII столетия </a:t>
            </a:r>
            <a:r>
              <a:rPr lang="ru-RU" dirty="0" err="1" smtClean="0"/>
              <a:t>нюрнбергским</a:t>
            </a:r>
            <a:r>
              <a:rPr lang="ru-RU" dirty="0" smtClean="0"/>
              <a:t> музыкальным мастером </a:t>
            </a:r>
            <a:r>
              <a:rPr lang="ru-RU" u="sng" dirty="0" smtClean="0">
                <a:latin typeface="Franklin Gothic Demi Cond" pitchFamily="34" charset="0"/>
              </a:rPr>
              <a:t>Иоганном </a:t>
            </a:r>
            <a:r>
              <a:rPr lang="ru-RU" u="sng" dirty="0" err="1" smtClean="0">
                <a:latin typeface="Franklin Gothic Demi Cond" pitchFamily="34" charset="0"/>
              </a:rPr>
              <a:t>Христофом</a:t>
            </a:r>
            <a:r>
              <a:rPr lang="ru-RU" u="sng" dirty="0" smtClean="0">
                <a:latin typeface="Franklin Gothic Demi Cond" pitchFamily="34" charset="0"/>
              </a:rPr>
              <a:t> </a:t>
            </a:r>
            <a:r>
              <a:rPr lang="ru-RU" u="sng" dirty="0" err="1" smtClean="0">
                <a:latin typeface="Franklin Gothic Demi Cond" pitchFamily="34" charset="0"/>
              </a:rPr>
              <a:t>Деннером</a:t>
            </a:r>
            <a:r>
              <a:rPr lang="ru-RU" u="sng" dirty="0" smtClean="0">
                <a:latin typeface="Franklin Gothic Demi Cond" pitchFamily="34" charset="0"/>
              </a:rPr>
              <a:t> </a:t>
            </a:r>
            <a:r>
              <a:rPr lang="ru-RU" dirty="0" smtClean="0"/>
              <a:t>(1655-1707), работавшим в то время над улучшением конструкции старинного французского духового инструмента — </a:t>
            </a:r>
            <a:r>
              <a:rPr lang="ru-RU" b="1" dirty="0" err="1" smtClean="0"/>
              <a:t>шалюмо</a:t>
            </a:r>
            <a:r>
              <a:rPr lang="ru-RU" b="1" dirty="0" smtClean="0"/>
              <a:t> </a:t>
            </a:r>
            <a:r>
              <a:rPr lang="ru-RU" i="1" dirty="0" smtClean="0"/>
              <a:t>(с</a:t>
            </a:r>
            <a:r>
              <a:rPr lang="fr-FR" i="1" dirty="0" smtClean="0"/>
              <a:t>halumeau</a:t>
            </a:r>
            <a:r>
              <a:rPr lang="ru-RU" i="1" dirty="0" smtClean="0"/>
              <a:t>)</a:t>
            </a:r>
          </a:p>
          <a:p>
            <a:pPr fontAlgn="t"/>
            <a:endParaRPr lang="ru-RU" i="1" dirty="0" smtClean="0"/>
          </a:p>
          <a:p>
            <a:pPr fontAlgn="t"/>
            <a:r>
              <a:rPr lang="ru-RU" i="1" dirty="0" smtClean="0"/>
              <a:t>Их осталось всего 8 штук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D:\Демьян\220px-JAP_3_Klappen_Chalumea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643314"/>
            <a:ext cx="2293934" cy="1532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Долгий путь к успеху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83880" cy="41879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 первых кларнетов разница в звучании его «регистров» была огромной.</a:t>
            </a:r>
          </a:p>
          <a:p>
            <a:r>
              <a:rPr lang="ru-RU" dirty="0" smtClean="0"/>
              <a:t>Мастера направляли все свои усилия к устранению многочисленных технических неудобств и одновременно пытались освободить кларнет от этой разницы.</a:t>
            </a:r>
          </a:p>
          <a:p>
            <a:r>
              <a:rPr lang="ru-RU" dirty="0" smtClean="0"/>
              <a:t>Этому способствовало введение клапанов, и, по мере их увеличения, кларнет начинал звучать ровнее и мягче. </a:t>
            </a:r>
          </a:p>
          <a:p>
            <a:r>
              <a:rPr lang="ru-RU" dirty="0" smtClean="0"/>
              <a:t>Когда количество клапанов достигло тринадцати,  кларнет зазвучал вполне удовлетворительно.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1659</TotalTime>
  <Words>1089</Words>
  <PresentationFormat>Экран (4:3)</PresentationFormat>
  <Paragraphs>95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Аспект</vt:lpstr>
      <vt:lpstr>Почему кларнет? </vt:lpstr>
      <vt:lpstr>Слайд 2</vt:lpstr>
      <vt:lpstr>Теперь я всем советую кларнет, и у меня есть свои доводы</vt:lpstr>
      <vt:lpstr>Разновидности кларнета</vt:lpstr>
      <vt:lpstr>Место в европейском оркестре</vt:lpstr>
      <vt:lpstr>Место в европейском оркестре</vt:lpstr>
      <vt:lpstr>Родственники </vt:lpstr>
      <vt:lpstr>Рождение кларнета</vt:lpstr>
      <vt:lpstr>Долгий путь к успеху</vt:lpstr>
      <vt:lpstr>Долгий путь к успеху</vt:lpstr>
      <vt:lpstr>Усовершенствование  кларнета</vt:lpstr>
      <vt:lpstr>Развитие  кларнета</vt:lpstr>
      <vt:lpstr>Слайд 13</vt:lpstr>
      <vt:lpstr>Где место кларнету?</vt:lpstr>
      <vt:lpstr>Составные части кларнета</vt:lpstr>
      <vt:lpstr>Оркестр  Гленна Миллера</vt:lpstr>
      <vt:lpstr>Кларнетовое соло в оркестре</vt:lpstr>
      <vt:lpstr>Кларнетовое соло</vt:lpstr>
      <vt:lpstr>Кларнет  умеет шутить</vt:lpstr>
      <vt:lpstr>Балканский  кларнет</vt:lpstr>
      <vt:lpstr>Выводы – сложно, но виртуозно</vt:lpstr>
      <vt:lpstr>Выводы – особенный звук</vt:lpstr>
      <vt:lpstr>Выводы – везде пригодится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кларнет?</dc:title>
  <dc:creator>Надежда</dc:creator>
  <cp:lastModifiedBy>Домашний</cp:lastModifiedBy>
  <cp:revision>168</cp:revision>
  <dcterms:created xsi:type="dcterms:W3CDTF">2015-10-06T06:57:35Z</dcterms:created>
  <dcterms:modified xsi:type="dcterms:W3CDTF">2015-10-09T11:19:44Z</dcterms:modified>
</cp:coreProperties>
</file>