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04" r:id="rId2"/>
    <p:sldId id="298" r:id="rId3"/>
    <p:sldId id="307" r:id="rId4"/>
    <p:sldId id="293" r:id="rId5"/>
    <p:sldId id="308" r:id="rId6"/>
    <p:sldId id="274" r:id="rId7"/>
    <p:sldId id="309" r:id="rId8"/>
    <p:sldId id="329" r:id="rId9"/>
    <p:sldId id="28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B4C"/>
    <a:srgbClr val="0000FF"/>
    <a:srgbClr val="001236"/>
    <a:srgbClr val="001848"/>
    <a:srgbClr val="531E1D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982848-5F19-4F4C-AF83-EF7385ADB47A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FEE22C-4848-4DD2-A42F-64723736DC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Шаблоны, трафареты- 5Х5</a:t>
            </a:r>
            <a:r>
              <a:rPr lang="ru-RU" b="1" baseline="0" dirty="0" smtClean="0"/>
              <a:t> см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EE22C-4848-4DD2-A42F-64723736DC0A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Таблица для заучивания стихотворения: Зайчик по лесу прыг-скок, Спрятался он за кусток.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                                  Сидит зайка под кустом, Куст для зайца — это дом. - к</a:t>
            </a:r>
            <a:r>
              <a:rPr lang="ru-RU" b="1" dirty="0" smtClean="0"/>
              <a:t>арточки-А4 для индивидуальной работы, А2 для фронтальной </a:t>
            </a: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EE22C-4848-4DD2-A42F-64723736DC0A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Подбор фонохрестоматии на любом носителе (флёшка, диск)</a:t>
            </a:r>
            <a:r>
              <a:rPr lang="ru-RU" b="1" baseline="0" dirty="0" smtClean="0"/>
              <a:t> -п</a:t>
            </a:r>
            <a:r>
              <a:rPr lang="ru-RU" b="1" dirty="0" smtClean="0"/>
              <a:t>риложение 5.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EE22C-4848-4DD2-A42F-64723736DC0A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Иллюстрации для индивидуальной и фронтальной работы; конспекты бесед, развлечений; дидактические игры; информационные листы в уголок для родителей.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EE22C-4848-4DD2-A42F-64723736DC0A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Приложение 7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EE22C-4848-4DD2-A42F-64723736DC0A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2.jpeg"/><Relationship Id="rId9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2.jpeg"/><Relationship Id="rId9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1.pn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1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11" Type="http://schemas.openxmlformats.org/officeDocument/2006/relationships/image" Target="../media/image31.jpeg"/><Relationship Id="rId5" Type="http://schemas.openxmlformats.org/officeDocument/2006/relationships/image" Target="../media/image22.jpeg"/><Relationship Id="rId10" Type="http://schemas.openxmlformats.org/officeDocument/2006/relationships/image" Target="../media/image30.jpeg"/><Relationship Id="rId4" Type="http://schemas.openxmlformats.org/officeDocument/2006/relationships/image" Target="../media/image2.jpeg"/><Relationship Id="rId9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21.pn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4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0007-006-Trenazhjor-Bazarnogo-V_F-Sposobstvuet-ulu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980728"/>
            <a:ext cx="2016224" cy="1278862"/>
          </a:xfrm>
          <a:prstGeom prst="rect">
            <a:avLst/>
          </a:prstGeom>
        </p:spPr>
      </p:pic>
      <p:pic>
        <p:nvPicPr>
          <p:cNvPr id="13" name="Рисунок 12" descr="гимн.-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71800" y="980728"/>
            <a:ext cx="1800200" cy="1296144"/>
          </a:xfrm>
          <a:prstGeom prst="rect">
            <a:avLst/>
          </a:prstGeom>
        </p:spPr>
      </p:pic>
      <p:pic>
        <p:nvPicPr>
          <p:cNvPr id="14" name="Рисунок 13" descr="гимн.-6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644008" y="980728"/>
            <a:ext cx="1785268" cy="1199934"/>
          </a:xfrm>
          <a:prstGeom prst="rect">
            <a:avLst/>
          </a:prstGeom>
        </p:spPr>
      </p:pic>
      <p:pic>
        <p:nvPicPr>
          <p:cNvPr id="16" name="Рисунок 15" descr="гимн.-3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156176" y="980728"/>
            <a:ext cx="2325638" cy="1687749"/>
          </a:xfrm>
          <a:prstGeom prst="rect">
            <a:avLst/>
          </a:prstGeom>
        </p:spPr>
      </p:pic>
      <p:pic>
        <p:nvPicPr>
          <p:cNvPr id="15" name="Рисунок 14" descr="1042b58c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259632" y="3212976"/>
            <a:ext cx="1990807" cy="3052036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18" name="Рисунок 17" descr="графические навыки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156176" y="3284984"/>
            <a:ext cx="1635062" cy="2954931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21" name="Рисунок 20" descr="графические навыки 1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563888" y="3284984"/>
            <a:ext cx="2374664" cy="2984913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539552" y="404664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Гимнастика для глаз- карточки, схемы</a:t>
            </a:r>
            <a:endParaRPr lang="ru-RU" sz="3200" b="1" i="1" dirty="0">
              <a:solidFill>
                <a:srgbClr val="00184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9552" y="2204864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Шаблоны, трафареты для формирования графических навыков</a:t>
            </a:r>
            <a:endParaRPr lang="ru-RU" sz="2800" b="1" i="1" dirty="0">
              <a:solidFill>
                <a:srgbClr val="00123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4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058108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6136" y="2132856"/>
            <a:ext cx="2683019" cy="1872208"/>
          </a:xfrm>
          <a:prstGeom prst="rect">
            <a:avLst/>
          </a:prstGeom>
        </p:spPr>
      </p:pic>
      <p:pic>
        <p:nvPicPr>
          <p:cNvPr id="13" name="Рисунок 12" descr="мнемотаблицы -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68144" y="4386685"/>
            <a:ext cx="2642636" cy="1850627"/>
          </a:xfrm>
          <a:prstGeom prst="rect">
            <a:avLst/>
          </a:prstGeom>
        </p:spPr>
      </p:pic>
      <p:pic>
        <p:nvPicPr>
          <p:cNvPr id="14" name="Рисунок 13" descr="мнемотаблицы -курочка-ряба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131840" y="3716350"/>
            <a:ext cx="2592288" cy="2474455"/>
          </a:xfrm>
          <a:prstGeom prst="rect">
            <a:avLst/>
          </a:prstGeom>
        </p:spPr>
      </p:pic>
      <p:pic>
        <p:nvPicPr>
          <p:cNvPr id="16" name="Рисунок 15" descr="http://vkjournal.ru/vk/html/528/528688/24d32b831a112512fb596dad67b_html_m6abeef92.jpg"/>
          <p:cNvPicPr/>
          <p:nvPr/>
        </p:nvPicPr>
        <p:blipFill>
          <a:blip r:embed="rId8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83568" y="4365104"/>
            <a:ext cx="2304256" cy="17792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://vkjournal.ru/vk/html/528/528688/24d32b831a112512fb596dad67b_html_3b447366.jpg"/>
          <p:cNvPicPr/>
          <p:nvPr/>
        </p:nvPicPr>
        <p:blipFill>
          <a:blip r:embed="rId9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484784"/>
            <a:ext cx="2520280" cy="1872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Мнемотаблицы для заучивания стихотворений,  скороговорок,  загадок,  для пересказа небольших рассказов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1560" y="692696"/>
            <a:ext cx="2376264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915816" y="357764"/>
            <a:ext cx="568863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Мнемотаблицы для заучивания стихотворений, скороговорок, загадок, для пересказа небольших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96136" y="1484784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рассказов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4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Рисунок 13" descr="ebook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476672"/>
            <a:ext cx="3360373" cy="2016225"/>
          </a:xfrm>
          <a:prstGeom prst="rect">
            <a:avLst/>
          </a:prstGeom>
        </p:spPr>
      </p:pic>
      <p:pic>
        <p:nvPicPr>
          <p:cNvPr id="15" name="Рисунок 14" descr="IMG_100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95869" y="4437112"/>
            <a:ext cx="2408939" cy="1806704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3" name="TextBox 12"/>
          <p:cNvSpPr txBox="1"/>
          <p:nvPr/>
        </p:nvSpPr>
        <p:spPr>
          <a:xfrm>
            <a:off x="611560" y="476673"/>
            <a:ext cx="504056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Фонохрестоматия:</a:t>
            </a:r>
          </a:p>
          <a:p>
            <a:pPr algn="ctr"/>
            <a:endParaRPr lang="ru-RU" sz="3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мультфильмы;</a:t>
            </a:r>
          </a:p>
          <a:p>
            <a:pPr algn="ctr">
              <a:buFontTx/>
              <a:buChar char="-"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радиопередачи;</a:t>
            </a:r>
          </a:p>
          <a:p>
            <a:pPr algn="ctr">
              <a:buFontTx/>
              <a:buChar char="-"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телепередачи;</a:t>
            </a:r>
          </a:p>
          <a:p>
            <a:pPr algn="ctr">
              <a:buFontTx/>
              <a:buChar char="-"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художественные фильмы</a:t>
            </a:r>
            <a:endParaRPr lang="ru-RU" sz="32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04112013-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68144" y="4312760"/>
            <a:ext cx="2746624" cy="1996583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7" name="Рисунок 16" descr="детское радио4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220072" y="2636912"/>
            <a:ext cx="3366927" cy="152037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8" name="Рисунок 17" descr="мультгерои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39552" y="4365104"/>
            <a:ext cx="2896603" cy="196969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3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04664"/>
            <a:ext cx="2592288" cy="60486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347864" y="404664"/>
            <a:ext cx="5328592" cy="60486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Рисунок 13" descr="0_54b03_125ede3e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9" y="5085184"/>
            <a:ext cx="1691642" cy="1150316"/>
          </a:xfrm>
          <a:prstGeom prst="rect">
            <a:avLst/>
          </a:prstGeom>
        </p:spPr>
      </p:pic>
      <p:pic>
        <p:nvPicPr>
          <p:cNvPr id="15" name="Рисунок 14" descr="портфолио. 1jp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3214323" y="1042262"/>
            <a:ext cx="5667681" cy="4824536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6" name="Прямоугольник 15"/>
          <p:cNvSpPr/>
          <p:nvPr/>
        </p:nvSpPr>
        <p:spPr>
          <a:xfrm>
            <a:off x="4067944" y="980728"/>
            <a:ext cx="4176464" cy="5184576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139952" y="980728"/>
            <a:ext cx="40324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 </a:t>
            </a:r>
            <a:endParaRPr lang="ru-RU" sz="3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18" descr="дети.36jp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139951" y="3501008"/>
            <a:ext cx="3896113" cy="2508226"/>
          </a:xfrm>
          <a:prstGeom prst="rect">
            <a:avLst/>
          </a:prstGeom>
        </p:spPr>
      </p:pic>
      <p:pic>
        <p:nvPicPr>
          <p:cNvPr id="18" name="Рисунок 17" descr="фгос. 1jp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3568" y="476672"/>
            <a:ext cx="2337048" cy="1296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3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04664"/>
            <a:ext cx="8136904" cy="60486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Рисунок 13" descr="портфолио. 1jp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2818279" y="790235"/>
            <a:ext cx="5667681" cy="5328592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5" name="Прямоугольник 14"/>
          <p:cNvSpPr/>
          <p:nvPr/>
        </p:nvSpPr>
        <p:spPr>
          <a:xfrm>
            <a:off x="3635896" y="908720"/>
            <a:ext cx="4032448" cy="5184576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 descr="0_54b03_125ede3e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4797152"/>
            <a:ext cx="2115219" cy="1438348"/>
          </a:xfrm>
          <a:prstGeom prst="rect">
            <a:avLst/>
          </a:prstGeom>
        </p:spPr>
      </p:pic>
      <p:pic>
        <p:nvPicPr>
          <p:cNvPr id="13" name="Рисунок 12" descr="2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5549" y="404664"/>
            <a:ext cx="2496278" cy="187220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7" name="TextBox 16"/>
          <p:cNvSpPr txBox="1"/>
          <p:nvPr/>
        </p:nvSpPr>
        <p:spPr>
          <a:xfrm>
            <a:off x="3635896" y="980728"/>
            <a:ext cx="40324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Игровая (театрализованная)</a:t>
            </a:r>
          </a:p>
          <a:p>
            <a:pPr algn="ctr"/>
            <a:r>
              <a:rPr lang="ru-RU" sz="2800" b="1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деятельность</a:t>
            </a:r>
            <a:endParaRPr lang="ru-RU" sz="2800" i="1" dirty="0">
              <a:solidFill>
                <a:srgbClr val="00123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07904" y="2420888"/>
            <a:ext cx="39604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   конспекты сюжетно-ролевых, строительных, театрализованных игр;</a:t>
            </a: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  разные виды театров (теневой, на фланелеграфе, настольный, пальчиковый) </a:t>
            </a:r>
            <a:endParaRPr lang="ru-RU" sz="2400" b="1" i="1" dirty="0">
              <a:solidFill>
                <a:srgbClr val="00184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3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04664"/>
            <a:ext cx="8136904" cy="60486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 descr="0_54b03_125ede3e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4797152"/>
            <a:ext cx="2115219" cy="1438348"/>
          </a:xfrm>
          <a:prstGeom prst="rect">
            <a:avLst/>
          </a:prstGeom>
        </p:spPr>
      </p:pic>
      <p:pic>
        <p:nvPicPr>
          <p:cNvPr id="13" name="Рисунок 12" descr="портфолио. 1jp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2818279" y="790235"/>
            <a:ext cx="5667681" cy="5328592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7" name="Прямоугольник 16"/>
          <p:cNvSpPr/>
          <p:nvPr/>
        </p:nvSpPr>
        <p:spPr>
          <a:xfrm>
            <a:off x="3635896" y="908720"/>
            <a:ext cx="4032448" cy="5184576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Рисунок 13" descr="100_6181.jpg"/>
          <p:cNvPicPr>
            <a:picLocks noChangeAspect="1"/>
          </p:cNvPicPr>
          <p:nvPr/>
        </p:nvPicPr>
        <p:blipFill>
          <a:blip r:embed="rId6" cstate="print"/>
          <a:srcRect l="14286" t="11429" r="5714" b="8571"/>
          <a:stretch>
            <a:fillRect/>
          </a:stretch>
        </p:blipFill>
        <p:spPr>
          <a:xfrm>
            <a:off x="515548" y="404664"/>
            <a:ext cx="2400267" cy="18002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5" name="TextBox 14"/>
          <p:cNvSpPr txBox="1"/>
          <p:nvPr/>
        </p:nvSpPr>
        <p:spPr>
          <a:xfrm>
            <a:off x="3635896" y="980728"/>
            <a:ext cx="40324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Элементарная трудовая деятельность</a:t>
            </a:r>
            <a:endParaRPr lang="ru-RU" sz="2800" i="1" dirty="0">
              <a:solidFill>
                <a:srgbClr val="00184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79912" y="1988840"/>
            <a:ext cx="37444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   конспекты трудовой деятельности (</a:t>
            </a:r>
            <a:r>
              <a:rPr lang="ru-RU" sz="2400" b="1" i="1" dirty="0" smtClean="0">
                <a:solidFill>
                  <a:srgbClr val="002B4C"/>
                </a:solidFill>
                <a:latin typeface="Times New Roman" pitchFamily="18" charset="0"/>
                <a:cs typeface="Times New Roman" pitchFamily="18" charset="0"/>
              </a:rPr>
              <a:t>дежурство</a:t>
            </a:r>
            <a:r>
              <a:rPr lang="ru-RU" sz="24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 по столовой, самообслуживание, в природе, ручной труд, хозяйственно-бытовой);</a:t>
            </a:r>
          </a:p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  стихи, пословицы о труде</a:t>
            </a:r>
            <a:endParaRPr lang="ru-RU" sz="2400" b="1" i="1" dirty="0">
              <a:solidFill>
                <a:srgbClr val="00184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4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04664"/>
            <a:ext cx="8136904" cy="60486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Рисунок 13" descr="портфолио. 1jp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2818279" y="790235"/>
            <a:ext cx="5667681" cy="5328592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5" name="Прямоугольник 14"/>
          <p:cNvSpPr/>
          <p:nvPr/>
        </p:nvSpPr>
        <p:spPr>
          <a:xfrm>
            <a:off x="3635896" y="908720"/>
            <a:ext cx="4032448" cy="5184576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 descr="0_54b03_125ede3e_M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3568" y="4797152"/>
            <a:ext cx="2115219" cy="1438348"/>
          </a:xfrm>
          <a:prstGeom prst="rect">
            <a:avLst/>
          </a:prstGeom>
        </p:spPr>
      </p:pic>
      <p:pic>
        <p:nvPicPr>
          <p:cNvPr id="13" name="Рисунок 12" descr="ПДД-литература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9552" y="404663"/>
            <a:ext cx="2394266" cy="3447743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7" name="TextBox 16"/>
          <p:cNvSpPr txBox="1"/>
          <p:nvPr/>
        </p:nvSpPr>
        <p:spPr>
          <a:xfrm>
            <a:off x="3635896" y="908720"/>
            <a:ext cx="40324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Основы безопасности жизнедеятельности</a:t>
            </a:r>
            <a:endParaRPr lang="ru-RU" sz="3200" i="1" dirty="0">
              <a:solidFill>
                <a:srgbClr val="00184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Содержимое 3" descr="http://rudocs.exdat.com/pars_docs/tw_refs/371/370494/370494_html_m3658dd6a.jpg"/>
          <p:cNvPicPr>
            <a:picLocks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79912" y="2492896"/>
            <a:ext cx="180020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Содержимое 3" descr="http://rudocs.exdat.com/pars_docs/tw_refs/371/370494/370494_html_aed5e7c.jpg"/>
          <p:cNvPicPr>
            <a:picLocks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52120" y="2564904"/>
            <a:ext cx="187220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51920" y="4437112"/>
            <a:ext cx="1656184" cy="1440160"/>
          </a:xfrm>
          <a:prstGeom prst="rect">
            <a:avLst/>
          </a:prstGeom>
          <a:noFill/>
        </p:spPr>
      </p:pic>
      <p:pic>
        <p:nvPicPr>
          <p:cNvPr id="23" name="Содержимое 3" descr="http://rudocs.exdat.com/pars_docs/tw_refs/371/370494/370494_html_m61cfe664.jpg"/>
          <p:cNvPicPr>
            <a:picLocks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724128" y="4365104"/>
            <a:ext cx="172819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3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04664"/>
            <a:ext cx="8136904" cy="60486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Рисунок 13" descr="портфолио. 1jp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2818279" y="790235"/>
            <a:ext cx="5667681" cy="5328592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5" name="Прямоугольник 14"/>
          <p:cNvSpPr/>
          <p:nvPr/>
        </p:nvSpPr>
        <p:spPr>
          <a:xfrm>
            <a:off x="3635896" y="908720"/>
            <a:ext cx="4032448" cy="5256584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6" name="Рисунок 15" descr="0_54b03_125ede3e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4797152"/>
            <a:ext cx="2115219" cy="143834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563888" y="1052736"/>
            <a:ext cx="41044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Психолого – педагогическое сопровождение оздоровительного процесса с детьми в летний период  </a:t>
            </a:r>
            <a:endParaRPr lang="ru-RU" sz="3200" b="1" i="1" dirty="0">
              <a:solidFill>
                <a:srgbClr val="00184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логотип. 41pn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1560" y="404664"/>
            <a:ext cx="2263374" cy="2088232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4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39552" y="404664"/>
            <a:ext cx="80648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   диагностика уровня адаптированности ребенка к ДОУ</a:t>
            </a:r>
            <a:r>
              <a:rPr lang="ru-RU" b="1" i="1" dirty="0" smtClean="0">
                <a:solidFill>
                  <a:srgbClr val="001848"/>
                </a:solidFill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   признаки  психоэмоционального  напряжения ;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   внешние и внутренние источники угрозы психологической безопасности ребенка;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   «Акваметод» - эффективный способ снижения адаптационного стресса у детей;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   «Песочная игра»  - эффективный способ снижения адаптационного стресса у детей;</a:t>
            </a:r>
            <a:endParaRPr lang="ru-RU" sz="2800" b="1" dirty="0">
              <a:solidFill>
                <a:srgbClr val="00184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4986_big.jpg"/>
          <p:cNvPicPr>
            <a:picLocks noChangeAspect="1"/>
          </p:cNvPicPr>
          <p:nvPr/>
        </p:nvPicPr>
        <p:blipFill>
          <a:blip r:embed="rId5" cstate="print"/>
          <a:srcRect l="3567" r="7261"/>
          <a:stretch>
            <a:fillRect/>
          </a:stretch>
        </p:blipFill>
        <p:spPr>
          <a:xfrm>
            <a:off x="2699792" y="4365104"/>
            <a:ext cx="1800200" cy="1949392"/>
          </a:xfrm>
          <a:prstGeom prst="rect">
            <a:avLst/>
          </a:prstGeom>
        </p:spPr>
      </p:pic>
      <p:pic>
        <p:nvPicPr>
          <p:cNvPr id="14" name="Рисунок 13" descr="изо 3.jpg"/>
          <p:cNvPicPr>
            <a:picLocks noChangeAspect="1"/>
          </p:cNvPicPr>
          <p:nvPr/>
        </p:nvPicPr>
        <p:blipFill>
          <a:blip r:embed="rId6" cstate="print"/>
          <a:srcRect b="10954"/>
          <a:stretch>
            <a:fillRect/>
          </a:stretch>
        </p:blipFill>
        <p:spPr>
          <a:xfrm>
            <a:off x="4644008" y="4365104"/>
            <a:ext cx="1656184" cy="1927092"/>
          </a:xfrm>
          <a:prstGeom prst="rect">
            <a:avLst/>
          </a:prstGeom>
        </p:spPr>
      </p:pic>
      <p:pic>
        <p:nvPicPr>
          <p:cNvPr id="15" name="Рисунок 14" descr="tvorcheskoye-razvitie-malysh.jpg"/>
          <p:cNvPicPr>
            <a:picLocks noChangeAspect="1"/>
          </p:cNvPicPr>
          <p:nvPr/>
        </p:nvPicPr>
        <p:blipFill>
          <a:blip r:embed="rId7" cstate="print"/>
          <a:srcRect l="12121"/>
          <a:stretch>
            <a:fillRect/>
          </a:stretch>
        </p:blipFill>
        <p:spPr>
          <a:xfrm>
            <a:off x="611560" y="4293096"/>
            <a:ext cx="2088232" cy="1944881"/>
          </a:xfrm>
          <a:prstGeom prst="rect">
            <a:avLst/>
          </a:prstGeom>
        </p:spPr>
      </p:pic>
      <p:pic>
        <p:nvPicPr>
          <p:cNvPr id="16" name="Рисунок 15" descr="гармония души.jpg"/>
          <p:cNvPicPr>
            <a:picLocks noChangeAspect="1"/>
          </p:cNvPicPr>
          <p:nvPr/>
        </p:nvPicPr>
        <p:blipFill>
          <a:blip r:embed="rId8" cstate="print"/>
          <a:srcRect l="4119" r="7417"/>
          <a:stretch>
            <a:fillRect/>
          </a:stretch>
        </p:blipFill>
        <p:spPr>
          <a:xfrm>
            <a:off x="6372200" y="4388566"/>
            <a:ext cx="2232248" cy="18685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3833</TotalTime>
  <Words>207</Words>
  <Application>Microsoft Office PowerPoint</Application>
  <PresentationFormat>Экран (4:3)</PresentationFormat>
  <Paragraphs>36</Paragraphs>
  <Slides>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372</cp:revision>
  <dcterms:created xsi:type="dcterms:W3CDTF">2014-12-07T11:44:31Z</dcterms:created>
  <dcterms:modified xsi:type="dcterms:W3CDTF">2015-09-29T14:03:11Z</dcterms:modified>
</cp:coreProperties>
</file>