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1" autoAdjust="0"/>
    <p:restoredTop sz="94690" autoAdjust="0"/>
  </p:normalViewPr>
  <p:slideViewPr>
    <p:cSldViewPr>
      <p:cViewPr varScale="1">
        <p:scale>
          <a:sx n="86" d="100"/>
          <a:sy n="86" d="100"/>
        </p:scale>
        <p:origin x="-90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16.02.2014</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16.02.2014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16.02.2014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16.02.2014</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16.02.2014</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16.02.2014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16.02.2014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16.02.2014</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pandia.ru/291304/" TargetMode="External"/><Relationship Id="rId3" Type="http://schemas.openxmlformats.org/officeDocument/2006/relationships/hyperlink" Target="http://www.pandia.ru/155669/" TargetMode="External"/><Relationship Id="rId7" Type="http://schemas.openxmlformats.org/officeDocument/2006/relationships/hyperlink" Target="http://www.pandia.ru/217021/" TargetMode="External"/><Relationship Id="rId2" Type="http://schemas.openxmlformats.org/officeDocument/2006/relationships/hyperlink" Target="http://www.pandia.ru/186237/" TargetMode="External"/><Relationship Id="rId1" Type="http://schemas.openxmlformats.org/officeDocument/2006/relationships/slideLayout" Target="../slideLayouts/slideLayout2.xml"/><Relationship Id="rId6" Type="http://schemas.openxmlformats.org/officeDocument/2006/relationships/hyperlink" Target="http://www.pandia.ru/238130/" TargetMode="External"/><Relationship Id="rId5" Type="http://schemas.openxmlformats.org/officeDocument/2006/relationships/hyperlink" Target="http://www.pandia.ru/200450/" TargetMode="External"/><Relationship Id="rId4" Type="http://schemas.openxmlformats.org/officeDocument/2006/relationships/image" Target="../media/image13.jpeg"/><Relationship Id="rId9"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285776"/>
            <a:ext cx="8305800" cy="3929090"/>
          </a:xfrm>
        </p:spPr>
        <p:txBody>
          <a:bodyPr/>
          <a:lstStyle/>
          <a:p>
            <a:pPr algn="ctr"/>
            <a:r>
              <a:rPr lang="ru-RU" dirty="0" smtClean="0"/>
              <a:t>Растительный и Животный мир Тундры</a:t>
            </a:r>
            <a:endParaRPr lang="ru-RU" dirty="0"/>
          </a:p>
        </p:txBody>
      </p:sp>
      <p:sp>
        <p:nvSpPr>
          <p:cNvPr id="3" name="Подзаголовок 2"/>
          <p:cNvSpPr>
            <a:spLocks noGrp="1"/>
          </p:cNvSpPr>
          <p:nvPr>
            <p:ph type="subTitle" idx="1"/>
          </p:nvPr>
        </p:nvSpPr>
        <p:spPr>
          <a:xfrm>
            <a:off x="428596" y="5715000"/>
            <a:ext cx="8305800" cy="1143000"/>
          </a:xfrm>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428604"/>
            <a:ext cx="8229600" cy="1066800"/>
          </a:xfrm>
        </p:spPr>
        <p:txBody>
          <a:bodyPr/>
          <a:lstStyle/>
          <a:p>
            <a:pPr algn="just"/>
            <a:r>
              <a:rPr lang="ru-RU" dirty="0" smtClean="0"/>
              <a:t>Песец</a:t>
            </a:r>
            <a:endParaRPr lang="ru-RU" dirty="0"/>
          </a:p>
        </p:txBody>
      </p:sp>
      <p:pic>
        <p:nvPicPr>
          <p:cNvPr id="23556" name="Picture 4" descr="http://bib.ge/img_animal/43619411mela3.jpg"/>
          <p:cNvPicPr>
            <a:picLocks noChangeAspect="1" noChangeArrowheads="1"/>
          </p:cNvPicPr>
          <p:nvPr/>
        </p:nvPicPr>
        <p:blipFill>
          <a:blip r:embed="rId2" cstate="print"/>
          <a:srcRect/>
          <a:stretch>
            <a:fillRect/>
          </a:stretch>
        </p:blipFill>
        <p:spPr bwMode="auto">
          <a:xfrm>
            <a:off x="5643570" y="500042"/>
            <a:ext cx="3195084" cy="2643206"/>
          </a:xfrm>
          <a:prstGeom prst="rect">
            <a:avLst/>
          </a:prstGeom>
          <a:ln>
            <a:noFill/>
          </a:ln>
          <a:effectLst>
            <a:softEdge rad="112500"/>
          </a:effectLst>
        </p:spPr>
      </p:pic>
      <p:pic>
        <p:nvPicPr>
          <p:cNvPr id="23558" name="Picture 6" descr="http://picsee.net/upload/2012-03-29/32092dca8763.jpg"/>
          <p:cNvPicPr>
            <a:picLocks noChangeAspect="1" noChangeArrowheads="1"/>
          </p:cNvPicPr>
          <p:nvPr/>
        </p:nvPicPr>
        <p:blipFill>
          <a:blip r:embed="rId3" cstate="print"/>
          <a:srcRect/>
          <a:stretch>
            <a:fillRect/>
          </a:stretch>
        </p:blipFill>
        <p:spPr bwMode="auto">
          <a:xfrm>
            <a:off x="285720" y="4214818"/>
            <a:ext cx="4357686" cy="2449987"/>
          </a:xfrm>
          <a:prstGeom prst="rect">
            <a:avLst/>
          </a:prstGeom>
          <a:ln>
            <a:noFill/>
          </a:ln>
          <a:effectLst>
            <a:softEdge rad="112500"/>
          </a:effectLst>
        </p:spPr>
      </p:pic>
      <p:sp>
        <p:nvSpPr>
          <p:cNvPr id="7" name="Прямоугольник 6"/>
          <p:cNvSpPr/>
          <p:nvPr/>
        </p:nvSpPr>
        <p:spPr>
          <a:xfrm>
            <a:off x="0" y="1357298"/>
            <a:ext cx="5572132" cy="2554545"/>
          </a:xfrm>
          <a:prstGeom prst="rect">
            <a:avLst/>
          </a:prstGeom>
        </p:spPr>
        <p:txBody>
          <a:bodyPr wrap="square">
            <a:spAutoFit/>
          </a:bodyPr>
          <a:lstStyle/>
          <a:p>
            <a:r>
              <a:rPr lang="ru-RU" sz="1600" dirty="0" smtClean="0"/>
              <a:t>Песцы — промысловые пушные звери, которых иногда называют полярными лисицами. По размерам они немного меньше настоящих лисиц. Распространены песцы по всей тундре: к северу — до побережья океана и к югу — до северной границы леса.</a:t>
            </a:r>
          </a:p>
          <a:p>
            <a:r>
              <a:rPr lang="ru-RU" sz="1600" dirty="0" smtClean="0"/>
              <a:t>Песцы бывают двух окрасок: белые и голубые (точнее, темные). Белый песец становится чисто-белым только зимой, а к лету у него на спине и лопатках появляются крестообразно расположенные темные полосы, за которые он получил название «крестовик». </a:t>
            </a:r>
            <a:endParaRPr lang="ru-RU" sz="1600" dirty="0"/>
          </a:p>
        </p:txBody>
      </p:sp>
      <p:sp>
        <p:nvSpPr>
          <p:cNvPr id="8" name="Прямоугольник 7"/>
          <p:cNvSpPr/>
          <p:nvPr/>
        </p:nvSpPr>
        <p:spPr>
          <a:xfrm>
            <a:off x="5357818" y="3071810"/>
            <a:ext cx="3929090" cy="3785652"/>
          </a:xfrm>
          <a:prstGeom prst="rect">
            <a:avLst/>
          </a:prstGeom>
        </p:spPr>
        <p:txBody>
          <a:bodyPr wrap="square">
            <a:spAutoFit/>
          </a:bodyPr>
          <a:lstStyle/>
          <a:p>
            <a:r>
              <a:rPr lang="ru-RU" sz="1600" dirty="0" smtClean="0"/>
              <a:t>Голубой песец и зимой и летом сплошь темный. Белые волосы внутри содержат воздух и создают хорошую изоляцию зимой, сохраняя тепло, подобно тому, как воздух между двумя рамами в домах не дает охлаждаться жилому помещению. Темные волосы голубого песца не имеют этого преимущества, зато у него более густой подшерсток. Вот почему в пушном промысле голубые песцы ценятся выше не только из-за красоты меха, но и из-за его плотности. Особенно это относится к голубым песцам с Командорских островов.</a:t>
            </a:r>
            <a:endParaRPr lang="ru-RU"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558"/>
                                        </p:tgtEl>
                                        <p:attrNameLst>
                                          <p:attrName>style.visibility</p:attrName>
                                        </p:attrNameLst>
                                      </p:cBhvr>
                                      <p:to>
                                        <p:strVal val="visible"/>
                                      </p:to>
                                    </p:set>
                                    <p:animEffect transition="in" filter="blinds(horizontal)">
                                      <p:cBhvr>
                                        <p:cTn id="7" dur="500"/>
                                        <p:tgtEl>
                                          <p:spTgt spid="23558"/>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23556"/>
                                        </p:tgtEl>
                                        <p:attrNameLst>
                                          <p:attrName>style.visibility</p:attrName>
                                        </p:attrNameLst>
                                      </p:cBhvr>
                                      <p:to>
                                        <p:strVal val="visible"/>
                                      </p:to>
                                    </p:set>
                                    <p:anim calcmode="lin" valueType="num">
                                      <p:cBhvr>
                                        <p:cTn id="12" dur="1000" fill="hold"/>
                                        <p:tgtEl>
                                          <p:spTgt spid="23556"/>
                                        </p:tgtEl>
                                        <p:attrNameLst>
                                          <p:attrName>ppt_w</p:attrName>
                                        </p:attrNameLst>
                                      </p:cBhvr>
                                      <p:tavLst>
                                        <p:tav tm="0">
                                          <p:val>
                                            <p:strVal val="#ppt_w*0.70"/>
                                          </p:val>
                                        </p:tav>
                                        <p:tav tm="100000">
                                          <p:val>
                                            <p:strVal val="#ppt_w"/>
                                          </p:val>
                                        </p:tav>
                                      </p:tavLst>
                                    </p:anim>
                                    <p:anim calcmode="lin" valueType="num">
                                      <p:cBhvr>
                                        <p:cTn id="13" dur="1000" fill="hold"/>
                                        <p:tgtEl>
                                          <p:spTgt spid="23556"/>
                                        </p:tgtEl>
                                        <p:attrNameLst>
                                          <p:attrName>ppt_h</p:attrName>
                                        </p:attrNameLst>
                                      </p:cBhvr>
                                      <p:tavLst>
                                        <p:tav tm="0">
                                          <p:val>
                                            <p:strVal val="#ppt_h"/>
                                          </p:val>
                                        </p:tav>
                                        <p:tav tm="100000">
                                          <p:val>
                                            <p:strVal val="#ppt_h"/>
                                          </p:val>
                                        </p:tav>
                                      </p:tavLst>
                                    </p:anim>
                                    <p:animEffect transition="in" filter="fade">
                                      <p:cBhvr>
                                        <p:cTn id="14" dur="10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571480"/>
            <a:ext cx="8229600" cy="1066800"/>
          </a:xfrm>
        </p:spPr>
        <p:txBody>
          <a:bodyPr/>
          <a:lstStyle/>
          <a:p>
            <a:pPr algn="ctr"/>
            <a:r>
              <a:rPr lang="ru-RU" dirty="0" smtClean="0"/>
              <a:t>Птицы</a:t>
            </a:r>
            <a:endParaRPr lang="ru-RU" dirty="0"/>
          </a:p>
        </p:txBody>
      </p:sp>
      <p:sp>
        <p:nvSpPr>
          <p:cNvPr id="3" name="Содержимое 2"/>
          <p:cNvSpPr>
            <a:spLocks noGrp="1"/>
          </p:cNvSpPr>
          <p:nvPr>
            <p:ph idx="1"/>
          </p:nvPr>
        </p:nvSpPr>
        <p:spPr>
          <a:xfrm>
            <a:off x="0" y="3714752"/>
            <a:ext cx="2928958" cy="500066"/>
          </a:xfrm>
        </p:spPr>
        <p:txBody>
          <a:bodyPr>
            <a:normAutofit lnSpcReduction="10000"/>
          </a:bodyPr>
          <a:lstStyle/>
          <a:p>
            <a:r>
              <a:rPr lang="ru-RU" sz="1400" dirty="0" smtClean="0"/>
              <a:t>Полярная сова постоянно живёт в Тундре.</a:t>
            </a:r>
            <a:endParaRPr lang="ru-RU" sz="1400" dirty="0" smtClean="0"/>
          </a:p>
        </p:txBody>
      </p:sp>
      <p:pic>
        <p:nvPicPr>
          <p:cNvPr id="25602" name="Picture 2" descr="http://upload-2.birdrama.de/img_global/4-tier-eule/_light-222549-bliana.jpg"/>
          <p:cNvPicPr>
            <a:picLocks noChangeAspect="1" noChangeArrowheads="1"/>
          </p:cNvPicPr>
          <p:nvPr/>
        </p:nvPicPr>
        <p:blipFill>
          <a:blip r:embed="rId2" cstate="print"/>
          <a:srcRect/>
          <a:stretch>
            <a:fillRect/>
          </a:stretch>
        </p:blipFill>
        <p:spPr bwMode="auto">
          <a:xfrm>
            <a:off x="571472" y="1357298"/>
            <a:ext cx="2405592" cy="2286016"/>
          </a:xfrm>
          <a:prstGeom prst="rect">
            <a:avLst/>
          </a:prstGeom>
          <a:noFill/>
        </p:spPr>
      </p:pic>
      <p:pic>
        <p:nvPicPr>
          <p:cNvPr id="25604" name="Picture 4" descr="http://files.school-collection.edu.ru/dlrstore/a0231814-0b00-4334-8b24-b0b2467b4969/%5bBI7ZD_12-04%5d_%5bIL_05%5d-k2.jpg"/>
          <p:cNvPicPr>
            <a:picLocks noChangeAspect="1" noChangeArrowheads="1"/>
          </p:cNvPicPr>
          <p:nvPr/>
        </p:nvPicPr>
        <p:blipFill>
          <a:blip r:embed="rId3" cstate="print"/>
          <a:srcRect/>
          <a:stretch>
            <a:fillRect/>
          </a:stretch>
        </p:blipFill>
        <p:spPr bwMode="auto">
          <a:xfrm>
            <a:off x="3500430" y="1571612"/>
            <a:ext cx="2143140" cy="1971543"/>
          </a:xfrm>
          <a:prstGeom prst="rect">
            <a:avLst/>
          </a:prstGeom>
          <a:noFill/>
        </p:spPr>
      </p:pic>
      <p:sp>
        <p:nvSpPr>
          <p:cNvPr id="6" name="Прямоугольник 5"/>
          <p:cNvSpPr/>
          <p:nvPr/>
        </p:nvSpPr>
        <p:spPr>
          <a:xfrm>
            <a:off x="3857620" y="3571876"/>
            <a:ext cx="2143140" cy="369332"/>
          </a:xfrm>
          <a:prstGeom prst="rect">
            <a:avLst/>
          </a:prstGeom>
        </p:spPr>
        <p:txBody>
          <a:bodyPr wrap="square">
            <a:spAutoFit/>
          </a:bodyPr>
          <a:lstStyle/>
          <a:p>
            <a:r>
              <a:rPr lang="ru-RU" dirty="0" smtClean="0"/>
              <a:t>Гагарка</a:t>
            </a:r>
            <a:endParaRPr lang="ru-RU" dirty="0"/>
          </a:p>
        </p:txBody>
      </p:sp>
      <p:pic>
        <p:nvPicPr>
          <p:cNvPr id="25606" name="Picture 6" descr="http://www.greglasley.net/images/W/Willow-Ptarmigan-F2.jpg"/>
          <p:cNvPicPr>
            <a:picLocks noChangeAspect="1" noChangeArrowheads="1"/>
          </p:cNvPicPr>
          <p:nvPr/>
        </p:nvPicPr>
        <p:blipFill>
          <a:blip r:embed="rId4" cstate="print"/>
          <a:srcRect/>
          <a:stretch>
            <a:fillRect/>
          </a:stretch>
        </p:blipFill>
        <p:spPr bwMode="auto">
          <a:xfrm>
            <a:off x="6364142" y="857232"/>
            <a:ext cx="2136649" cy="3071834"/>
          </a:xfrm>
          <a:prstGeom prst="rect">
            <a:avLst/>
          </a:prstGeom>
          <a:noFill/>
        </p:spPr>
      </p:pic>
      <p:sp>
        <p:nvSpPr>
          <p:cNvPr id="8" name="Прямоугольник 7"/>
          <p:cNvSpPr/>
          <p:nvPr/>
        </p:nvSpPr>
        <p:spPr>
          <a:xfrm>
            <a:off x="6215074" y="4000504"/>
            <a:ext cx="2928926" cy="523220"/>
          </a:xfrm>
          <a:prstGeom prst="rect">
            <a:avLst/>
          </a:prstGeom>
        </p:spPr>
        <p:txBody>
          <a:bodyPr wrap="square">
            <a:spAutoFit/>
          </a:bodyPr>
          <a:lstStyle/>
          <a:p>
            <a:r>
              <a:rPr lang="ru-RU" sz="1400" dirty="0" smtClean="0"/>
              <a:t>Белая Куропатка  круглый год живёт в </a:t>
            </a:r>
            <a:r>
              <a:rPr lang="ru-RU" sz="1400" dirty="0" smtClean="0"/>
              <a:t>Тундре</a:t>
            </a:r>
            <a:endParaRPr lang="ru-RU" sz="1400" dirty="0"/>
          </a:p>
        </p:txBody>
      </p:sp>
      <p:pic>
        <p:nvPicPr>
          <p:cNvPr id="25608" name="Picture 8" descr="Розовая чайка"/>
          <p:cNvPicPr>
            <a:picLocks noChangeAspect="1" noChangeArrowheads="1"/>
          </p:cNvPicPr>
          <p:nvPr/>
        </p:nvPicPr>
        <p:blipFill>
          <a:blip r:embed="rId5" cstate="print"/>
          <a:srcRect/>
          <a:stretch>
            <a:fillRect/>
          </a:stretch>
        </p:blipFill>
        <p:spPr bwMode="auto">
          <a:xfrm>
            <a:off x="3000364" y="3929066"/>
            <a:ext cx="2857500" cy="1895476"/>
          </a:xfrm>
          <a:prstGeom prst="rect">
            <a:avLst/>
          </a:prstGeom>
          <a:noFill/>
        </p:spPr>
      </p:pic>
      <p:sp>
        <p:nvSpPr>
          <p:cNvPr id="10" name="Прямоугольник 9"/>
          <p:cNvSpPr/>
          <p:nvPr/>
        </p:nvSpPr>
        <p:spPr>
          <a:xfrm>
            <a:off x="3571868" y="6000768"/>
            <a:ext cx="1737976" cy="369332"/>
          </a:xfrm>
          <a:prstGeom prst="rect">
            <a:avLst/>
          </a:prstGeom>
        </p:spPr>
        <p:txBody>
          <a:bodyPr wrap="none">
            <a:spAutoFit/>
          </a:bodyPr>
          <a:lstStyle/>
          <a:p>
            <a:r>
              <a:rPr lang="ru-RU" dirty="0" smtClean="0"/>
              <a:t>Розовая </a:t>
            </a:r>
            <a:r>
              <a:rPr lang="ru-RU" dirty="0" smtClean="0"/>
              <a:t>чайка</a:t>
            </a:r>
            <a:endParaRPr lang="ru-RU" dirty="0"/>
          </a:p>
        </p:txBody>
      </p:sp>
      <p:pic>
        <p:nvPicPr>
          <p:cNvPr id="25610" name="Picture 10" descr="http://lifeglobe.net/media/entry/1363/ewickii_01_3.jpg"/>
          <p:cNvPicPr>
            <a:picLocks noChangeAspect="1" noChangeArrowheads="1"/>
          </p:cNvPicPr>
          <p:nvPr/>
        </p:nvPicPr>
        <p:blipFill>
          <a:blip r:embed="rId6" cstate="print"/>
          <a:srcRect/>
          <a:stretch>
            <a:fillRect/>
          </a:stretch>
        </p:blipFill>
        <p:spPr bwMode="auto">
          <a:xfrm>
            <a:off x="6215074" y="4643446"/>
            <a:ext cx="2455080" cy="1643074"/>
          </a:xfrm>
          <a:prstGeom prst="rect">
            <a:avLst/>
          </a:prstGeom>
          <a:noFill/>
        </p:spPr>
      </p:pic>
      <p:sp>
        <p:nvSpPr>
          <p:cNvPr id="12" name="Прямоугольник 11"/>
          <p:cNvSpPr/>
          <p:nvPr/>
        </p:nvSpPr>
        <p:spPr>
          <a:xfrm>
            <a:off x="6429388" y="6357958"/>
            <a:ext cx="2190023" cy="369332"/>
          </a:xfrm>
          <a:prstGeom prst="rect">
            <a:avLst/>
          </a:prstGeom>
        </p:spPr>
        <p:txBody>
          <a:bodyPr wrap="none">
            <a:spAutoFit/>
          </a:bodyPr>
          <a:lstStyle/>
          <a:p>
            <a:r>
              <a:rPr lang="ru-RU" dirty="0" smtClean="0"/>
              <a:t>Тундровый лебедь</a:t>
            </a:r>
            <a:endParaRPr lang="ru-RU" dirty="0"/>
          </a:p>
        </p:txBody>
      </p:sp>
      <p:pic>
        <p:nvPicPr>
          <p:cNvPr id="25612" name="Picture 12" descr="Птица кулик"/>
          <p:cNvPicPr>
            <a:picLocks noChangeAspect="1" noChangeArrowheads="1"/>
          </p:cNvPicPr>
          <p:nvPr/>
        </p:nvPicPr>
        <p:blipFill>
          <a:blip r:embed="rId7" cstate="print"/>
          <a:srcRect/>
          <a:stretch>
            <a:fillRect/>
          </a:stretch>
        </p:blipFill>
        <p:spPr bwMode="auto">
          <a:xfrm>
            <a:off x="357158" y="4429132"/>
            <a:ext cx="2286016" cy="1143008"/>
          </a:xfrm>
          <a:prstGeom prst="rect">
            <a:avLst/>
          </a:prstGeom>
          <a:noFill/>
        </p:spPr>
      </p:pic>
      <p:sp>
        <p:nvSpPr>
          <p:cNvPr id="14" name="Прямоугольник 13"/>
          <p:cNvSpPr/>
          <p:nvPr/>
        </p:nvSpPr>
        <p:spPr>
          <a:xfrm>
            <a:off x="928662" y="5643578"/>
            <a:ext cx="1714512" cy="369332"/>
          </a:xfrm>
          <a:prstGeom prst="rect">
            <a:avLst/>
          </a:prstGeom>
        </p:spPr>
        <p:txBody>
          <a:bodyPr wrap="square">
            <a:spAutoFit/>
          </a:bodyPr>
          <a:lstStyle/>
          <a:p>
            <a:r>
              <a:rPr lang="ru-RU" dirty="0" smtClean="0"/>
              <a:t>Кулик</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wipe(down)">
                                      <p:cBhvr>
                                        <p:cTn id="7" dur="580">
                                          <p:stCondLst>
                                            <p:cond delay="0"/>
                                          </p:stCondLst>
                                        </p:cTn>
                                        <p:tgtEl>
                                          <p:spTgt spid="25602"/>
                                        </p:tgtEl>
                                      </p:cBhvr>
                                    </p:animEffect>
                                    <p:anim calcmode="lin" valueType="num">
                                      <p:cBhvr>
                                        <p:cTn id="8" dur="1822" tmFilter="0,0; 0.14,0.36; 0.43,0.73; 0.71,0.91; 1.0,1.0">
                                          <p:stCondLst>
                                            <p:cond delay="0"/>
                                          </p:stCondLst>
                                        </p:cTn>
                                        <p:tgtEl>
                                          <p:spTgt spid="2560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560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560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560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5602"/>
                                        </p:tgtEl>
                                        <p:attrNameLst>
                                          <p:attrName>ppt_y</p:attrName>
                                        </p:attrNameLst>
                                      </p:cBhvr>
                                      <p:tavLst>
                                        <p:tav tm="0" fmla="#ppt_y-sin(pi*$)/81">
                                          <p:val>
                                            <p:fltVal val="0"/>
                                          </p:val>
                                        </p:tav>
                                        <p:tav tm="100000">
                                          <p:val>
                                            <p:fltVal val="1"/>
                                          </p:val>
                                        </p:tav>
                                      </p:tavLst>
                                    </p:anim>
                                    <p:animScale>
                                      <p:cBhvr>
                                        <p:cTn id="13" dur="26">
                                          <p:stCondLst>
                                            <p:cond delay="650"/>
                                          </p:stCondLst>
                                        </p:cTn>
                                        <p:tgtEl>
                                          <p:spTgt spid="25602"/>
                                        </p:tgtEl>
                                      </p:cBhvr>
                                      <p:to x="100000" y="60000"/>
                                    </p:animScale>
                                    <p:animScale>
                                      <p:cBhvr>
                                        <p:cTn id="14" dur="166" decel="50000">
                                          <p:stCondLst>
                                            <p:cond delay="676"/>
                                          </p:stCondLst>
                                        </p:cTn>
                                        <p:tgtEl>
                                          <p:spTgt spid="25602"/>
                                        </p:tgtEl>
                                      </p:cBhvr>
                                      <p:to x="100000" y="100000"/>
                                    </p:animScale>
                                    <p:animScale>
                                      <p:cBhvr>
                                        <p:cTn id="15" dur="26">
                                          <p:stCondLst>
                                            <p:cond delay="1312"/>
                                          </p:stCondLst>
                                        </p:cTn>
                                        <p:tgtEl>
                                          <p:spTgt spid="25602"/>
                                        </p:tgtEl>
                                      </p:cBhvr>
                                      <p:to x="100000" y="80000"/>
                                    </p:animScale>
                                    <p:animScale>
                                      <p:cBhvr>
                                        <p:cTn id="16" dur="166" decel="50000">
                                          <p:stCondLst>
                                            <p:cond delay="1338"/>
                                          </p:stCondLst>
                                        </p:cTn>
                                        <p:tgtEl>
                                          <p:spTgt spid="25602"/>
                                        </p:tgtEl>
                                      </p:cBhvr>
                                      <p:to x="100000" y="100000"/>
                                    </p:animScale>
                                    <p:animScale>
                                      <p:cBhvr>
                                        <p:cTn id="17" dur="26">
                                          <p:stCondLst>
                                            <p:cond delay="1642"/>
                                          </p:stCondLst>
                                        </p:cTn>
                                        <p:tgtEl>
                                          <p:spTgt spid="25602"/>
                                        </p:tgtEl>
                                      </p:cBhvr>
                                      <p:to x="100000" y="90000"/>
                                    </p:animScale>
                                    <p:animScale>
                                      <p:cBhvr>
                                        <p:cTn id="18" dur="166" decel="50000">
                                          <p:stCondLst>
                                            <p:cond delay="1668"/>
                                          </p:stCondLst>
                                        </p:cTn>
                                        <p:tgtEl>
                                          <p:spTgt spid="25602"/>
                                        </p:tgtEl>
                                      </p:cBhvr>
                                      <p:to x="100000" y="100000"/>
                                    </p:animScale>
                                    <p:animScale>
                                      <p:cBhvr>
                                        <p:cTn id="19" dur="26">
                                          <p:stCondLst>
                                            <p:cond delay="1808"/>
                                          </p:stCondLst>
                                        </p:cTn>
                                        <p:tgtEl>
                                          <p:spTgt spid="25602"/>
                                        </p:tgtEl>
                                      </p:cBhvr>
                                      <p:to x="100000" y="95000"/>
                                    </p:animScale>
                                    <p:animScale>
                                      <p:cBhvr>
                                        <p:cTn id="20" dur="166" decel="50000">
                                          <p:stCondLst>
                                            <p:cond delay="1834"/>
                                          </p:stCondLst>
                                        </p:cTn>
                                        <p:tgtEl>
                                          <p:spTgt spid="2560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25604"/>
                                        </p:tgtEl>
                                        <p:attrNameLst>
                                          <p:attrName>style.visibility</p:attrName>
                                        </p:attrNameLst>
                                      </p:cBhvr>
                                      <p:to>
                                        <p:strVal val="visible"/>
                                      </p:to>
                                    </p:set>
                                    <p:animEffect transition="in" filter="wipe(down)">
                                      <p:cBhvr>
                                        <p:cTn id="25" dur="580">
                                          <p:stCondLst>
                                            <p:cond delay="0"/>
                                          </p:stCondLst>
                                        </p:cTn>
                                        <p:tgtEl>
                                          <p:spTgt spid="25604"/>
                                        </p:tgtEl>
                                      </p:cBhvr>
                                    </p:animEffect>
                                    <p:anim calcmode="lin" valueType="num">
                                      <p:cBhvr>
                                        <p:cTn id="26" dur="1822" tmFilter="0,0; 0.14,0.36; 0.43,0.73; 0.71,0.91; 1.0,1.0">
                                          <p:stCondLst>
                                            <p:cond delay="0"/>
                                          </p:stCondLst>
                                        </p:cTn>
                                        <p:tgtEl>
                                          <p:spTgt spid="2560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560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560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560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5604"/>
                                        </p:tgtEl>
                                        <p:attrNameLst>
                                          <p:attrName>ppt_y</p:attrName>
                                        </p:attrNameLst>
                                      </p:cBhvr>
                                      <p:tavLst>
                                        <p:tav tm="0" fmla="#ppt_y-sin(pi*$)/81">
                                          <p:val>
                                            <p:fltVal val="0"/>
                                          </p:val>
                                        </p:tav>
                                        <p:tav tm="100000">
                                          <p:val>
                                            <p:fltVal val="1"/>
                                          </p:val>
                                        </p:tav>
                                      </p:tavLst>
                                    </p:anim>
                                    <p:animScale>
                                      <p:cBhvr>
                                        <p:cTn id="31" dur="26">
                                          <p:stCondLst>
                                            <p:cond delay="650"/>
                                          </p:stCondLst>
                                        </p:cTn>
                                        <p:tgtEl>
                                          <p:spTgt spid="25604"/>
                                        </p:tgtEl>
                                      </p:cBhvr>
                                      <p:to x="100000" y="60000"/>
                                    </p:animScale>
                                    <p:animScale>
                                      <p:cBhvr>
                                        <p:cTn id="32" dur="166" decel="50000">
                                          <p:stCondLst>
                                            <p:cond delay="676"/>
                                          </p:stCondLst>
                                        </p:cTn>
                                        <p:tgtEl>
                                          <p:spTgt spid="25604"/>
                                        </p:tgtEl>
                                      </p:cBhvr>
                                      <p:to x="100000" y="100000"/>
                                    </p:animScale>
                                    <p:animScale>
                                      <p:cBhvr>
                                        <p:cTn id="33" dur="26">
                                          <p:stCondLst>
                                            <p:cond delay="1312"/>
                                          </p:stCondLst>
                                        </p:cTn>
                                        <p:tgtEl>
                                          <p:spTgt spid="25604"/>
                                        </p:tgtEl>
                                      </p:cBhvr>
                                      <p:to x="100000" y="80000"/>
                                    </p:animScale>
                                    <p:animScale>
                                      <p:cBhvr>
                                        <p:cTn id="34" dur="166" decel="50000">
                                          <p:stCondLst>
                                            <p:cond delay="1338"/>
                                          </p:stCondLst>
                                        </p:cTn>
                                        <p:tgtEl>
                                          <p:spTgt spid="25604"/>
                                        </p:tgtEl>
                                      </p:cBhvr>
                                      <p:to x="100000" y="100000"/>
                                    </p:animScale>
                                    <p:animScale>
                                      <p:cBhvr>
                                        <p:cTn id="35" dur="26">
                                          <p:stCondLst>
                                            <p:cond delay="1642"/>
                                          </p:stCondLst>
                                        </p:cTn>
                                        <p:tgtEl>
                                          <p:spTgt spid="25604"/>
                                        </p:tgtEl>
                                      </p:cBhvr>
                                      <p:to x="100000" y="90000"/>
                                    </p:animScale>
                                    <p:animScale>
                                      <p:cBhvr>
                                        <p:cTn id="36" dur="166" decel="50000">
                                          <p:stCondLst>
                                            <p:cond delay="1668"/>
                                          </p:stCondLst>
                                        </p:cTn>
                                        <p:tgtEl>
                                          <p:spTgt spid="25604"/>
                                        </p:tgtEl>
                                      </p:cBhvr>
                                      <p:to x="100000" y="100000"/>
                                    </p:animScale>
                                    <p:animScale>
                                      <p:cBhvr>
                                        <p:cTn id="37" dur="26">
                                          <p:stCondLst>
                                            <p:cond delay="1808"/>
                                          </p:stCondLst>
                                        </p:cTn>
                                        <p:tgtEl>
                                          <p:spTgt spid="25604"/>
                                        </p:tgtEl>
                                      </p:cBhvr>
                                      <p:to x="100000" y="95000"/>
                                    </p:animScale>
                                    <p:animScale>
                                      <p:cBhvr>
                                        <p:cTn id="38" dur="166" decel="50000">
                                          <p:stCondLst>
                                            <p:cond delay="1834"/>
                                          </p:stCondLst>
                                        </p:cTn>
                                        <p:tgtEl>
                                          <p:spTgt spid="25604"/>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25606"/>
                                        </p:tgtEl>
                                        <p:attrNameLst>
                                          <p:attrName>style.visibility</p:attrName>
                                        </p:attrNameLst>
                                      </p:cBhvr>
                                      <p:to>
                                        <p:strVal val="visible"/>
                                      </p:to>
                                    </p:set>
                                    <p:anim calcmode="lin" valueType="num">
                                      <p:cBhvr>
                                        <p:cTn id="43" dur="1000" fill="hold"/>
                                        <p:tgtEl>
                                          <p:spTgt spid="25606"/>
                                        </p:tgtEl>
                                        <p:attrNameLst>
                                          <p:attrName>ppt_x</p:attrName>
                                        </p:attrNameLst>
                                      </p:cBhvr>
                                      <p:tavLst>
                                        <p:tav tm="0">
                                          <p:val>
                                            <p:strVal val="#ppt_x-.2"/>
                                          </p:val>
                                        </p:tav>
                                        <p:tav tm="100000">
                                          <p:val>
                                            <p:strVal val="#ppt_x"/>
                                          </p:val>
                                        </p:tav>
                                      </p:tavLst>
                                    </p:anim>
                                    <p:anim calcmode="lin" valueType="num">
                                      <p:cBhvr>
                                        <p:cTn id="44" dur="1000" fill="hold"/>
                                        <p:tgtEl>
                                          <p:spTgt spid="25606"/>
                                        </p:tgtEl>
                                        <p:attrNameLst>
                                          <p:attrName>ppt_y</p:attrName>
                                        </p:attrNameLst>
                                      </p:cBhvr>
                                      <p:tavLst>
                                        <p:tav tm="0">
                                          <p:val>
                                            <p:strVal val="#ppt_y"/>
                                          </p:val>
                                        </p:tav>
                                        <p:tav tm="100000">
                                          <p:val>
                                            <p:strVal val="#ppt_y"/>
                                          </p:val>
                                        </p:tav>
                                      </p:tavLst>
                                    </p:anim>
                                    <p:animEffect transition="in" filter="wipe(right)" prLst="gradientSize: 0.1">
                                      <p:cBhvr>
                                        <p:cTn id="45" dur="1000"/>
                                        <p:tgtEl>
                                          <p:spTgt spid="25606"/>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25612"/>
                                        </p:tgtEl>
                                        <p:attrNameLst>
                                          <p:attrName>style.visibility</p:attrName>
                                        </p:attrNameLst>
                                      </p:cBhvr>
                                      <p:to>
                                        <p:strVal val="visible"/>
                                      </p:to>
                                    </p:set>
                                    <p:animEffect transition="in" filter="blinds(horizontal)">
                                      <p:cBhvr>
                                        <p:cTn id="50" dur="500"/>
                                        <p:tgtEl>
                                          <p:spTgt spid="25612"/>
                                        </p:tgtEl>
                                      </p:cBhvr>
                                    </p:animEffect>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nodeType="clickEffect">
                                  <p:stCondLst>
                                    <p:cond delay="0"/>
                                  </p:stCondLst>
                                  <p:childTnLst>
                                    <p:set>
                                      <p:cBhvr>
                                        <p:cTn id="54" dur="1" fill="hold">
                                          <p:stCondLst>
                                            <p:cond delay="0"/>
                                          </p:stCondLst>
                                        </p:cTn>
                                        <p:tgtEl>
                                          <p:spTgt spid="25608"/>
                                        </p:tgtEl>
                                        <p:attrNameLst>
                                          <p:attrName>style.visibility</p:attrName>
                                        </p:attrNameLst>
                                      </p:cBhvr>
                                      <p:to>
                                        <p:strVal val="visible"/>
                                      </p:to>
                                    </p:set>
                                    <p:anim calcmode="lin" valueType="num">
                                      <p:cBhvr>
                                        <p:cTn id="55" dur="1000" fill="hold"/>
                                        <p:tgtEl>
                                          <p:spTgt spid="25608"/>
                                        </p:tgtEl>
                                        <p:attrNameLst>
                                          <p:attrName>ppt_w</p:attrName>
                                        </p:attrNameLst>
                                      </p:cBhvr>
                                      <p:tavLst>
                                        <p:tav tm="0">
                                          <p:val>
                                            <p:strVal val="#ppt_w*0.70"/>
                                          </p:val>
                                        </p:tav>
                                        <p:tav tm="100000">
                                          <p:val>
                                            <p:strVal val="#ppt_w"/>
                                          </p:val>
                                        </p:tav>
                                      </p:tavLst>
                                    </p:anim>
                                    <p:anim calcmode="lin" valueType="num">
                                      <p:cBhvr>
                                        <p:cTn id="56" dur="1000" fill="hold"/>
                                        <p:tgtEl>
                                          <p:spTgt spid="25608"/>
                                        </p:tgtEl>
                                        <p:attrNameLst>
                                          <p:attrName>ppt_h</p:attrName>
                                        </p:attrNameLst>
                                      </p:cBhvr>
                                      <p:tavLst>
                                        <p:tav tm="0">
                                          <p:val>
                                            <p:strVal val="#ppt_h"/>
                                          </p:val>
                                        </p:tav>
                                        <p:tav tm="100000">
                                          <p:val>
                                            <p:strVal val="#ppt_h"/>
                                          </p:val>
                                        </p:tav>
                                      </p:tavLst>
                                    </p:anim>
                                    <p:animEffect transition="in" filter="fade">
                                      <p:cBhvr>
                                        <p:cTn id="57" dur="1000"/>
                                        <p:tgtEl>
                                          <p:spTgt spid="25608"/>
                                        </p:tgtEl>
                                      </p:cBhvr>
                                    </p:animEffect>
                                  </p:childTnLst>
                                </p:cTn>
                              </p:par>
                            </p:childTnLst>
                          </p:cTn>
                        </p:par>
                      </p:childTnLst>
                    </p:cTn>
                  </p:par>
                  <p:par>
                    <p:cTn id="58" fill="hold">
                      <p:stCondLst>
                        <p:cond delay="indefinite"/>
                      </p:stCondLst>
                      <p:childTnLst>
                        <p:par>
                          <p:cTn id="59" fill="hold">
                            <p:stCondLst>
                              <p:cond delay="0"/>
                            </p:stCondLst>
                            <p:childTnLst>
                              <p:par>
                                <p:cTn id="60" presetID="52" presetClass="entr" presetSubtype="0" fill="hold" nodeType="clickEffect">
                                  <p:stCondLst>
                                    <p:cond delay="0"/>
                                  </p:stCondLst>
                                  <p:childTnLst>
                                    <p:set>
                                      <p:cBhvr>
                                        <p:cTn id="61" dur="1" fill="hold">
                                          <p:stCondLst>
                                            <p:cond delay="0"/>
                                          </p:stCondLst>
                                        </p:cTn>
                                        <p:tgtEl>
                                          <p:spTgt spid="25610"/>
                                        </p:tgtEl>
                                        <p:attrNameLst>
                                          <p:attrName>style.visibility</p:attrName>
                                        </p:attrNameLst>
                                      </p:cBhvr>
                                      <p:to>
                                        <p:strVal val="visible"/>
                                      </p:to>
                                    </p:set>
                                    <p:animScale>
                                      <p:cBhvr>
                                        <p:cTn id="62" dur="1000" decel="50000" fill="hold">
                                          <p:stCondLst>
                                            <p:cond delay="0"/>
                                          </p:stCondLst>
                                        </p:cTn>
                                        <p:tgtEl>
                                          <p:spTgt spid="256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25610"/>
                                        </p:tgtEl>
                                        <p:attrNameLst>
                                          <p:attrName>ppt_x</p:attrName>
                                          <p:attrName>ppt_y</p:attrName>
                                        </p:attrNameLst>
                                      </p:cBhvr>
                                    </p:animMotion>
                                    <p:animEffect transition="in" filter="fade">
                                      <p:cBhvr>
                                        <p:cTn id="64" dur="1000"/>
                                        <p:tgtEl>
                                          <p:spTgt spid="25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429124" y="571480"/>
            <a:ext cx="4714876" cy="6286520"/>
          </a:xfrm>
        </p:spPr>
        <p:txBody>
          <a:bodyPr>
            <a:normAutofit/>
          </a:bodyPr>
          <a:lstStyle/>
          <a:p>
            <a:r>
              <a:rPr lang="ru-RU" sz="1800" b="1" dirty="0" smtClean="0"/>
              <a:t>Тундра</a:t>
            </a:r>
            <a:r>
              <a:rPr lang="ru-RU" sz="1800" dirty="0" smtClean="0"/>
              <a:t> растягивается широкой полосой на много километров вдоль всего берега Ледовитого океана. Снег здесь лежит больше чем полгода, а морозы опускаются ниже - 50. дуют холодные ветры, а лето короткое, прохладное, в самые жаркие дни почва оттаивает не более, чем на 1 метр, поэтому ледяную пустыню называют вечная мерзлота. Под такие условия вынуждены приспосабливаться животные, обитающие в тундре.</a:t>
            </a:r>
            <a:endParaRPr lang="ru-RU" sz="1800" dirty="0"/>
          </a:p>
        </p:txBody>
      </p:sp>
      <p:pic>
        <p:nvPicPr>
          <p:cNvPr id="62466" name="Picture 2" descr="тундра"/>
          <p:cNvPicPr>
            <a:picLocks noChangeAspect="1" noChangeArrowheads="1"/>
          </p:cNvPicPr>
          <p:nvPr/>
        </p:nvPicPr>
        <p:blipFill>
          <a:blip r:embed="rId2" cstate="print"/>
          <a:srcRect/>
          <a:stretch>
            <a:fillRect/>
          </a:stretch>
        </p:blipFill>
        <p:spPr bwMode="auto">
          <a:xfrm>
            <a:off x="357158" y="4643446"/>
            <a:ext cx="8215338" cy="1540377"/>
          </a:xfrm>
          <a:prstGeom prst="rect">
            <a:avLst/>
          </a:prstGeom>
          <a:ln>
            <a:noFill/>
          </a:ln>
          <a:effectLst>
            <a:softEdge rad="112500"/>
          </a:effectLst>
        </p:spPr>
      </p:pic>
      <p:pic>
        <p:nvPicPr>
          <p:cNvPr id="62468" name="Picture 4" descr="http://img-2007-07.photosight.ru/19/2204278.jpg"/>
          <p:cNvPicPr>
            <a:picLocks noChangeAspect="1" noChangeArrowheads="1"/>
          </p:cNvPicPr>
          <p:nvPr/>
        </p:nvPicPr>
        <p:blipFill>
          <a:blip r:embed="rId3" cstate="print"/>
          <a:srcRect/>
          <a:stretch>
            <a:fillRect/>
          </a:stretch>
        </p:blipFill>
        <p:spPr bwMode="auto">
          <a:xfrm>
            <a:off x="214282" y="1142984"/>
            <a:ext cx="4291633" cy="28467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62468"/>
                                        </p:tgtEl>
                                        <p:attrNameLst>
                                          <p:attrName>style.visibility</p:attrName>
                                        </p:attrNameLst>
                                      </p:cBhvr>
                                      <p:to>
                                        <p:strVal val="visible"/>
                                      </p:to>
                                    </p:set>
                                    <p:anim calcmode="lin" valueType="num">
                                      <p:cBhvr>
                                        <p:cTn id="7" dur="500" fill="hold"/>
                                        <p:tgtEl>
                                          <p:spTgt spid="62468"/>
                                        </p:tgtEl>
                                        <p:attrNameLst>
                                          <p:attrName>ppt_w</p:attrName>
                                        </p:attrNameLst>
                                      </p:cBhvr>
                                      <p:tavLst>
                                        <p:tav tm="0">
                                          <p:val>
                                            <p:strVal val="#ppt_w*2.5"/>
                                          </p:val>
                                        </p:tav>
                                        <p:tav tm="100000">
                                          <p:val>
                                            <p:strVal val="#ppt_w"/>
                                          </p:val>
                                        </p:tav>
                                      </p:tavLst>
                                    </p:anim>
                                    <p:anim calcmode="lin" valueType="num">
                                      <p:cBhvr>
                                        <p:cTn id="8" dur="500" fill="hold"/>
                                        <p:tgtEl>
                                          <p:spTgt spid="62468"/>
                                        </p:tgtEl>
                                        <p:attrNameLst>
                                          <p:attrName>ppt_h</p:attrName>
                                        </p:attrNameLst>
                                      </p:cBhvr>
                                      <p:tavLst>
                                        <p:tav tm="0">
                                          <p:val>
                                            <p:strVal val="#ppt_h*0.01"/>
                                          </p:val>
                                        </p:tav>
                                        <p:tav tm="100000">
                                          <p:val>
                                            <p:strVal val="#ppt_h"/>
                                          </p:val>
                                        </p:tav>
                                      </p:tavLst>
                                    </p:anim>
                                    <p:anim calcmode="lin" valueType="num">
                                      <p:cBhvr>
                                        <p:cTn id="9" dur="500" fill="hold"/>
                                        <p:tgtEl>
                                          <p:spTgt spid="62468"/>
                                        </p:tgtEl>
                                        <p:attrNameLst>
                                          <p:attrName>ppt_x</p:attrName>
                                        </p:attrNameLst>
                                      </p:cBhvr>
                                      <p:tavLst>
                                        <p:tav tm="0">
                                          <p:val>
                                            <p:strVal val="#ppt_x"/>
                                          </p:val>
                                        </p:tav>
                                        <p:tav tm="100000">
                                          <p:val>
                                            <p:strVal val="#ppt_x"/>
                                          </p:val>
                                        </p:tav>
                                      </p:tavLst>
                                    </p:anim>
                                    <p:anim calcmode="lin" valueType="num">
                                      <p:cBhvr>
                                        <p:cTn id="10" dur="500" fill="hold"/>
                                        <p:tgtEl>
                                          <p:spTgt spid="62468"/>
                                        </p:tgtEl>
                                        <p:attrNameLst>
                                          <p:attrName>ppt_y</p:attrName>
                                        </p:attrNameLst>
                                      </p:cBhvr>
                                      <p:tavLst>
                                        <p:tav tm="0">
                                          <p:val>
                                            <p:strVal val="#ppt_h+1"/>
                                          </p:val>
                                        </p:tav>
                                        <p:tav tm="100000">
                                          <p:val>
                                            <p:strVal val="#ppt_y"/>
                                          </p:val>
                                        </p:tav>
                                      </p:tavLst>
                                    </p:anim>
                                    <p:animEffect transition="in" filter="fade">
                                      <p:cBhvr>
                                        <p:cTn id="11" dur="500"/>
                                        <p:tgtEl>
                                          <p:spTgt spid="6246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62466"/>
                                        </p:tgtEl>
                                        <p:attrNameLst>
                                          <p:attrName>style.visibility</p:attrName>
                                        </p:attrNameLst>
                                      </p:cBhvr>
                                      <p:to>
                                        <p:strVal val="visible"/>
                                      </p:to>
                                    </p:set>
                                    <p:animEffect transition="in" filter="blinds(horizontal)">
                                      <p:cBhvr>
                                        <p:cTn id="16" dur="500"/>
                                        <p:tgtEl>
                                          <p:spTgt spid="62466"/>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2">
                                            <p:txEl>
                                              <p:pRg st="0" end="0"/>
                                            </p:txEl>
                                          </p:spTgt>
                                        </p:tgtEl>
                                        <p:attrNameLst>
                                          <p:attrName>style.visibility</p:attrName>
                                        </p:attrNameLst>
                                      </p:cBhvr>
                                      <p:to>
                                        <p:strVal val="visible"/>
                                      </p:to>
                                    </p:set>
                                    <p:anim calcmode="lin" valueType="num">
                                      <p:cBhvr>
                                        <p:cTn id="21" dur="1000" fill="hold"/>
                                        <p:tgtEl>
                                          <p:spTgt spid="2">
                                            <p:txEl>
                                              <p:pRg st="0" end="0"/>
                                            </p:txEl>
                                          </p:spTgt>
                                        </p:tgtEl>
                                        <p:attrNameLst>
                                          <p:attrName>ppt_w</p:attrName>
                                        </p:attrNameLst>
                                      </p:cBhvr>
                                      <p:tavLst>
                                        <p:tav tm="0">
                                          <p:val>
                                            <p:strVal val="#ppt_w*0.70"/>
                                          </p:val>
                                        </p:tav>
                                        <p:tav tm="100000">
                                          <p:val>
                                            <p:strVal val="#ppt_w"/>
                                          </p:val>
                                        </p:tav>
                                      </p:tavLst>
                                    </p:anim>
                                    <p:anim calcmode="lin" valueType="num">
                                      <p:cBhvr>
                                        <p:cTn id="22"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23" dur="1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852"/>
            <a:ext cx="8229600" cy="1066800"/>
          </a:xfrm>
        </p:spPr>
        <p:txBody>
          <a:bodyPr/>
          <a:lstStyle/>
          <a:p>
            <a:r>
              <a:rPr lang="ru-RU" dirty="0" smtClean="0"/>
              <a:t>Растительность</a:t>
            </a:r>
            <a:endParaRPr lang="ru-RU" dirty="0"/>
          </a:p>
        </p:txBody>
      </p:sp>
      <p:sp>
        <p:nvSpPr>
          <p:cNvPr id="3" name="Содержимое 2"/>
          <p:cNvSpPr>
            <a:spLocks noGrp="1"/>
          </p:cNvSpPr>
          <p:nvPr>
            <p:ph idx="1"/>
          </p:nvPr>
        </p:nvSpPr>
        <p:spPr>
          <a:xfrm>
            <a:off x="-285784" y="1071546"/>
            <a:ext cx="6572296" cy="5000660"/>
          </a:xfrm>
        </p:spPr>
        <p:txBody>
          <a:bodyPr>
            <a:normAutofit/>
          </a:bodyPr>
          <a:lstStyle/>
          <a:p>
            <a:r>
              <a:rPr lang="ru-RU" sz="1800" dirty="0" smtClean="0"/>
              <a:t>Типичная тундра представляет собой безлесное пространство с низким и не всегда сплошным растительным покровом. Основу его составляют мхи и лишайники, на фоне которых развиваются низкорослые цветковые растения — кустарники, кустарнички, травы.</a:t>
            </a:r>
            <a:endParaRPr lang="ru-RU" sz="1800" dirty="0"/>
          </a:p>
        </p:txBody>
      </p:sp>
      <p:pic>
        <p:nvPicPr>
          <p:cNvPr id="64514" name="Picture 2" descr="http://900igr.net/datai/priroda/Tundra.files/0025-031-Vodjanika.jpg"/>
          <p:cNvPicPr>
            <a:picLocks noChangeAspect="1" noChangeArrowheads="1"/>
          </p:cNvPicPr>
          <p:nvPr/>
        </p:nvPicPr>
        <p:blipFill>
          <a:blip r:embed="rId2" cstate="print"/>
          <a:srcRect/>
          <a:stretch>
            <a:fillRect/>
          </a:stretch>
        </p:blipFill>
        <p:spPr bwMode="auto">
          <a:xfrm>
            <a:off x="6429388" y="785794"/>
            <a:ext cx="2503641" cy="2000264"/>
          </a:xfrm>
          <a:prstGeom prst="rect">
            <a:avLst/>
          </a:prstGeom>
          <a:ln>
            <a:noFill/>
          </a:ln>
          <a:effectLst>
            <a:softEdge rad="112500"/>
          </a:effectLst>
        </p:spPr>
      </p:pic>
      <p:pic>
        <p:nvPicPr>
          <p:cNvPr id="64516" name="Picture 4" descr="http://vedmachka.gorod.tomsk.ru/posts-files/69/443/i/moh.jpg"/>
          <p:cNvPicPr>
            <a:picLocks noChangeAspect="1" noChangeArrowheads="1"/>
          </p:cNvPicPr>
          <p:nvPr/>
        </p:nvPicPr>
        <p:blipFill>
          <a:blip r:embed="rId3" cstate="print"/>
          <a:srcRect/>
          <a:stretch>
            <a:fillRect/>
          </a:stretch>
        </p:blipFill>
        <p:spPr bwMode="auto">
          <a:xfrm>
            <a:off x="3929058" y="2643182"/>
            <a:ext cx="2659743" cy="1857388"/>
          </a:xfrm>
          <a:prstGeom prst="rect">
            <a:avLst/>
          </a:prstGeom>
          <a:ln>
            <a:noFill/>
          </a:ln>
          <a:effectLst>
            <a:softEdge rad="112500"/>
          </a:effectLst>
        </p:spPr>
      </p:pic>
      <p:pic>
        <p:nvPicPr>
          <p:cNvPr id="64518" name="Picture 6" descr="http://region51.com/images/userfiles/1000/images/0_b14b5_.jpg"/>
          <p:cNvPicPr>
            <a:picLocks noChangeAspect="1" noChangeArrowheads="1"/>
          </p:cNvPicPr>
          <p:nvPr/>
        </p:nvPicPr>
        <p:blipFill>
          <a:blip r:embed="rId4" cstate="print"/>
          <a:srcRect/>
          <a:stretch>
            <a:fillRect/>
          </a:stretch>
        </p:blipFill>
        <p:spPr bwMode="auto">
          <a:xfrm>
            <a:off x="571472" y="4357694"/>
            <a:ext cx="3357586" cy="2306821"/>
          </a:xfrm>
          <a:prstGeom prst="rect">
            <a:avLst/>
          </a:prstGeom>
          <a:ln>
            <a:noFill/>
          </a:ln>
          <a:effectLst>
            <a:softEdge rad="112500"/>
          </a:effectLst>
        </p:spPr>
      </p:pic>
      <p:sp>
        <p:nvSpPr>
          <p:cNvPr id="7" name="Прямоугольник 6"/>
          <p:cNvSpPr/>
          <p:nvPr/>
        </p:nvSpPr>
        <p:spPr>
          <a:xfrm>
            <a:off x="0" y="2857496"/>
            <a:ext cx="3714744" cy="923330"/>
          </a:xfrm>
          <a:prstGeom prst="rect">
            <a:avLst/>
          </a:prstGeom>
        </p:spPr>
        <p:txBody>
          <a:bodyPr wrap="square">
            <a:spAutoFit/>
          </a:bodyPr>
          <a:lstStyle/>
          <a:p>
            <a:r>
              <a:rPr lang="ru-RU" dirty="0" smtClean="0"/>
              <a:t>Корни трав, стволы кустарников скрыты в моховой и лишайниковой дерновине. </a:t>
            </a:r>
            <a:endParaRPr lang="ru-RU" dirty="0"/>
          </a:p>
        </p:txBody>
      </p:sp>
      <p:sp>
        <p:nvSpPr>
          <p:cNvPr id="9" name="Прямоугольник 8"/>
          <p:cNvSpPr/>
          <p:nvPr/>
        </p:nvSpPr>
        <p:spPr>
          <a:xfrm>
            <a:off x="6643702" y="2786059"/>
            <a:ext cx="2500298" cy="3970318"/>
          </a:xfrm>
          <a:prstGeom prst="rect">
            <a:avLst/>
          </a:prstGeom>
        </p:spPr>
        <p:txBody>
          <a:bodyPr wrap="square">
            <a:spAutoFit/>
          </a:bodyPr>
          <a:lstStyle/>
          <a:p>
            <a:r>
              <a:rPr lang="ru-RU" dirty="0" smtClean="0"/>
              <a:t>Основную массу цветковых растений тундры составляют кустарники, кустарнички и многолетние травы. Кустарнички отличаются от кустарников только меньшими размерами — они по высоте почти такие же, как небольшие травы. </a:t>
            </a:r>
            <a:endParaRPr lang="ru-RU" dirty="0"/>
          </a:p>
        </p:txBody>
      </p:sp>
      <p:sp>
        <p:nvSpPr>
          <p:cNvPr id="10" name="Прямоугольник 9"/>
          <p:cNvSpPr/>
          <p:nvPr/>
        </p:nvSpPr>
        <p:spPr>
          <a:xfrm>
            <a:off x="3857620" y="4500570"/>
            <a:ext cx="2928958" cy="1754326"/>
          </a:xfrm>
          <a:prstGeom prst="rect">
            <a:avLst/>
          </a:prstGeom>
        </p:spPr>
        <p:txBody>
          <a:bodyPr wrap="square">
            <a:spAutoFit/>
          </a:bodyPr>
          <a:lstStyle/>
          <a:p>
            <a:r>
              <a:rPr lang="ru-RU" dirty="0" smtClean="0"/>
              <a:t>Но тем не менее ветви их одревесневают, покрываются снаружи тонким слоем защитной пробковой ткани и несут на себе зимующие почки.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p:cTn id="7" dur="1000" fill="hold"/>
                                        <p:tgtEl>
                                          <p:spTgt spid="64514"/>
                                        </p:tgtEl>
                                        <p:attrNameLst>
                                          <p:attrName>ppt_w</p:attrName>
                                        </p:attrNameLst>
                                      </p:cBhvr>
                                      <p:tavLst>
                                        <p:tav tm="0">
                                          <p:val>
                                            <p:strVal val="#ppt_w*0.70"/>
                                          </p:val>
                                        </p:tav>
                                        <p:tav tm="100000">
                                          <p:val>
                                            <p:strVal val="#ppt_w"/>
                                          </p:val>
                                        </p:tav>
                                      </p:tavLst>
                                    </p:anim>
                                    <p:anim calcmode="lin" valueType="num">
                                      <p:cBhvr>
                                        <p:cTn id="8" dur="1000" fill="hold"/>
                                        <p:tgtEl>
                                          <p:spTgt spid="64514"/>
                                        </p:tgtEl>
                                        <p:attrNameLst>
                                          <p:attrName>ppt_h</p:attrName>
                                        </p:attrNameLst>
                                      </p:cBhvr>
                                      <p:tavLst>
                                        <p:tav tm="0">
                                          <p:val>
                                            <p:strVal val="#ppt_h"/>
                                          </p:val>
                                        </p:tav>
                                        <p:tav tm="100000">
                                          <p:val>
                                            <p:strVal val="#ppt_h"/>
                                          </p:val>
                                        </p:tav>
                                      </p:tavLst>
                                    </p:anim>
                                    <p:animEffect transition="in" filter="fade">
                                      <p:cBhvr>
                                        <p:cTn id="9" dur="1000"/>
                                        <p:tgtEl>
                                          <p:spTgt spid="6451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64516"/>
                                        </p:tgtEl>
                                        <p:attrNameLst>
                                          <p:attrName>style.visibility</p:attrName>
                                        </p:attrNameLst>
                                      </p:cBhvr>
                                      <p:to>
                                        <p:strVal val="visible"/>
                                      </p:to>
                                    </p:set>
                                    <p:anim calcmode="lin" valueType="num">
                                      <p:cBhvr>
                                        <p:cTn id="14" dur="1000" fill="hold"/>
                                        <p:tgtEl>
                                          <p:spTgt spid="64516"/>
                                        </p:tgtEl>
                                        <p:attrNameLst>
                                          <p:attrName>ppt_w</p:attrName>
                                        </p:attrNameLst>
                                      </p:cBhvr>
                                      <p:tavLst>
                                        <p:tav tm="0">
                                          <p:val>
                                            <p:strVal val="#ppt_w*0.70"/>
                                          </p:val>
                                        </p:tav>
                                        <p:tav tm="100000">
                                          <p:val>
                                            <p:strVal val="#ppt_w"/>
                                          </p:val>
                                        </p:tav>
                                      </p:tavLst>
                                    </p:anim>
                                    <p:anim calcmode="lin" valueType="num">
                                      <p:cBhvr>
                                        <p:cTn id="15" dur="1000" fill="hold"/>
                                        <p:tgtEl>
                                          <p:spTgt spid="64516"/>
                                        </p:tgtEl>
                                        <p:attrNameLst>
                                          <p:attrName>ppt_h</p:attrName>
                                        </p:attrNameLst>
                                      </p:cBhvr>
                                      <p:tavLst>
                                        <p:tav tm="0">
                                          <p:val>
                                            <p:strVal val="#ppt_h"/>
                                          </p:val>
                                        </p:tav>
                                        <p:tav tm="100000">
                                          <p:val>
                                            <p:strVal val="#ppt_h"/>
                                          </p:val>
                                        </p:tav>
                                      </p:tavLst>
                                    </p:anim>
                                    <p:animEffect transition="in" filter="fade">
                                      <p:cBhvr>
                                        <p:cTn id="16" dur="1000"/>
                                        <p:tgtEl>
                                          <p:spTgt spid="64516"/>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64518"/>
                                        </p:tgtEl>
                                        <p:attrNameLst>
                                          <p:attrName>style.visibility</p:attrName>
                                        </p:attrNameLst>
                                      </p:cBhvr>
                                      <p:to>
                                        <p:strVal val="visible"/>
                                      </p:to>
                                    </p:set>
                                    <p:anim calcmode="lin" valueType="num">
                                      <p:cBhvr>
                                        <p:cTn id="21" dur="1000" fill="hold"/>
                                        <p:tgtEl>
                                          <p:spTgt spid="64518"/>
                                        </p:tgtEl>
                                        <p:attrNameLst>
                                          <p:attrName>ppt_w</p:attrName>
                                        </p:attrNameLst>
                                      </p:cBhvr>
                                      <p:tavLst>
                                        <p:tav tm="0">
                                          <p:val>
                                            <p:strVal val="#ppt_w*0.70"/>
                                          </p:val>
                                        </p:tav>
                                        <p:tav tm="100000">
                                          <p:val>
                                            <p:strVal val="#ppt_w"/>
                                          </p:val>
                                        </p:tav>
                                      </p:tavLst>
                                    </p:anim>
                                    <p:anim calcmode="lin" valueType="num">
                                      <p:cBhvr>
                                        <p:cTn id="22" dur="1000" fill="hold"/>
                                        <p:tgtEl>
                                          <p:spTgt spid="64518"/>
                                        </p:tgtEl>
                                        <p:attrNameLst>
                                          <p:attrName>ppt_h</p:attrName>
                                        </p:attrNameLst>
                                      </p:cBhvr>
                                      <p:tavLst>
                                        <p:tav tm="0">
                                          <p:val>
                                            <p:strVal val="#ppt_h"/>
                                          </p:val>
                                        </p:tav>
                                        <p:tav tm="100000">
                                          <p:val>
                                            <p:strVal val="#ppt_h"/>
                                          </p:val>
                                        </p:tav>
                                      </p:tavLst>
                                    </p:anim>
                                    <p:animEffect transition="in" filter="fade">
                                      <p:cBhvr>
                                        <p:cTn id="23" dur="1000"/>
                                        <p:tgtEl>
                                          <p:spTgt spid="64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00042"/>
            <a:ext cx="6072198" cy="4572032"/>
          </a:xfrm>
        </p:spPr>
        <p:txBody>
          <a:bodyPr>
            <a:normAutofit/>
          </a:bodyPr>
          <a:lstStyle/>
          <a:p>
            <a:r>
              <a:rPr lang="ru-RU" sz="1800" dirty="0" smtClean="0"/>
              <a:t> Деревьев в настоящей тундре нет — условия жизни здесь для них слишком суровы. За короткое и холодное лето на молодых побегах не успевает полностью сформироваться защитный слой покровной ткани, необходимый для нормальной перезимовки (без такого слоя молодые ветви погибают зимой от потери воды).. Условия для перезимовки деревьев в тундре крайне неблагоприятны: сильные иссушающие ветры, снеговая корразия, которая систематически «подрезает» молодые деревца и не дает им подняться выше снега.</a:t>
            </a:r>
            <a:endParaRPr lang="ru-RU" sz="1800" dirty="0"/>
          </a:p>
        </p:txBody>
      </p:sp>
      <p:sp>
        <p:nvSpPr>
          <p:cNvPr id="5" name="Прямоугольник 4"/>
          <p:cNvSpPr/>
          <p:nvPr/>
        </p:nvSpPr>
        <p:spPr>
          <a:xfrm>
            <a:off x="4286248" y="4643446"/>
            <a:ext cx="4572000" cy="2031325"/>
          </a:xfrm>
          <a:prstGeom prst="rect">
            <a:avLst/>
          </a:prstGeom>
        </p:spPr>
        <p:txBody>
          <a:bodyPr>
            <a:spAutoFit/>
          </a:bodyPr>
          <a:lstStyle/>
          <a:p>
            <a:r>
              <a:rPr lang="ru-RU" dirty="0" smtClean="0"/>
              <a:t>Только на самом юге тундровой зоны, в более благоприятных климатических условиях, можно встретить отдельные деревья. Они растут на фоне характерной тундровой растительности и стоят довольно далеко друг от друга, образуя так называемую лесотундру.</a:t>
            </a:r>
            <a:endParaRPr lang="ru-RU" dirty="0"/>
          </a:p>
        </p:txBody>
      </p:sp>
      <p:pic>
        <p:nvPicPr>
          <p:cNvPr id="65538" name="Picture 2" descr="http://www.motto.net.ua/download.php?file=201304/800x600/motto.net.ua-50687.jpg"/>
          <p:cNvPicPr>
            <a:picLocks noChangeAspect="1" noChangeArrowheads="1"/>
          </p:cNvPicPr>
          <p:nvPr/>
        </p:nvPicPr>
        <p:blipFill>
          <a:blip r:embed="rId2" cstate="print"/>
          <a:srcRect/>
          <a:stretch>
            <a:fillRect/>
          </a:stretch>
        </p:blipFill>
        <p:spPr bwMode="auto">
          <a:xfrm>
            <a:off x="357158" y="4071942"/>
            <a:ext cx="3429024" cy="2571768"/>
          </a:xfrm>
          <a:prstGeom prst="rect">
            <a:avLst/>
          </a:prstGeom>
          <a:ln>
            <a:noFill/>
          </a:ln>
          <a:effectLst>
            <a:outerShdw blurRad="292100" dist="139700" dir="2700000" algn="tl" rotWithShape="0">
              <a:srgbClr val="333333">
                <a:alpha val="65000"/>
              </a:srgbClr>
            </a:outerShdw>
          </a:effectLst>
        </p:spPr>
      </p:pic>
      <p:pic>
        <p:nvPicPr>
          <p:cNvPr id="65540" name="Picture 4" descr="http://static.panoramio.com/photos/large/48464430.jpg"/>
          <p:cNvPicPr>
            <a:picLocks noChangeAspect="1" noChangeArrowheads="1"/>
          </p:cNvPicPr>
          <p:nvPr/>
        </p:nvPicPr>
        <p:blipFill>
          <a:blip r:embed="rId3" cstate="print"/>
          <a:srcRect/>
          <a:stretch>
            <a:fillRect/>
          </a:stretch>
        </p:blipFill>
        <p:spPr bwMode="auto">
          <a:xfrm>
            <a:off x="5786446" y="1214422"/>
            <a:ext cx="3113146" cy="30003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5540"/>
                                        </p:tgtEl>
                                        <p:attrNameLst>
                                          <p:attrName>style.visibility</p:attrName>
                                        </p:attrNameLst>
                                      </p:cBhvr>
                                      <p:to>
                                        <p:strVal val="visible"/>
                                      </p:to>
                                    </p:set>
                                    <p:animEffect transition="in" filter="diamond(in)">
                                      <p:cBhvr>
                                        <p:cTn id="7" dur="2000"/>
                                        <p:tgtEl>
                                          <p:spTgt spid="6554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5538"/>
                                        </p:tgtEl>
                                        <p:attrNameLst>
                                          <p:attrName>style.visibility</p:attrName>
                                        </p:attrNameLst>
                                      </p:cBhvr>
                                      <p:to>
                                        <p:strVal val="visible"/>
                                      </p:to>
                                    </p:set>
                                    <p:animEffect transition="in" filter="strips(downLeft)">
                                      <p:cBhvr>
                                        <p:cTn id="12" dur="500"/>
                                        <p:tgtEl>
                                          <p:spTgt spid="65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428604"/>
            <a:ext cx="4071934" cy="6929486"/>
          </a:xfrm>
        </p:spPr>
        <p:txBody>
          <a:bodyPr>
            <a:normAutofit/>
          </a:bodyPr>
          <a:lstStyle/>
          <a:p>
            <a:r>
              <a:rPr lang="ru-RU" sz="1800" dirty="0" smtClean="0"/>
              <a:t>Очень большую роль в растительном покрове тундры играют мхи и лишайники. Их здесь много видов, и они нередко образуют сплошной ковер на огромных пространствах.</a:t>
            </a:r>
            <a:br>
              <a:rPr lang="ru-RU" sz="1800" dirty="0" smtClean="0"/>
            </a:br>
            <a:r>
              <a:rPr lang="ru-RU" sz="1800" dirty="0" smtClean="0"/>
              <a:t>Большинство мхов и лишайников, встречающихся в тундре, не связано в своем распространении исключительно с тундровой зоной. Их можно найти и в лесах. Таковы, например, многие зеленые мхи (</a:t>
            </a:r>
            <a:r>
              <a:rPr lang="ru-RU" sz="1800" dirty="0" err="1" smtClean="0"/>
              <a:t>плевроциум</a:t>
            </a:r>
            <a:r>
              <a:rPr lang="ru-RU" sz="1800" dirty="0" smtClean="0"/>
              <a:t>  , </a:t>
            </a:r>
            <a:r>
              <a:rPr lang="ru-RU" sz="1800" dirty="0" err="1" smtClean="0"/>
              <a:t>хилокомиум</a:t>
            </a:r>
            <a:r>
              <a:rPr lang="ru-RU" sz="1800" dirty="0" smtClean="0"/>
              <a:t> кукушкин лен), лишайники из рода </a:t>
            </a:r>
            <a:r>
              <a:rPr lang="ru-RU" sz="1800" dirty="0" err="1" smtClean="0"/>
              <a:t>клядония</a:t>
            </a:r>
            <a:r>
              <a:rPr lang="ru-RU" sz="1800" dirty="0" smtClean="0"/>
              <a:t> (сюда относятся олений мох и другие родственные ему и похожие на него виды). Однако есть и специфические тундровые виды мхов и лишайников.</a:t>
            </a:r>
            <a:br>
              <a:rPr lang="ru-RU" sz="1800" dirty="0" smtClean="0"/>
            </a:br>
            <a:endParaRPr lang="ru-RU" sz="1800" dirty="0"/>
          </a:p>
        </p:txBody>
      </p:sp>
      <p:sp>
        <p:nvSpPr>
          <p:cNvPr id="4" name="Прямоугольник 3"/>
          <p:cNvSpPr/>
          <p:nvPr/>
        </p:nvSpPr>
        <p:spPr>
          <a:xfrm>
            <a:off x="5000628" y="714356"/>
            <a:ext cx="4143372" cy="5909310"/>
          </a:xfrm>
          <a:prstGeom prst="rect">
            <a:avLst/>
          </a:prstGeom>
        </p:spPr>
        <p:txBody>
          <a:bodyPr wrap="square">
            <a:spAutoFit/>
          </a:bodyPr>
          <a:lstStyle/>
          <a:p>
            <a:r>
              <a:rPr lang="ru-RU" dirty="0" smtClean="0"/>
              <a:t>Как мхи, так и лишайники прекрасно переносят суровые условия тундры. Эти низкорослые неприхотливые растения могут зимовать под защитой даже тонкого снегового покрова, а иногда и вовсе без него. Почвенный слой как источник воды и питательных веществ для мхов и лишайников почти не нужен — они получают все необходимое в основном из атмосферы. У них нет настоящих корней, а развиваются только тонкие нитевидные отростки, основное назначение которых прикреплять растения к почве. Наконец, мхи и лишайники благодаря своей низкорослости наилучшим образом используют летом приземный, наиболее теплый слой воздуха.</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00042"/>
            <a:ext cx="5715040" cy="5929354"/>
          </a:xfrm>
        </p:spPr>
        <p:txBody>
          <a:bodyPr>
            <a:normAutofit/>
          </a:bodyPr>
          <a:lstStyle/>
          <a:p>
            <a:r>
              <a:rPr lang="ru-RU" sz="1800" dirty="0" smtClean="0"/>
              <a:t>Человека, впервые попавшего в тундру, особенно удивляют карликовые ивы. Некоторые из них чрезвычайно малы, имеют ползучие побеги, распростертые среди мохового ковра, и очень напоминают какие-то мелкие травянистые растения. Лишь приглядевшись, замечаешь у таких «трав» настоящие ивовые сережки, правда очень мелкие и короткие. Листья карликовых ив тоже необычно мелкие, для нас непривычные.</a:t>
            </a:r>
            <a:br>
              <a:rPr lang="ru-RU" sz="1800" dirty="0" smtClean="0"/>
            </a:br>
            <a:endParaRPr lang="ru-RU" sz="1800" dirty="0"/>
          </a:p>
        </p:txBody>
      </p:sp>
      <p:pic>
        <p:nvPicPr>
          <p:cNvPr id="66562" name="Picture 2" descr="http://www.lextrim.ru/pitanie/sedrast/derev/img/kariva.jpg"/>
          <p:cNvPicPr>
            <a:picLocks noChangeAspect="1" noChangeArrowheads="1"/>
          </p:cNvPicPr>
          <p:nvPr/>
        </p:nvPicPr>
        <p:blipFill>
          <a:blip r:embed="rId2" cstate="print"/>
          <a:srcRect/>
          <a:stretch>
            <a:fillRect/>
          </a:stretch>
        </p:blipFill>
        <p:spPr bwMode="auto">
          <a:xfrm>
            <a:off x="5559969" y="1142984"/>
            <a:ext cx="3369717" cy="2143140"/>
          </a:xfrm>
          <a:prstGeom prst="rect">
            <a:avLst/>
          </a:prstGeom>
          <a:ln>
            <a:noFill/>
          </a:ln>
          <a:effectLst>
            <a:outerShdw blurRad="292100" dist="139700" dir="2700000" algn="tl" rotWithShape="0">
              <a:srgbClr val="333333">
                <a:alpha val="65000"/>
              </a:srgbClr>
            </a:outerShdw>
          </a:effectLst>
        </p:spPr>
      </p:pic>
      <p:pic>
        <p:nvPicPr>
          <p:cNvPr id="66564" name="Picture 4" descr="http://www.lextrim.ru/pitanie/sedrast/derev/img/kariva2.jpg"/>
          <p:cNvPicPr>
            <a:picLocks noChangeAspect="1" noChangeArrowheads="1"/>
          </p:cNvPicPr>
          <p:nvPr/>
        </p:nvPicPr>
        <p:blipFill>
          <a:blip r:embed="rId3" cstate="print"/>
          <a:srcRect/>
          <a:stretch>
            <a:fillRect/>
          </a:stretch>
        </p:blipFill>
        <p:spPr bwMode="auto">
          <a:xfrm>
            <a:off x="214282" y="3429000"/>
            <a:ext cx="2286016" cy="2148857"/>
          </a:xfrm>
          <a:prstGeom prst="rect">
            <a:avLst/>
          </a:prstGeom>
          <a:ln>
            <a:noFill/>
          </a:ln>
          <a:effectLst>
            <a:softEdge rad="112500"/>
          </a:effectLst>
        </p:spPr>
      </p:pic>
      <p:sp>
        <p:nvSpPr>
          <p:cNvPr id="6" name="Прямоугольник 5"/>
          <p:cNvSpPr/>
          <p:nvPr/>
        </p:nvSpPr>
        <p:spPr>
          <a:xfrm>
            <a:off x="2714612" y="3357562"/>
            <a:ext cx="4572000" cy="3139321"/>
          </a:xfrm>
          <a:prstGeom prst="rect">
            <a:avLst/>
          </a:prstGeom>
        </p:spPr>
        <p:txBody>
          <a:bodyPr>
            <a:spAutoFit/>
          </a:bodyPr>
          <a:lstStyle/>
          <a:p>
            <a:r>
              <a:rPr lang="ru-RU" dirty="0" smtClean="0"/>
              <a:t>Почти все травянистые растения тундры многолетние. Однолетних трав крайне мало. Объясняется это тем, что в тундре слишком короткое и холодное лето. За несколько прохладных летних недель трудно пройти полный жизненный цикл — от прорастания семени до образования новых семян. Для этого необходимы очень быстрые темпы развития в условиях низкой температуры.</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blinds(horizontal)">
                                      <p:cBhvr>
                                        <p:cTn id="7" dur="500"/>
                                        <p:tgtEl>
                                          <p:spTgt spid="6656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6564"/>
                                        </p:tgtEl>
                                        <p:attrNameLst>
                                          <p:attrName>style.visibility</p:attrName>
                                        </p:attrNameLst>
                                      </p:cBhvr>
                                      <p:to>
                                        <p:strVal val="visible"/>
                                      </p:to>
                                    </p:set>
                                    <p:animEffect transition="in" filter="randombar(horizontal)">
                                      <p:cBhvr>
                                        <p:cTn id="12" dur="500"/>
                                        <p:tgtEl>
                                          <p:spTgt spid="665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928894" y="357166"/>
            <a:ext cx="6215106" cy="2928958"/>
          </a:xfrm>
        </p:spPr>
        <p:txBody>
          <a:bodyPr>
            <a:noAutofit/>
          </a:bodyPr>
          <a:lstStyle/>
          <a:p>
            <a:r>
              <a:rPr lang="ru-RU" sz="1800" dirty="0" smtClean="0"/>
              <a:t>У многих представителей тундровой флоры имеются приспособления, направленные к уменьшению испарения в летнее время. Листья тундровых растений часто мелкие, а поэтому испаряющая поверхность невелика. Нижняя сторона листьев, где находятся устьица, нередко покрыта густым </a:t>
            </a:r>
            <a:r>
              <a:rPr lang="ru-RU" sz="1800" dirty="0" err="1" smtClean="0"/>
              <a:t>опушением</a:t>
            </a:r>
            <a:r>
              <a:rPr lang="ru-RU" sz="1800" dirty="0" smtClean="0"/>
              <a:t>, которое препятствует слишком сильному движению воздуха около устьиц и, следовательно, уменьшает потерю воды. У некоторых растений края листьев завертываются вниз и сам лист имеет вид не полностью замкнутой трубки. Устьица, </a:t>
            </a:r>
            <a:r>
              <a:rPr lang="ru-RU" sz="1800" dirty="0" err="1" smtClean="0"/>
              <a:t>расположенныа</a:t>
            </a:r>
            <a:r>
              <a:rPr lang="ru-RU" sz="1800" dirty="0" smtClean="0"/>
              <a:t> на нижней стороне такого листа, оказываются внутри трубки, что также ведет к уменьшению испарения.</a:t>
            </a:r>
            <a:br>
              <a:rPr lang="ru-RU" sz="1800" dirty="0" smtClean="0"/>
            </a:br>
            <a:endParaRPr lang="ru-RU" sz="1800" dirty="0"/>
          </a:p>
        </p:txBody>
      </p:sp>
      <p:sp>
        <p:nvSpPr>
          <p:cNvPr id="68610" name="AutoShape 2" descr="http://im2-tub-ru.yandex.net/i?id=624023114-04-72&amp;n=21"/>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8612" name="Picture 4" descr="http://im2-tub-ru.yandex.net/i?id=624023114-04-72&amp;n=21"/>
          <p:cNvPicPr>
            <a:picLocks noChangeAspect="1" noChangeArrowheads="1"/>
          </p:cNvPicPr>
          <p:nvPr/>
        </p:nvPicPr>
        <p:blipFill>
          <a:blip r:embed="rId2" cstate="print"/>
          <a:srcRect/>
          <a:stretch>
            <a:fillRect/>
          </a:stretch>
        </p:blipFill>
        <p:spPr bwMode="auto">
          <a:xfrm>
            <a:off x="0" y="428604"/>
            <a:ext cx="3143272" cy="2357454"/>
          </a:xfrm>
          <a:prstGeom prst="rect">
            <a:avLst/>
          </a:prstGeom>
          <a:noFill/>
        </p:spPr>
      </p:pic>
      <p:pic>
        <p:nvPicPr>
          <p:cNvPr id="68614" name="Picture 6" descr="http://img1.liveinternet.ru/images/attach/c/9/106/47/106047399_5412283_rastworldb3.jpg"/>
          <p:cNvPicPr>
            <a:picLocks noChangeAspect="1" noChangeArrowheads="1"/>
          </p:cNvPicPr>
          <p:nvPr/>
        </p:nvPicPr>
        <p:blipFill>
          <a:blip r:embed="rId3" cstate="print"/>
          <a:srcRect/>
          <a:stretch>
            <a:fillRect/>
          </a:stretch>
        </p:blipFill>
        <p:spPr bwMode="auto">
          <a:xfrm>
            <a:off x="4714876" y="4357694"/>
            <a:ext cx="4095747" cy="2357430"/>
          </a:xfrm>
          <a:prstGeom prst="rect">
            <a:avLst/>
          </a:prstGeom>
          <a:noFill/>
        </p:spPr>
      </p:pic>
      <p:sp>
        <p:nvSpPr>
          <p:cNvPr id="9" name="Прямоугольник 8"/>
          <p:cNvSpPr/>
          <p:nvPr/>
        </p:nvSpPr>
        <p:spPr>
          <a:xfrm>
            <a:off x="0" y="2857496"/>
            <a:ext cx="3357554" cy="3693319"/>
          </a:xfrm>
          <a:prstGeom prst="rect">
            <a:avLst/>
          </a:prstGeom>
        </p:spPr>
        <p:txBody>
          <a:bodyPr wrap="square">
            <a:spAutoFit/>
          </a:bodyPr>
          <a:lstStyle/>
          <a:p>
            <a:r>
              <a:rPr lang="ru-RU" dirty="0" smtClean="0"/>
              <a:t>Приспособления, направленные к сокращению потери воды, имеют важное значение для тундровых растений. Летом холодная почва тундры сильно затрудняет поглощение воды корнями растений, в то время как надземные органы, располагающиеся в теплом приземном слое воздуха, имеют все условия для энергичного испарения.</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strVal val="#ppt_w*2.5"/>
                                          </p:val>
                                        </p:tav>
                                        <p:tav tm="100000">
                                          <p:val>
                                            <p:strVal val="#ppt_w"/>
                                          </p:val>
                                        </p:tav>
                                      </p:tavLst>
                                    </p:anim>
                                    <p:anim calcmode="lin" valueType="num">
                                      <p:cBhvr>
                                        <p:cTn id="26" dur="500" fill="hold"/>
                                        <p:tgtEl>
                                          <p:spTgt spid="9"/>
                                        </p:tgtEl>
                                        <p:attrNameLst>
                                          <p:attrName>ppt_h</p:attrName>
                                        </p:attrNameLst>
                                      </p:cBhvr>
                                      <p:tavLst>
                                        <p:tav tm="0">
                                          <p:val>
                                            <p:strVal val="#ppt_h*0.01"/>
                                          </p:val>
                                        </p:tav>
                                        <p:tav tm="100000">
                                          <p:val>
                                            <p:strVal val="#ppt_h"/>
                                          </p:val>
                                        </p:tav>
                                      </p:tavLst>
                                    </p:anim>
                                    <p:anim calcmode="lin" valueType="num">
                                      <p:cBhvr>
                                        <p:cTn id="27" dur="500" fill="hold"/>
                                        <p:tgtEl>
                                          <p:spTgt spid="9"/>
                                        </p:tgtEl>
                                        <p:attrNameLst>
                                          <p:attrName>ppt_x</p:attrName>
                                        </p:attrNameLst>
                                      </p:cBhvr>
                                      <p:tavLst>
                                        <p:tav tm="0">
                                          <p:val>
                                            <p:strVal val="#ppt_x"/>
                                          </p:val>
                                        </p:tav>
                                        <p:tav tm="100000">
                                          <p:val>
                                            <p:strVal val="#ppt_x"/>
                                          </p:val>
                                        </p:tav>
                                      </p:tavLst>
                                    </p:anim>
                                    <p:anim calcmode="lin" valueType="num">
                                      <p:cBhvr>
                                        <p:cTn id="28" dur="500" fill="hold"/>
                                        <p:tgtEl>
                                          <p:spTgt spid="9"/>
                                        </p:tgtEl>
                                        <p:attrNameLst>
                                          <p:attrName>ppt_y</p:attrName>
                                        </p:attrNameLst>
                                      </p:cBhvr>
                                      <p:tavLst>
                                        <p:tav tm="0">
                                          <p:val>
                                            <p:strVal val="#ppt_h+1"/>
                                          </p:val>
                                        </p:tav>
                                        <p:tav tm="100000">
                                          <p:val>
                                            <p:strVal val="#ppt_y"/>
                                          </p:val>
                                        </p:tav>
                                      </p:tavLst>
                                    </p:anim>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28604"/>
            <a:ext cx="8229600" cy="1066800"/>
          </a:xfrm>
        </p:spPr>
        <p:txBody>
          <a:bodyPr/>
          <a:lstStyle/>
          <a:p>
            <a:r>
              <a:rPr lang="ru-RU" dirty="0" smtClean="0"/>
              <a:t>Животный мир</a:t>
            </a:r>
            <a:endParaRPr lang="ru-RU" dirty="0"/>
          </a:p>
        </p:txBody>
      </p:sp>
      <p:sp>
        <p:nvSpPr>
          <p:cNvPr id="3" name="Содержимое 2"/>
          <p:cNvSpPr>
            <a:spLocks noGrp="1"/>
          </p:cNvSpPr>
          <p:nvPr>
            <p:ph idx="1"/>
          </p:nvPr>
        </p:nvSpPr>
        <p:spPr>
          <a:xfrm>
            <a:off x="5715008" y="1857364"/>
            <a:ext cx="2428892" cy="4286280"/>
          </a:xfrm>
        </p:spPr>
        <p:txBody>
          <a:bodyPr>
            <a:normAutofit/>
          </a:bodyPr>
          <a:lstStyle/>
          <a:p>
            <a:r>
              <a:rPr lang="ru-RU" sz="1800" dirty="0" smtClean="0"/>
              <a:t>.</a:t>
            </a:r>
            <a:r>
              <a:rPr lang="ru-RU" sz="1800" dirty="0" smtClean="0"/>
              <a:t> </a:t>
            </a:r>
            <a:r>
              <a:rPr lang="ru-RU" sz="1800" dirty="0" smtClean="0">
                <a:hlinkClick r:id="rId2"/>
              </a:rPr>
              <a:t>Почва</a:t>
            </a:r>
            <a:r>
              <a:rPr lang="ru-RU" sz="1800" dirty="0" smtClean="0"/>
              <a:t> тундры летом оттаивает всего на 35—40 см, а ниже на десятки метров — </a:t>
            </a:r>
            <a:r>
              <a:rPr lang="ru-RU" sz="1800" dirty="0" smtClean="0">
                <a:hlinkClick r:id="rId3"/>
              </a:rPr>
              <a:t>вечная мерзлота</a:t>
            </a:r>
            <a:r>
              <a:rPr lang="ru-RU" sz="1800" dirty="0" smtClean="0"/>
              <a:t>. </a:t>
            </a:r>
            <a:endParaRPr lang="ru-RU" sz="1800" dirty="0"/>
          </a:p>
        </p:txBody>
      </p:sp>
      <p:pic>
        <p:nvPicPr>
          <p:cNvPr id="1026" name="Picture 2" descr="http://www.edu.severodvinsk.ru/after_school/obl_www/2012/work/isaeva/25307579_krasnoyarsk_ovcebuyk.jpg"/>
          <p:cNvPicPr>
            <a:picLocks noChangeAspect="1" noChangeArrowheads="1"/>
          </p:cNvPicPr>
          <p:nvPr/>
        </p:nvPicPr>
        <p:blipFill>
          <a:blip r:embed="rId4" cstate="print"/>
          <a:srcRect/>
          <a:stretch>
            <a:fillRect/>
          </a:stretch>
        </p:blipFill>
        <p:spPr bwMode="auto">
          <a:xfrm>
            <a:off x="4762697" y="3929042"/>
            <a:ext cx="4381303" cy="2928958"/>
          </a:xfrm>
          <a:prstGeom prst="rect">
            <a:avLst/>
          </a:prstGeom>
          <a:noFill/>
        </p:spPr>
      </p:pic>
      <p:sp>
        <p:nvSpPr>
          <p:cNvPr id="5" name="Прямоугольник 4"/>
          <p:cNvSpPr/>
          <p:nvPr/>
        </p:nvSpPr>
        <p:spPr>
          <a:xfrm>
            <a:off x="0" y="3714752"/>
            <a:ext cx="4786314" cy="1754326"/>
          </a:xfrm>
          <a:prstGeom prst="rect">
            <a:avLst/>
          </a:prstGeom>
        </p:spPr>
        <p:txBody>
          <a:bodyPr wrap="square">
            <a:spAutoFit/>
          </a:bodyPr>
          <a:lstStyle/>
          <a:p>
            <a:r>
              <a:rPr lang="ru-RU" dirty="0" smtClean="0"/>
              <a:t>В тундре </a:t>
            </a:r>
            <a:r>
              <a:rPr lang="ru-RU" dirty="0" smtClean="0">
                <a:hlinkClick r:id="rId5"/>
              </a:rPr>
              <a:t>лето</a:t>
            </a:r>
            <a:r>
              <a:rPr lang="ru-RU" dirty="0" smtClean="0"/>
              <a:t> короткое и холодное, </a:t>
            </a:r>
            <a:r>
              <a:rPr lang="ru-RU" dirty="0" smtClean="0">
                <a:hlinkClick r:id="rId6"/>
              </a:rPr>
              <a:t>зима</a:t>
            </a:r>
            <a:r>
              <a:rPr lang="ru-RU" dirty="0" smtClean="0"/>
              <a:t> продолжительная и суровая, с сильными ветрами, снега выпадает мало. Зимой долго длится полярная </a:t>
            </a:r>
            <a:r>
              <a:rPr lang="ru-RU" dirty="0" smtClean="0">
                <a:hlinkClick r:id="rId7"/>
              </a:rPr>
              <a:t>ночь</a:t>
            </a:r>
            <a:r>
              <a:rPr lang="ru-RU" dirty="0" smtClean="0"/>
              <a:t>, а летом </a:t>
            </a:r>
            <a:r>
              <a:rPr lang="ru-RU" dirty="0" smtClean="0">
                <a:hlinkClick r:id="rId8"/>
              </a:rPr>
              <a:t>солнце</a:t>
            </a:r>
            <a:r>
              <a:rPr lang="ru-RU" dirty="0" smtClean="0"/>
              <a:t> не заходит </a:t>
            </a:r>
            <a:r>
              <a:rPr lang="ru-RU" dirty="0" smtClean="0"/>
              <a:t> почти два месяца.</a:t>
            </a:r>
            <a:endParaRPr lang="ru-RU" dirty="0"/>
          </a:p>
        </p:txBody>
      </p:sp>
      <p:sp>
        <p:nvSpPr>
          <p:cNvPr id="6" name="Прямоугольник 5"/>
          <p:cNvSpPr/>
          <p:nvPr/>
        </p:nvSpPr>
        <p:spPr>
          <a:xfrm>
            <a:off x="3428992" y="1714488"/>
            <a:ext cx="2428892" cy="1477328"/>
          </a:xfrm>
          <a:prstGeom prst="rect">
            <a:avLst/>
          </a:prstGeom>
        </p:spPr>
        <p:txBody>
          <a:bodyPr wrap="square">
            <a:spAutoFit/>
          </a:bodyPr>
          <a:lstStyle/>
          <a:p>
            <a:r>
              <a:rPr lang="ru-RU" dirty="0" smtClean="0"/>
              <a:t>Все это создает особые условия для животных, обитающих в тундре.</a:t>
            </a:r>
            <a:endParaRPr lang="ru-RU" dirty="0"/>
          </a:p>
        </p:txBody>
      </p:sp>
      <p:pic>
        <p:nvPicPr>
          <p:cNvPr id="1028" name="Picture 4" descr="http://im4-tub-ru.yandex.net/i?id=94910887-37-72&amp;n=21"/>
          <p:cNvPicPr>
            <a:picLocks noChangeAspect="1" noChangeArrowheads="1"/>
          </p:cNvPicPr>
          <p:nvPr/>
        </p:nvPicPr>
        <p:blipFill>
          <a:blip r:embed="rId9" cstate="print"/>
          <a:srcRect/>
          <a:stretch>
            <a:fillRect/>
          </a:stretch>
        </p:blipFill>
        <p:spPr bwMode="auto">
          <a:xfrm>
            <a:off x="0" y="1357298"/>
            <a:ext cx="3071802" cy="23038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mph" presetSubtype="0" grpId="0" nodeType="clickEffect">
                                  <p:stCondLst>
                                    <p:cond delay="0"/>
                                  </p:stCondLst>
                                  <p:childTnLst>
                                    <p:set>
                                      <p:cBhvr override="childStyle">
                                        <p:cTn id="11" dur="indefinite"/>
                                        <p:tgtEl>
                                          <p:spTgt spid="3">
                                            <p:txEl>
                                              <p:pRg st="0" end="0"/>
                                            </p:txEl>
                                          </p:spTgt>
                                        </p:tgtEl>
                                        <p:attrNameLst>
                                          <p:attrName>style.fontFamily</p:attrName>
                                        </p:attrNameLst>
                                      </p:cBhvr>
                                      <p:to>
                                        <p:strVal val="Times New Roman"/>
                                      </p:to>
                                    </p:set>
                                  </p:childTnLst>
                                </p:cTn>
                              </p:par>
                            </p:childTnLst>
                          </p:cTn>
                        </p:par>
                      </p:childTnLst>
                    </p:cTn>
                  </p:par>
                  <p:par>
                    <p:cTn id="12" fill="hold">
                      <p:stCondLst>
                        <p:cond delay="indefinite"/>
                      </p:stCondLst>
                      <p:childTnLst>
                        <p:par>
                          <p:cTn id="13" fill="hold">
                            <p:stCondLst>
                              <p:cond delay="0"/>
                            </p:stCondLst>
                            <p:childTnLst>
                              <p:par>
                                <p:cTn id="14" presetID="29"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ppt_x</p:attrName>
                                        </p:attrNameLst>
                                      </p:cBhvr>
                                      <p:tavLst>
                                        <p:tav tm="0">
                                          <p:val>
                                            <p:strVal val="#ppt_x-.2"/>
                                          </p:val>
                                        </p:tav>
                                        <p:tav tm="100000">
                                          <p:val>
                                            <p:strVal val="#ppt_x"/>
                                          </p:val>
                                        </p:tav>
                                      </p:tavLst>
                                    </p:anim>
                                    <p:anim calcmode="lin" valueType="num">
                                      <p:cBhvr>
                                        <p:cTn id="17"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57166"/>
            <a:ext cx="8229600" cy="1066800"/>
          </a:xfrm>
        </p:spPr>
        <p:txBody>
          <a:bodyPr/>
          <a:lstStyle/>
          <a:p>
            <a:r>
              <a:rPr lang="ru-RU" dirty="0" smtClean="0"/>
              <a:t>Северный олень</a:t>
            </a:r>
            <a:endParaRPr lang="ru-RU" dirty="0"/>
          </a:p>
        </p:txBody>
      </p:sp>
      <p:sp>
        <p:nvSpPr>
          <p:cNvPr id="3" name="Содержимое 2"/>
          <p:cNvSpPr>
            <a:spLocks noGrp="1"/>
          </p:cNvSpPr>
          <p:nvPr>
            <p:ph idx="1"/>
          </p:nvPr>
        </p:nvSpPr>
        <p:spPr>
          <a:xfrm>
            <a:off x="0" y="1357298"/>
            <a:ext cx="4500594" cy="5253806"/>
          </a:xfrm>
        </p:spPr>
        <p:txBody>
          <a:bodyPr>
            <a:normAutofit fontScale="77500" lnSpcReduction="20000"/>
          </a:bodyPr>
          <a:lstStyle/>
          <a:p>
            <a:r>
              <a:rPr lang="ru-RU" dirty="0" smtClean="0"/>
              <a:t>Дикий северный олень, наверное, один из самых красивых копытных, проживающих в нашей стране! Это грациозное, сильное животное вызывает восхищение! Невозможно представить жизнь народов Севера России без оленя. Оленья упряжка, на которой группа «Самоцветы» хотела увезти своих поклонниц «в снежную зарю»; чум, в котором живут северные народы, сделан из оленьих шкур; мясо оленя – основная пища на севере; а оленье молоко – самое питательное и полезное молоко в мире!</a:t>
            </a:r>
            <a:endParaRPr lang="ru-RU" dirty="0"/>
          </a:p>
        </p:txBody>
      </p:sp>
      <p:pic>
        <p:nvPicPr>
          <p:cNvPr id="4" name="Picture 2" descr="http://img0.liveinternet.ru/images/attach/c/3/83/402/83402046_11_image001__17_.jpg"/>
          <p:cNvPicPr>
            <a:picLocks noChangeAspect="1" noChangeArrowheads="1"/>
          </p:cNvPicPr>
          <p:nvPr/>
        </p:nvPicPr>
        <p:blipFill>
          <a:blip r:embed="rId2" cstate="print"/>
          <a:srcRect/>
          <a:stretch>
            <a:fillRect/>
          </a:stretch>
        </p:blipFill>
        <p:spPr bwMode="auto">
          <a:xfrm>
            <a:off x="4643438" y="1142984"/>
            <a:ext cx="3987595" cy="5286412"/>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192</TotalTime>
  <Words>829</Words>
  <Application>Microsoft Office PowerPoint</Application>
  <PresentationFormat>Экран (4:3)</PresentationFormat>
  <Paragraphs>32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Городская</vt:lpstr>
      <vt:lpstr>Растительный и Животный мир Тундры</vt:lpstr>
      <vt:lpstr>Слайд 2</vt:lpstr>
      <vt:lpstr>Растительность</vt:lpstr>
      <vt:lpstr>Слайд 4</vt:lpstr>
      <vt:lpstr>Слайд 5</vt:lpstr>
      <vt:lpstr>Слайд 6</vt:lpstr>
      <vt:lpstr>Слайд 7</vt:lpstr>
      <vt:lpstr>Животный мир</vt:lpstr>
      <vt:lpstr>Северный олень</vt:lpstr>
      <vt:lpstr>Песец</vt:lpstr>
      <vt:lpstr>Птицы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Растительность и Животный мир Тундры</dc:title>
  <dc:creator>DS</dc:creator>
  <cp:lastModifiedBy>DS</cp:lastModifiedBy>
  <cp:revision>21</cp:revision>
  <dcterms:created xsi:type="dcterms:W3CDTF">2014-02-14T13:32:35Z</dcterms:created>
  <dcterms:modified xsi:type="dcterms:W3CDTF">2014-02-16T12:04:00Z</dcterms:modified>
</cp:coreProperties>
</file>