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76" r:id="rId3"/>
    <p:sldId id="278" r:id="rId4"/>
    <p:sldId id="265" r:id="rId5"/>
    <p:sldId id="279" r:id="rId6"/>
    <p:sldId id="280" r:id="rId7"/>
    <p:sldId id="281" r:id="rId8"/>
    <p:sldId id="282" r:id="rId9"/>
    <p:sldId id="283" r:id="rId10"/>
    <p:sldId id="284" r:id="rId11"/>
    <p:sldId id="257" r:id="rId12"/>
    <p:sldId id="258" r:id="rId13"/>
    <p:sldId id="259" r:id="rId14"/>
    <p:sldId id="261" r:id="rId15"/>
    <p:sldId id="260" r:id="rId16"/>
    <p:sldId id="262" r:id="rId17"/>
    <p:sldId id="263" r:id="rId18"/>
    <p:sldId id="264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953D7-F23A-482E-9F93-D493AFB6EB73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93972-885C-4F9A-BCF8-A21A213778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93972-885C-4F9A-BCF8-A21A21377881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0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93972-885C-4F9A-BCF8-A21A21377881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271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4914A47-423C-484B-9401-1C9F1933B5B6}" type="datetimeFigureOut">
              <a:rPr lang="ru-RU" smtClean="0"/>
              <a:t>09.10.2015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7611022-098A-415A-A744-D771AB4050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1447527"/>
            <a:ext cx="7056784" cy="406970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в форме мозгового штурма</a:t>
            </a: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endParaRPr lang="ru-RU" sz="3200" b="1" dirty="0" smtClean="0"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"/>
              </a:rPr>
              <a:t>«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"/>
              </a:rPr>
              <a:t>Повышение уровня знаний </a:t>
            </a:r>
            <a:endParaRPr lang="ru-RU" sz="36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"/>
              </a:rPr>
              <a:t>педагогов </a:t>
            </a: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Arial"/>
            </a:endParaRPr>
          </a:p>
          <a:p>
            <a:pPr marL="12700" marR="685800" algn="ctr">
              <a:lnSpc>
                <a:spcPts val="1200"/>
              </a:lnSpc>
              <a:spcBef>
                <a:spcPts val="9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"/>
              </a:rPr>
              <a:t>по 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Arial"/>
              </a:rPr>
              <a:t>дорожной грамоте»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</a:endParaRPr>
          </a:p>
          <a:p>
            <a:pPr algn="ctr"/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69545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04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764704"/>
            <a:ext cx="3335603" cy="4535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7956376" y="5711611"/>
            <a:ext cx="1042416" cy="1042416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5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653136"/>
            <a:ext cx="8291264" cy="1473027"/>
          </a:xfrm>
        </p:spPr>
        <p:txBody>
          <a:bodyPr/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«Опасный поворот»</a:t>
            </a:r>
          </a:p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Предупреждающий знак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4464496" cy="3958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6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013176"/>
            <a:ext cx="8003232" cy="1441632"/>
          </a:xfrm>
        </p:spPr>
        <p:txBody>
          <a:bodyPr>
            <a:normAutofit lnSpcReduction="10000"/>
          </a:bodyPr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«Пересечение с велосипедной дорожкой»</a:t>
            </a:r>
          </a:p>
          <a:p>
            <a:pPr marL="64008" lvl="0" indent="0" algn="ctr">
              <a:buClr>
                <a:srgbClr val="B83D68"/>
              </a:buClr>
              <a:buNone/>
            </a:pP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Предупреждающий знак</a:t>
            </a:r>
          </a:p>
          <a:p>
            <a:pPr marL="64008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1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089748" cy="4470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05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97152"/>
            <a:ext cx="8147248" cy="1657656"/>
          </a:xfrm>
        </p:spPr>
        <p:txBody>
          <a:bodyPr/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«Двустороннее движение»</a:t>
            </a:r>
          </a:p>
          <a:p>
            <a:pPr marL="64008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lvl="0" indent="0" algn="ctr">
              <a:buClr>
                <a:srgbClr val="B83D68"/>
              </a:buClr>
              <a:buNone/>
            </a:pP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Предупреждающий знак</a:t>
            </a:r>
          </a:p>
          <a:p>
            <a:pPr marL="64008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1501"/>
            <a:ext cx="4941362" cy="4338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55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941168"/>
            <a:ext cx="8291264" cy="1513640"/>
          </a:xfrm>
        </p:spPr>
        <p:txBody>
          <a:bodyPr/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«Движение запрещено»</a:t>
            </a:r>
          </a:p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Запрещающий знак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6632"/>
            <a:ext cx="4536504" cy="4447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5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061248"/>
            <a:ext cx="8075240" cy="1393560"/>
          </a:xfrm>
        </p:spPr>
        <p:txBody>
          <a:bodyPr>
            <a:normAutofit fontScale="92500"/>
          </a:bodyPr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«Движение пешеходов запрещено»</a:t>
            </a:r>
          </a:p>
          <a:p>
            <a:pPr marL="64008" lvl="0" indent="0" algn="ctr">
              <a:buClr>
                <a:srgbClr val="B83D68"/>
              </a:buClr>
              <a:buNone/>
            </a:pP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Запрещающий знак</a:t>
            </a:r>
          </a:p>
          <a:p>
            <a:pPr marL="64008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60648"/>
            <a:ext cx="4800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944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941168"/>
            <a:ext cx="8147248" cy="1513640"/>
          </a:xfrm>
        </p:spPr>
        <p:txBody>
          <a:bodyPr/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«Комплексная автомойка»</a:t>
            </a:r>
          </a:p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сервиса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82" t="36921" r="79091" b="32766"/>
          <a:stretch/>
        </p:blipFill>
        <p:spPr bwMode="auto">
          <a:xfrm>
            <a:off x="2610838" y="179334"/>
            <a:ext cx="3528392" cy="4464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10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869160"/>
            <a:ext cx="8507288" cy="1585648"/>
          </a:xfrm>
        </p:spPr>
        <p:txBody>
          <a:bodyPr/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                                                              «Объезд препятствия справа или слева»</a:t>
            </a:r>
          </a:p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Предписывающий знак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0648"/>
            <a:ext cx="460851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72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05064"/>
            <a:ext cx="8075240" cy="1873680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                                                                «Полоса для маршрутных транспортных средств»</a:t>
            </a:r>
          </a:p>
          <a:p>
            <a:pPr marL="64008" indent="0" algn="ctr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indent="0"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 особого предписания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672" y="188640"/>
            <a:ext cx="3607296" cy="360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54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Задание                              «Кто быстрее?»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21349"/>
            <a:ext cx="8229600" cy="4572000"/>
          </a:xfrm>
        </p:spPr>
        <p:txBody>
          <a:bodyPr/>
          <a:lstStyle/>
          <a:p>
            <a:pPr marL="64008" indent="0">
              <a:buNone/>
            </a:pPr>
            <a:r>
              <a:rPr lang="ru-RU" dirty="0" smtClean="0"/>
              <a:t>1.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Какие бывают дороги: грунтовые, непроходимые, гравий­ные, песочные, асфальтовые, бетонные, щебеночно-смешанные, запущенные.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74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74"/>
            <a:ext cx="9139767" cy="685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" y="501074"/>
            <a:ext cx="8229600" cy="4572000"/>
          </a:xfrm>
        </p:spPr>
        <p:txBody>
          <a:bodyPr>
            <a:normAutofit/>
          </a:bodyPr>
          <a:lstStyle/>
          <a:p>
            <a:pPr marL="12700" indent="0" algn="ctr">
              <a:spcAft>
                <a:spcPts val="0"/>
              </a:spcAft>
              <a:buNone/>
            </a:pPr>
            <a:endParaRPr lang="ru-RU" sz="4400" b="1" dirty="0" smtClean="0">
              <a:solidFill>
                <a:srgbClr val="000000"/>
              </a:solidFill>
              <a:latin typeface="Times New Roman"/>
              <a:ea typeface="Microsoft Sans Serif"/>
            </a:endParaRPr>
          </a:p>
          <a:p>
            <a:pPr marL="12700" indent="0" algn="ctr">
              <a:spcAft>
                <a:spcPts val="0"/>
              </a:spcAft>
              <a:buNone/>
            </a:pPr>
            <a:endParaRPr lang="ru-RU" sz="4400" b="1" dirty="0">
              <a:solidFill>
                <a:srgbClr val="000000"/>
              </a:solidFill>
              <a:latin typeface="Times New Roman"/>
              <a:ea typeface="Microsoft Sans Serif"/>
            </a:endParaRPr>
          </a:p>
          <a:p>
            <a:pPr marL="12700" indent="0" algn="ctr"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Microsoft Sans Serif"/>
              </a:rPr>
              <a:t>Задание                                       «Умные </a:t>
            </a:r>
            <a:r>
              <a:rPr lang="ru-RU" sz="4400" b="1" dirty="0">
                <a:solidFill>
                  <a:srgbClr val="000000"/>
                </a:solidFill>
                <a:latin typeface="Times New Roman"/>
                <a:ea typeface="Microsoft Sans Serif"/>
              </a:rPr>
              <a:t>дорожные знаки»</a:t>
            </a:r>
            <a:endParaRPr lang="ru-RU" sz="4400" dirty="0">
              <a:solidFill>
                <a:srgbClr val="000000"/>
              </a:solidFill>
              <a:latin typeface="Courier New"/>
              <a:ea typeface="Courier New"/>
            </a:endParaRP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215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04664"/>
            <a:ext cx="8229600" cy="4572000"/>
          </a:xfrm>
        </p:spPr>
        <p:txBody>
          <a:bodyPr>
            <a:normAutofit/>
          </a:bodyPr>
          <a:lstStyle/>
          <a:p>
            <a:pPr marL="0" marR="25400" lvl="0" indent="0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2.  В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нашей стране движение транспорта и пешеходов: </a:t>
            </a:r>
            <a:endParaRPr lang="ru-RU" sz="40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0" marR="25400" lvl="0" indent="0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 двусто­роннее;</a:t>
            </a:r>
          </a:p>
          <a:p>
            <a:pPr marL="0" marR="25400" lvl="0" indent="0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 правостороннее;</a:t>
            </a:r>
          </a:p>
          <a:p>
            <a:pPr marL="0" marR="25400" lvl="0" indent="0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 левостороннее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.</a:t>
            </a:r>
            <a:endParaRPr lang="ru-RU" sz="40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0484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72000"/>
          </a:xfrm>
        </p:spPr>
        <p:txBody>
          <a:bodyPr/>
          <a:lstStyle/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1. Дорожная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разметка выполняется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:</a:t>
            </a:r>
          </a:p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-белой краской; </a:t>
            </a:r>
          </a:p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синей крас­кой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;</a:t>
            </a:r>
            <a:endParaRPr lang="ru-RU" sz="36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 желтой краской; </a:t>
            </a:r>
          </a:p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- не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имеет значения.</a:t>
            </a:r>
            <a:endParaRPr lang="ru-RU" sz="36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565041"/>
            <a:ext cx="4536504" cy="216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316" y="4565041"/>
            <a:ext cx="3888432" cy="2144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53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72000"/>
          </a:xfrm>
        </p:spPr>
        <p:txBody>
          <a:bodyPr/>
          <a:lstStyle/>
          <a:p>
            <a:pPr marL="0" marR="254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2.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Не разрешается ездить по улицам и дорогам на велосипеде подросткам до: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       13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лет; 14; 15; 16.</a:t>
            </a:r>
            <a:endParaRPr lang="ru-RU" sz="36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24944"/>
            <a:ext cx="3724672" cy="370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58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72000"/>
          </a:xfrm>
        </p:spPr>
        <p:txBody>
          <a:bodyPr/>
          <a:lstStyle/>
          <a:p>
            <a:pPr marL="0" marR="1270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1. Перед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поворотом велосипедист подает знак: 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457200" marR="12700" lvl="0" indent="-457200" algn="just">
              <a:spcAft>
                <a:spcPts val="0"/>
              </a:spcAft>
              <a:buClr>
                <a:srgbClr val="000000"/>
              </a:buClr>
              <a:buSzPts val="950"/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вытягивает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руку вверх; 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457200" marR="12700" lvl="0" indent="-457200" algn="just">
              <a:spcAft>
                <a:spcPts val="0"/>
              </a:spcAft>
              <a:buClr>
                <a:srgbClr val="000000"/>
              </a:buClr>
              <a:buSzPts val="950"/>
              <a:buFontTx/>
              <a:buChar char="-"/>
            </a:pPr>
            <a:r>
              <a:rPr lang="ru-RU" sz="3200" spc="-5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вытягивает 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руку в </a:t>
            </a:r>
            <a:r>
              <a:rPr lang="ru-RU" sz="3200" spc="-5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сторону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;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457200" marR="12700" lvl="0" indent="-457200" algn="just">
              <a:spcAft>
                <a:spcPts val="0"/>
              </a:spcAft>
              <a:buClr>
                <a:srgbClr val="000000"/>
              </a:buClr>
              <a:buSzPts val="950"/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вытягивает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руку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вперед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;</a:t>
            </a:r>
            <a:endParaRPr lang="ru-RU" sz="3200" dirty="0" smtClean="0">
              <a:solidFill>
                <a:srgbClr val="000000"/>
              </a:solidFill>
              <a:latin typeface="Times New Roman"/>
              <a:ea typeface="Microsoft Sans Serif"/>
              <a:cs typeface="Microsoft Sans Serif"/>
            </a:endParaRPr>
          </a:p>
          <a:p>
            <a:pPr marL="457200" marR="12700" lvl="0" indent="-457200" algn="just">
              <a:spcAft>
                <a:spcPts val="0"/>
              </a:spcAft>
              <a:buClr>
                <a:srgbClr val="000000"/>
              </a:buClr>
              <a:buSzPts val="950"/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сигналит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.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05064"/>
            <a:ext cx="5064224" cy="2579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02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72000"/>
          </a:xfrm>
        </p:spPr>
        <p:txBody>
          <a:bodyPr/>
          <a:lstStyle/>
          <a:p>
            <a:pPr marL="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2. Правая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рука регулировщика вытянута вперед. Это означает: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marR="127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пешеходам разрешено переходить проезжую часть за спи­ной регулировщика,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движение транспортных средств и пешеходов запрещено;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marR="127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разрешено движение транспортным средствам за спиной регу­лировщика.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064" y="4869160"/>
            <a:ext cx="4589396" cy="183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13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4572000"/>
          </a:xfrm>
        </p:spPr>
        <p:txBody>
          <a:bodyPr/>
          <a:lstStyle/>
          <a:p>
            <a:pPr marL="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1. 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За городом пешеход движется: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по направлению движения транспорта вдоль обочины;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вдоль обочины навстречу двигающемуся транспорту,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вдоль дорожной разметки.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6400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500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72000"/>
          </a:xfrm>
        </p:spPr>
        <p:txBody>
          <a:bodyPr/>
          <a:lstStyle/>
          <a:p>
            <a:pPr marL="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2. 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Остановка автомобиля разрешается: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на левой стороне обочины дороги;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на правой стороне обочины </a:t>
            </a:r>
            <a:r>
              <a:rPr lang="ru-RU" sz="3200" spc="-5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дороги;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рядом с любым общественным пунктом.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33" b="50000"/>
          <a:stretch/>
        </p:blipFill>
        <p:spPr bwMode="auto">
          <a:xfrm>
            <a:off x="3909140" y="4005064"/>
            <a:ext cx="4335268" cy="2705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6349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72000"/>
          </a:xfrm>
        </p:spPr>
        <p:txBody>
          <a:bodyPr/>
          <a:lstStyle/>
          <a:p>
            <a:pPr marL="0" lvl="0" indent="0" algn="just">
              <a:spcAft>
                <a:spcPts val="0"/>
              </a:spcAft>
              <a:buClr>
                <a:srgbClr val="000000"/>
              </a:buClr>
              <a:buSzPts val="950"/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1. Перекресток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со светофором считается нерегулируемым: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если отсутствует регулировщик;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</a:t>
            </a:r>
            <a:r>
              <a:rPr lang="ru-RU" sz="3200" spc="-5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при желтом мигающем сигнале </a:t>
            </a:r>
            <a:r>
              <a:rPr lang="ru-RU" sz="3200" spc="-50" dirty="0" smtClean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светофора;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pPr marL="342900" lvl="0" indent="-342900">
              <a:spcAft>
                <a:spcPts val="0"/>
              </a:spcAft>
              <a:buClr>
                <a:srgbClr val="000000"/>
              </a:buClr>
              <a:buSzPts val="950"/>
              <a:buFont typeface="Arial"/>
              <a:buChar char="—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Microsoft Sans Serif"/>
                <a:cs typeface="Microsoft Sans Serif"/>
              </a:rPr>
              <a:t> если на нем большое скопление машин.</a:t>
            </a:r>
            <a:endParaRPr lang="ru-RU" sz="3200" dirty="0">
              <a:solidFill>
                <a:srgbClr val="000000"/>
              </a:solidFill>
              <a:latin typeface="Microsoft Sans Serif"/>
              <a:ea typeface="Microsoft Sans Serif"/>
              <a:cs typeface="Microsoft Sans Serif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82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4572000"/>
          </a:xfrm>
        </p:spPr>
        <p:txBody>
          <a:bodyPr>
            <a:normAutofit/>
          </a:bodyPr>
          <a:lstStyle/>
          <a:p>
            <a:pPr marL="12700" marR="12700" indent="0"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</a:rPr>
              <a:t>2. Перевозить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</a:rPr>
              <a:t>детей в автомобиле в специальном детском удер­живающем устройстве необходимо до: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Microsoft Sans Serif"/>
              </a:rPr>
              <a:t>                     5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Microsoft Sans Serif"/>
              </a:rPr>
              <a:t>лет; 8; 10; </a:t>
            </a:r>
            <a:r>
              <a:rPr lang="ru-RU" sz="3600" spc="-50" dirty="0">
                <a:solidFill>
                  <a:srgbClr val="000000"/>
                </a:solidFill>
                <a:latin typeface="Times New Roman"/>
                <a:ea typeface="Microsoft Sans Serif"/>
              </a:rPr>
              <a:t>12.</a:t>
            </a:r>
            <a:endParaRPr lang="ru-RU" sz="3600" dirty="0">
              <a:solidFill>
                <a:srgbClr val="000000"/>
              </a:solidFill>
              <a:latin typeface="Courier New"/>
              <a:ea typeface="Courier New"/>
            </a:endParaRPr>
          </a:p>
          <a:p>
            <a:pPr marL="64008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6270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kern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Задание  «</a:t>
            </a:r>
            <a:r>
              <a:rPr lang="ru-RU" sz="4400" b="1" i="1" kern="0" dirty="0" smtClean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Угадай-ка</a:t>
            </a:r>
            <a:r>
              <a:rPr lang="ru-RU" sz="4400" b="1" i="1" kern="0" dirty="0">
                <a:ln>
                  <a:noFill/>
                </a:ln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»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9168766"/>
              </p:ext>
            </p:extLst>
          </p:nvPr>
        </p:nvGraphicFramePr>
        <p:xfrm>
          <a:off x="479714" y="1412776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Могут ли в зоне этого знака двигаться автомобили?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Могут ли в зоне этого знака двигаться автомобили?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Может ли пешеход в зоне этого знака перейти улицу?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Может ли пешеход переходить дорогу в зоне действия этого знака?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990" y="1484784"/>
            <a:ext cx="1080120" cy="108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770007"/>
            <a:ext cx="1152128" cy="51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642" y="2617978"/>
            <a:ext cx="1107099" cy="111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684" y="2907401"/>
            <a:ext cx="1296144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21" y="3748443"/>
            <a:ext cx="946457" cy="94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857" y="4011314"/>
            <a:ext cx="1728191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43" y="5168655"/>
            <a:ext cx="896598" cy="896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685" y="5390496"/>
            <a:ext cx="1541364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30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073" y="1988840"/>
            <a:ext cx="8229600" cy="1152128"/>
          </a:xfrm>
        </p:spPr>
        <p:txBody>
          <a:bodyPr>
            <a:normAutofit fontScale="85000" lnSpcReduction="20000"/>
          </a:bodyPr>
          <a:lstStyle/>
          <a:p>
            <a:pPr marL="64008" indent="0" algn="ctr">
              <a:buNone/>
            </a:pP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indent="0" algn="ctr">
              <a:buNone/>
            </a:pP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4008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ДОРОЖНЫХ ЗНАКОВ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18458" y="285501"/>
            <a:ext cx="2396803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ПРЕДПИСЫВАЮЩИЕ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78733" y="343566"/>
            <a:ext cx="252028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ЗАПРЕЩАЮЩИЕ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260648"/>
            <a:ext cx="223224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ПРЕДУПРЕЖДАЮЩИЕ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54" y="3902263"/>
            <a:ext cx="2448272" cy="11033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610" y="4050350"/>
            <a:ext cx="2314526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969732"/>
            <a:ext cx="20367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3504" y="4294230"/>
            <a:ext cx="2149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49431" y="4340397"/>
            <a:ext cx="1578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ОСОБОГО ПРЕДПИСАНИЯ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59844" y="4300030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СЕРВИС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2097246" y="1589228"/>
            <a:ext cx="1872208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638873" y="177935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516488" y="1593955"/>
            <a:ext cx="1656184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195736" y="3128392"/>
            <a:ext cx="187220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638873" y="3104964"/>
            <a:ext cx="0" cy="79729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292080" y="3104964"/>
            <a:ext cx="180020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65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851" y="373931"/>
            <a:ext cx="8229600" cy="1399032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650139"/>
              </p:ext>
            </p:extLst>
          </p:nvPr>
        </p:nvGraphicFramePr>
        <p:xfrm>
          <a:off x="539552" y="332656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Могут ли в зоне этого знака находиться пешеходы?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600" b="0" i="0" u="none" strike="noStrike" kern="10" cap="none" spc="0" normalizeH="0" baseline="0" noProof="0" dirty="0" smtClean="0">
                        <a:ln w="9525">
                          <a:solidFill>
                            <a:srgbClr val="003300"/>
                          </a:solidFill>
                          <a:round/>
                          <a:headEnd/>
                          <a:tailEnd/>
                        </a:ln>
                        <a:solidFill>
                          <a:srgbClr val="006600"/>
                        </a:solidFill>
                        <a:effectLst>
                          <a:outerShdw dist="53882" dir="2700000" algn="ctr" rotWithShape="0">
                            <a:srgbClr val="9999FF">
                              <a:alpha val="79999"/>
                            </a:srgbClr>
                          </a:outerShdw>
                        </a:effectLst>
                        <a:uLnTx/>
                        <a:uFillTx/>
                        <a:latin typeface="Impact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Могут ли пешеходы двигаться в зоне действия этого знака?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600" b="0" i="0" u="none" strike="noStrike" kern="10" cap="none" spc="0" normalizeH="0" baseline="0" noProof="0" dirty="0">
                        <a:ln w="9525">
                          <a:solidFill>
                            <a:srgbClr val="003300"/>
                          </a:solidFill>
                          <a:round/>
                          <a:headEnd/>
                          <a:tailEnd/>
                        </a:ln>
                        <a:solidFill>
                          <a:srgbClr val="006600"/>
                        </a:solidFill>
                        <a:effectLst>
                          <a:outerShdw dist="53882" dir="2700000" algn="ctr" rotWithShape="0">
                            <a:srgbClr val="9999FF">
                              <a:alpha val="79999"/>
                            </a:srgbClr>
                          </a:outerShdw>
                        </a:effectLst>
                        <a:uLnTx/>
                        <a:uFillTx/>
                        <a:latin typeface="Impac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Могут ли в зоне этого знака двигаться велосипедисты?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9297B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uLnTx/>
                          <a:uFillTx/>
                          <a:latin typeface="Arial" charset="0"/>
                        </a:rPr>
                        <a:t>Можно ли пешеходам передвигаться в зоне действия этого знака?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474" y="476672"/>
            <a:ext cx="966589" cy="972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03" y="1772816"/>
            <a:ext cx="101426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405" y="3061873"/>
            <a:ext cx="1001199" cy="100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40" y="4389753"/>
            <a:ext cx="1160823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341" y="3388200"/>
            <a:ext cx="864096" cy="34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33"/>
          <p:cNvSpPr>
            <a:spLocks noChangeArrowheads="1" noChangeShapeType="1" noTextEdit="1"/>
          </p:cNvSpPr>
          <p:nvPr/>
        </p:nvSpPr>
        <p:spPr bwMode="auto">
          <a:xfrm>
            <a:off x="6898787" y="4797083"/>
            <a:ext cx="899666" cy="3374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Нет</a:t>
            </a: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572" y="468080"/>
            <a:ext cx="12985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846" y="1772816"/>
            <a:ext cx="12985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88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Управляющая кнопка: сведения 20">
            <a:hlinkClick r:id="rId2" action="ppaction://hlinksldjump" highlightClick="1"/>
          </p:cNvPr>
          <p:cNvSpPr/>
          <p:nvPr/>
        </p:nvSpPr>
        <p:spPr>
          <a:xfrm>
            <a:off x="3959932" y="6021289"/>
            <a:ext cx="681608" cy="38234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правляющая кнопка: сведения 18">
            <a:hlinkClick r:id="rId3" action="ppaction://hlinksldjump" highlightClick="1"/>
          </p:cNvPr>
          <p:cNvSpPr/>
          <p:nvPr/>
        </p:nvSpPr>
        <p:spPr>
          <a:xfrm>
            <a:off x="3959932" y="3933056"/>
            <a:ext cx="634752" cy="36004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ведения 15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4021177" y="2101850"/>
            <a:ext cx="684076" cy="33890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607575"/>
              </p:ext>
            </p:extLst>
          </p:nvPr>
        </p:nvGraphicFramePr>
        <p:xfrm>
          <a:off x="899592" y="332656"/>
          <a:ext cx="7632848" cy="6491022"/>
        </p:xfrm>
        <a:graphic>
          <a:graphicData uri="http://schemas.openxmlformats.org/drawingml/2006/table">
            <a:tbl>
              <a:tblPr firstRow="1" firstCol="1" bandRow="1"/>
              <a:tblGrid>
                <a:gridCol w="3816057"/>
                <a:gridCol w="3816791"/>
              </a:tblGrid>
              <a:tr h="792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ЗНАКИ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ОПИСАНИЕ ДОРОЖНЫХ ЗНАКОВ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Предупреждающие   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                                                      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1.Квадратная форма 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синего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цвета.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1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Запрещающие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2.Круглая форма голубого цвета. Изображенные на них симво­лы белого цвета.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Предписывающие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3.Форма треугольника, окрашенного в белый цвет, по краям красная кайма.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18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4.Информационные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4.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Круглая форма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, окрашенная в белый цвет, по окружности красная кайма.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611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5"/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Особые предписания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27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513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5.Прямоугольная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форма (синего цвета),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на которой схематично изображены различные объекты.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  Сервис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0050" algn="l"/>
                        </a:tabLs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6.Квадратная или прямоугольная форма </a:t>
                      </a:r>
                      <a:r>
                        <a:rPr lang="ru-RU" sz="14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 синего (голубого)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цвета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icrosoft Sans Serif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538" marR="505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33600" y="1644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771800" y="2564904"/>
            <a:ext cx="2016224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133600" y="5691903"/>
            <a:ext cx="2870448" cy="50405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Управляющая кнопка: сведения 13">
            <a:hlinkClick r:id="rId5" action="ppaction://hlinksldjump" highlightClick="1"/>
            <a:hlinkHover r:id="rId5" action="ppaction://hlinksldjump"/>
          </p:cNvPr>
          <p:cNvSpPr/>
          <p:nvPr/>
        </p:nvSpPr>
        <p:spPr>
          <a:xfrm>
            <a:off x="4021177" y="1301143"/>
            <a:ext cx="684076" cy="343507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сведения 17">
            <a:hlinkClick r:id="" action="ppaction://noaction" highlightClick="1"/>
            <a:hlinkHover r:id="rId6" action="ppaction://hlinksldjump"/>
          </p:cNvPr>
          <p:cNvSpPr/>
          <p:nvPr/>
        </p:nvSpPr>
        <p:spPr>
          <a:xfrm>
            <a:off x="4004320" y="3149626"/>
            <a:ext cx="684076" cy="351381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ведения 19">
            <a:hlinkClick r:id="rId7" action="ppaction://hlinksldjump" highlightClick="1"/>
          </p:cNvPr>
          <p:cNvSpPr/>
          <p:nvPr/>
        </p:nvSpPr>
        <p:spPr>
          <a:xfrm>
            <a:off x="4004320" y="4995942"/>
            <a:ext cx="637220" cy="383805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сведения 21">
            <a:hlinkClick r:id="rId4" action="ppaction://hlinksldjump" highlightClick="1"/>
          </p:cNvPr>
          <p:cNvSpPr/>
          <p:nvPr/>
        </p:nvSpPr>
        <p:spPr>
          <a:xfrm>
            <a:off x="4021177" y="2043696"/>
            <a:ext cx="684076" cy="377192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сведения 22">
            <a:hlinkClick r:id="rId3" action="ppaction://hlinksldjump" highlightClick="1"/>
          </p:cNvPr>
          <p:cNvSpPr/>
          <p:nvPr/>
        </p:nvSpPr>
        <p:spPr>
          <a:xfrm>
            <a:off x="3959933" y="3933056"/>
            <a:ext cx="693556" cy="360040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сведения 23">
            <a:hlinkClick r:id="rId2" action="ppaction://hlinksldjump" highlightClick="1"/>
          </p:cNvPr>
          <p:cNvSpPr/>
          <p:nvPr/>
        </p:nvSpPr>
        <p:spPr>
          <a:xfrm>
            <a:off x="3996827" y="6021289"/>
            <a:ext cx="684076" cy="382340"/>
          </a:xfrm>
          <a:prstGeom prst="actionButtonInformat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771800" y="1556792"/>
            <a:ext cx="2376264" cy="2592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9752" y="2420888"/>
            <a:ext cx="2448272" cy="18722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03848" y="5379747"/>
            <a:ext cx="1609328" cy="816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15816" y="1556792"/>
            <a:ext cx="1872208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46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0" b="100000" l="1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919163"/>
            <a:ext cx="57150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7956376" y="5743667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7884368" y="5765292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8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13372"/>
            <a:ext cx="4752528" cy="468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7812360" y="5741256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2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84784"/>
            <a:ext cx="3960439" cy="3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740352" y="5655215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7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281" r="30242" b="21113"/>
          <a:stretch/>
        </p:blipFill>
        <p:spPr bwMode="auto">
          <a:xfrm>
            <a:off x="2843807" y="908720"/>
            <a:ext cx="3137933" cy="453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7973528" y="5815584"/>
            <a:ext cx="1042416" cy="104241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284</TotalTime>
  <Words>524</Words>
  <Application>Microsoft Office PowerPoint</Application>
  <PresentationFormat>Экран (4:3)</PresentationFormat>
  <Paragraphs>112</Paragraphs>
  <Slides>30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Calibri</vt:lpstr>
      <vt:lpstr>Century Gothic</vt:lpstr>
      <vt:lpstr>Courier New</vt:lpstr>
      <vt:lpstr>Impact</vt:lpstr>
      <vt:lpstr>Microsoft Sans Serif</vt:lpstr>
      <vt:lpstr>Times New Roman</vt:lpstr>
      <vt:lpstr>Verdana</vt:lpstr>
      <vt:lpstr>Wingdings 2</vt:lpstr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                             «Кто быстрее?»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 «Угадай-ка»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СОЛНЫШКО</dc:creator>
  <cp:lastModifiedBy>USERs</cp:lastModifiedBy>
  <cp:revision>25</cp:revision>
  <dcterms:created xsi:type="dcterms:W3CDTF">2014-03-11T15:21:57Z</dcterms:created>
  <dcterms:modified xsi:type="dcterms:W3CDTF">2015-10-09T17:28:51Z</dcterms:modified>
</cp:coreProperties>
</file>