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328" r:id="rId4"/>
    <p:sldId id="267" r:id="rId5"/>
    <p:sldId id="329" r:id="rId6"/>
    <p:sldId id="269" r:id="rId7"/>
    <p:sldId id="270" r:id="rId8"/>
    <p:sldId id="271" r:id="rId9"/>
    <p:sldId id="281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1" r:id="rId18"/>
    <p:sldId id="330" r:id="rId19"/>
    <p:sldId id="292" r:id="rId20"/>
    <p:sldId id="293" r:id="rId21"/>
    <p:sldId id="294" r:id="rId22"/>
    <p:sldId id="295" r:id="rId23"/>
    <p:sldId id="296" r:id="rId24"/>
    <p:sldId id="297" r:id="rId25"/>
    <p:sldId id="290" r:id="rId26"/>
    <p:sldId id="308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18" r:id="rId47"/>
    <p:sldId id="319" r:id="rId48"/>
    <p:sldId id="320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34" r:id="rId57"/>
    <p:sldId id="335" r:id="rId5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E8D"/>
    <a:srgbClr val="261E56"/>
    <a:srgbClr val="2A63A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4653" autoAdjust="0"/>
  </p:normalViewPr>
  <p:slideViewPr>
    <p:cSldViewPr>
      <p:cViewPr>
        <p:scale>
          <a:sx n="80" d="100"/>
          <a:sy n="80" d="100"/>
        </p:scale>
        <p:origin x="-21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8AF2-0B49-46D4-9E54-41CB83F1583D}" type="datetimeFigureOut">
              <a:rPr lang="ru-RU" smtClean="0"/>
              <a:pPr/>
              <a:t>12.02.2015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BEBDA-9AE6-42A3-AB94-639DFCA236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E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00034" y="2996952"/>
            <a:ext cx="8143932" cy="32403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Требования</a:t>
            </a:r>
            <a:br>
              <a:rPr lang="ru-RU" sz="36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 к разработке</a:t>
            </a:r>
            <a:br>
              <a:rPr lang="ru-RU" sz="36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 лабораторно – практических работ по учебной дисциплине «Электротехника»</a:t>
            </a:r>
            <a:r>
              <a:rPr lang="ru-RU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                       </a:t>
            </a:r>
            <a:r>
              <a:rPr lang="ru-RU" sz="2400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Автор: Филиппов Андриян Сергеевич,</a:t>
            </a:r>
            <a:br>
              <a:rPr lang="ru-RU" sz="2400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                                                                                    преподаватель</a:t>
            </a:r>
            <a:r>
              <a:rPr lang="ru-RU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</a:br>
            <a:endParaRPr lang="ru-RU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857752" y="1214422"/>
            <a:ext cx="4043346" cy="1143008"/>
          </a:xfrm>
        </p:spPr>
        <p:txBody>
          <a:bodyPr>
            <a:normAutofit/>
          </a:bodyPr>
          <a:lstStyle/>
          <a:p>
            <a:pPr algn="r"/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Автономное учреждение</a:t>
            </a:r>
          </a:p>
          <a:p>
            <a:pPr algn="r"/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среднего профессионального образования</a:t>
            </a:r>
          </a:p>
          <a:p>
            <a:pPr algn="r"/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Ханты-Мансийского автономного округа – Югры</a:t>
            </a:r>
          </a:p>
          <a:p>
            <a:pPr algn="r"/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«СУРГУТСКИЙ ПОЛИТЕХНИЧЕСКИЙ КОЛЛЕДЖ»</a:t>
            </a:r>
            <a:endParaRPr lang="ru-RU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132856"/>
            <a:ext cx="6357950" cy="313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57958"/>
            <a:ext cx="6222949" cy="33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00298" y="620688"/>
            <a:ext cx="63579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Стажировка по программе: «Современное оборудование и технологии электротехнического профиля»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1763688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780928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3) непосредственное выполнение лабораторно-практической работы обучающимися и контроль преподавателя за ходом занятий и соблюдением техники безопасности;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780928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4) подведение итогов лабораторно-практической работы и формулирование основных выводов.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78092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Лабораторно-практические работы как метод обучения во многом носят исследовательский характер.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Лабораторно -  практические работы побуждают у обучающихся  стремление осмыслить, изучить окружающие явления, применять добытые знания к решению и практических, и теоретических проблем.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413338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Лабораторно-практические работы способствуют ознакомлению обучающихся с научными основами современного производства, выработке навыков обращения с приборами и инструментами, создавая предпосылки для технического обучения.</a:t>
            </a:r>
            <a:endParaRPr lang="ru-RU" sz="3600" b="1" dirty="0"/>
          </a:p>
        </p:txBody>
      </p:sp>
      <p:pic>
        <p:nvPicPr>
          <p:cNvPr id="11" name="Рисунок 10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413338"/>
            <a:ext cx="80648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Преподаватель должен быть для обучающегося не столько наставником, сколько партнером, помогающим в реализации целей деятельности обучающегося, в организации эксперимента, в создании условий для проявления активности и творчества обучающегося.</a:t>
            </a:r>
            <a:endParaRPr lang="ru-RU" sz="3200" b="1" dirty="0"/>
          </a:p>
        </p:txBody>
      </p:sp>
      <p:pic>
        <p:nvPicPr>
          <p:cNvPr id="11" name="Рисунок 10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Поэтому преподаватель должен быть в одинаковой степени и профессионалом и гражданином, а главное пытливым, ищущим исследователем, способным нестандартно мыслить, аргументировать результаты исследований и не считать их последней истиной.</a:t>
            </a:r>
            <a:endParaRPr lang="ru-RU" sz="3600" b="1" dirty="0"/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2348881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Современные требования к учебному процессу ориентируют преподавателя на проверку компетенций через деятельность обучающихся. </a:t>
            </a:r>
            <a:endParaRPr lang="ru-RU" sz="3600" b="1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2348881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В период все большего отхода от информационной модели обучения к деятельной и личностной моделям, от памяти к мышлению и действию остро стоит вопрос о методических пособиях, помогающих организовать учебный процесс в этом направлении .</a:t>
            </a:r>
            <a:endParaRPr lang="ru-RU" sz="3600" b="1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420888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Лабораторная работа может быть определена как деятельность, направленная на применение, углубление и развитие теоретических знаний в комплексе с формированием необходимых для этого профессиональных компетенций.</a:t>
            </a:r>
            <a:endParaRPr lang="ru-RU" sz="3200" b="1" dirty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428604"/>
            <a:ext cx="6215106" cy="35719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ru-RU" sz="4000" b="1" dirty="0" smtClean="0">
                <a:latin typeface="+mn-lt"/>
                <a:cs typeface="Arial" pitchFamily="34" charset="0"/>
              </a:rPr>
              <a:t>Сущность понятия «лабораторно-практическая</a:t>
            </a:r>
            <a:br>
              <a:rPr lang="ru-RU" sz="4000" b="1" dirty="0" smtClean="0">
                <a:latin typeface="+mn-lt"/>
                <a:cs typeface="Arial" pitchFamily="34" charset="0"/>
              </a:rPr>
            </a:br>
            <a:r>
              <a:rPr lang="ru-RU" sz="4000" b="1" dirty="0" smtClean="0">
                <a:latin typeface="+mn-lt"/>
                <a:cs typeface="Arial" pitchFamily="34" charset="0"/>
              </a:rPr>
              <a:t>                      работа»</a:t>
            </a:r>
            <a:endParaRPr lang="ru-RU" sz="4000" b="1" dirty="0">
              <a:latin typeface="+mn-lt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276872"/>
            <a:ext cx="7901014" cy="38667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3500" b="1" dirty="0" smtClean="0">
                <a:cs typeface="Arial" pitchFamily="34" charset="0"/>
              </a:rPr>
              <a:t>В системе работы по восприятию и усвоению нового материала обучающимися широкое применение находит метод лабораторно-практических работ. Свое название он получил от лат. </a:t>
            </a:r>
            <a:r>
              <a:rPr lang="ru-RU" sz="3500" b="1" dirty="0" smtClean="0">
                <a:solidFill>
                  <a:srgbClr val="FF0000"/>
                </a:solidFill>
                <a:cs typeface="Arial" pitchFamily="34" charset="0"/>
              </a:rPr>
              <a:t>laborare</a:t>
            </a:r>
            <a:r>
              <a:rPr lang="ru-RU" sz="3500" b="1" dirty="0" smtClean="0">
                <a:cs typeface="Arial" pitchFamily="34" charset="0"/>
              </a:rPr>
              <a:t>, что значит работать. На большую роль лабораторно-практических работ в познании указывали многие выдающиеся ученые. </a:t>
            </a:r>
            <a:endParaRPr lang="ru-RU" sz="3500" b="1" dirty="0">
              <a:cs typeface="Arial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8837" y="1916832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420889"/>
            <a:ext cx="784887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 smtClean="0"/>
              <a:t>Большинство лабораторных работ предполагает проведение наблюдений исследовательского плана. Отдельные лабораторные работы носят характер, сходный с практическими занятиями (например, решение задач, расчёт формул).</a:t>
            </a:r>
            <a:endParaRPr lang="ru-RU" sz="3400" b="1" dirty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276873"/>
            <a:ext cx="7848872" cy="4668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Лабораторные работы развивают и  умения анализировать, сравнивать, сопоставлять, оценивать, делать умозаключения, высказывать собственное мнение и обосновывать его, свертывать информацию, представлять результаты работы в различных формах /выводах, тезисах, логических схемах, таблицах и др./</a:t>
            </a:r>
            <a:endParaRPr lang="ru-RU" sz="3200" b="1" dirty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420889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Широкое использование лабораторных работ в учебном процессе делает его более интересным, повышает качество обучения, усиливает практическую направленность.</a:t>
            </a:r>
            <a:endParaRPr lang="ru-RU" sz="3600" b="1" dirty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413338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Выполнение лабораторных и практических работ направлено на:</a:t>
            </a:r>
          </a:p>
          <a:p>
            <a:endParaRPr lang="ru-RU" sz="3600" b="1" dirty="0" smtClean="0"/>
          </a:p>
          <a:p>
            <a:pPr>
              <a:buFont typeface="Arial" pitchFamily="34" charset="0"/>
              <a:buChar char="•"/>
            </a:pPr>
            <a:r>
              <a:rPr lang="ru-RU" sz="3600" b="1" dirty="0" smtClean="0"/>
              <a:t>обобщение, систематизацию, углубление, закрепление полученных теоретических знаний по конкретным темам изучаемых дисциплин;</a:t>
            </a:r>
            <a:endParaRPr lang="ru-RU" sz="3600" b="1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413338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Выполнение лабораторных и практических работ направлено на: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/>
              <a:t>формирование умений применять полученные знания на практике, реализацию единства интеллектуальной и практической деятельности.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348880"/>
            <a:ext cx="8280920" cy="403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Лабораторно – практические работы организуются в рамках учебного процесса, согласно учебного плана по специальности, и направлена на практическое освоение студентами различных видов технической деятельности.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413338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Состав заданий для лабораторно - практической работы должен быть спланирован с расчетом, чтобы за отведенное время они могли быть выполнены качественно большинством обучающихся.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413338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При планировании состава и содержания лабораторных работ следует исходить из того, что лабораторные работы имеют следующие ведущие дидактические цели: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413338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- экспериментальное подтверждение и проверка теоретических положений (законов, зависимостей);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413338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- формирование практических умений – профессиональных (выполнять определенные действия, операции, необходимые в последующем в профессиональной деятельности) или учебных (решать задачи),необходимых в последующей учебной деятельности.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428604"/>
            <a:ext cx="6215106" cy="35719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ru-RU" sz="4000" b="1" dirty="0" smtClean="0">
                <a:latin typeface="+mn-lt"/>
                <a:cs typeface="Arial" pitchFamily="34" charset="0"/>
              </a:rPr>
              <a:t>Сущность понятия «лабораторно-практическая</a:t>
            </a:r>
            <a:br>
              <a:rPr lang="ru-RU" sz="4000" b="1" dirty="0" smtClean="0">
                <a:latin typeface="+mn-lt"/>
                <a:cs typeface="Arial" pitchFamily="34" charset="0"/>
              </a:rPr>
            </a:br>
            <a:r>
              <a:rPr lang="ru-RU" sz="4000" b="1" dirty="0" smtClean="0">
                <a:latin typeface="+mn-lt"/>
                <a:cs typeface="Arial" pitchFamily="34" charset="0"/>
              </a:rPr>
              <a:t>                      работа»</a:t>
            </a:r>
            <a:endParaRPr lang="ru-RU" sz="4000" b="1" dirty="0">
              <a:latin typeface="+mn-lt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276872"/>
            <a:ext cx="7901014" cy="38667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dirty="0" smtClean="0">
                <a:cs typeface="Arial" pitchFamily="34" charset="0"/>
              </a:rPr>
              <a:t>    </a:t>
            </a:r>
            <a:r>
              <a:rPr lang="ru-RU" sz="3600" b="1" dirty="0" smtClean="0">
                <a:cs typeface="Arial" pitchFamily="34" charset="0"/>
              </a:rPr>
              <a:t>На большую роль лабораторно-практических работ в познании указывали многие выдающиеся ученые. </a:t>
            </a:r>
            <a:endParaRPr lang="ru-RU" sz="3600" b="1" dirty="0">
              <a:cs typeface="Arial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8837" y="1916832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413338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 соответствии с ведущей дидактической целью, содержанием лабораторных работ могут быть: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/>
              <a:t> экспериментальная проверка формул, методик расчета, установление и подтверждение закономерностей, 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413338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/>
              <a:t>ознакомление с методиками проведения экспериментов,  наблюдение развития явлений, процессов и др.</a:t>
            </a:r>
          </a:p>
          <a:p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413338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При выборе содержания и объема лабораторно – практических  работ следует исходить из сложности учебного материала.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413338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При планировании лабораторных работ следует учитывать, что наряду с ведущей дидактической целью - подтверждением теоретических положений, - в ходе выполнения заданий у обучающихся формируются практические умения и навыки</a:t>
            </a:r>
          </a:p>
          <a:p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413338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обращения с различными приборами, установками, лабораторным оборудованием, аппаратурой, а также исследовательские умения (наблюдать, сравнивать, анализировать, </a:t>
            </a:r>
          </a:p>
          <a:p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413338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устанавливать зависимости, делать выводы и обобщения, самостоятельно вести исследование, оформлять результаты).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413338"/>
            <a:ext cx="84249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Необходимыми структурными элементами лабораторно - практической работы, помимо самостоятельной деятельности обучаемых, являются инструктаж, проводимый преподавателем, а также анализ и оценка выполненных работ и степени овладения обучающимися профессиональными компетенциями.</a:t>
            </a:r>
            <a:endParaRPr lang="ru-RU" sz="3200" b="1" dirty="0"/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413338"/>
            <a:ext cx="84249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Выполнению лабораторно - практических работ предшествует проверка знаний, их теоретическая готовность к выполнению задания, проведение с обучающимися инструктажа по соблюдению требований охраны труда, пожарной и электробезопасности при выполнении работ с оформлением в специальном журнале.</a:t>
            </a:r>
            <a:endParaRPr lang="ru-RU" sz="3200" b="1" dirty="0"/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Методика организации лабораторно-практической работы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413338"/>
            <a:ext cx="84249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К проведению лабораторной работы допускаются преподаватели, имеющие утвержденную в установленном порядке учебно-методическую документацию (инструкции, задания и указания по их выполнению, практикумы, тестовые задания, сборники упражнений и заданий для лабораторных и практических работ).</a:t>
            </a:r>
            <a:endParaRPr lang="ru-RU" sz="3200" b="1" dirty="0"/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492897"/>
            <a:ext cx="70567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Лабораторно - практические работы могут носить репродуктивный, частично-поисковый и поисковый характер.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060848"/>
            <a:ext cx="7901014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3600" b="1" dirty="0" smtClean="0">
                <a:cs typeface="Arial" pitchFamily="34" charset="0"/>
              </a:rPr>
              <a:t>«Химии, - подчеркивал М.В. Ломоносов, - никоим образом научиться невозможно, не видав самой практики и не принимаясь за химические операции». </a:t>
            </a:r>
            <a:endParaRPr lang="ru-RU" sz="3600" b="1" dirty="0" smtClean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4482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dirty="0" smtClean="0">
                <a:cs typeface="Arial" pitchFamily="34" charset="0"/>
              </a:rPr>
              <a:t>                        </a:t>
            </a:r>
            <a:r>
              <a:rPr lang="ru-RU" sz="4000" b="1" dirty="0" smtClean="0">
                <a:cs typeface="Arial" pitchFamily="34" charset="0"/>
              </a:rPr>
              <a:t>Сущность понятия</a:t>
            </a:r>
            <a:br>
              <a:rPr lang="ru-RU" sz="4000" b="1" dirty="0" smtClean="0">
                <a:cs typeface="Arial" pitchFamily="34" charset="0"/>
              </a:rPr>
            </a:br>
            <a:r>
              <a:rPr lang="ru-RU" sz="4000" b="1" dirty="0" smtClean="0">
                <a:cs typeface="Arial" pitchFamily="34" charset="0"/>
              </a:rPr>
              <a:t>   «лабораторно-практическая </a:t>
            </a:r>
            <a:br>
              <a:rPr lang="ru-RU" sz="4000" b="1" dirty="0" smtClean="0">
                <a:cs typeface="Arial" pitchFamily="34" charset="0"/>
              </a:rPr>
            </a:br>
            <a:r>
              <a:rPr lang="ru-RU" sz="4000" b="1" dirty="0" smtClean="0">
                <a:cs typeface="Arial" pitchFamily="34" charset="0"/>
              </a:rPr>
              <a:t>работа»</a:t>
            </a:r>
            <a:endParaRPr lang="ru-RU" sz="4000" dirty="0"/>
          </a:p>
        </p:txBody>
      </p:sp>
      <p:pic>
        <p:nvPicPr>
          <p:cNvPr id="9" name="Рисунок 8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492897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Работы, носящие </a:t>
            </a:r>
            <a:r>
              <a:rPr lang="ru-RU" sz="3600" b="1" dirty="0" smtClean="0">
                <a:solidFill>
                  <a:srgbClr val="FF0000"/>
                </a:solidFill>
              </a:rPr>
              <a:t>репродуктивный характер</a:t>
            </a:r>
            <a:r>
              <a:rPr lang="ru-RU" sz="3600" b="1" dirty="0" smtClean="0"/>
              <a:t>, отличаются тем, что при их проведении обучающиеся пользуются подробными инструкциями, в которых указаны: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276873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цель работы, пояснения (теория, основные характеристики), оборудование, материалы и их характеристики, порядок выполнения работы, таблицы, выводы, контрольные вопросы, учебная и специальная литература.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276873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Работы, носящие </a:t>
            </a:r>
            <a:r>
              <a:rPr lang="ru-RU" sz="3600" b="1" dirty="0" smtClean="0">
                <a:solidFill>
                  <a:srgbClr val="FF0000"/>
                </a:solidFill>
              </a:rPr>
              <a:t>частично-поисковый характер</a:t>
            </a:r>
            <a:r>
              <a:rPr lang="ru-RU" sz="3600" b="1" dirty="0" smtClean="0"/>
              <a:t>, отличаются тем, что при их проведении обучающиеся не пользуются подробными инструкциями, им не дан порядок выполнения необходимых действий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276873"/>
            <a:ext cx="7056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и требуют от обучаемых самостоятельного подбора оборудования, выбора способов выполнения работы в инструктивной и справочной литературе и др.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276873"/>
            <a:ext cx="7056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Работы, носящие </a:t>
            </a:r>
            <a:r>
              <a:rPr lang="ru-RU" sz="3600" b="1" dirty="0" smtClean="0">
                <a:solidFill>
                  <a:srgbClr val="FF0000"/>
                </a:solidFill>
              </a:rPr>
              <a:t>поисковый характер</a:t>
            </a:r>
            <a:r>
              <a:rPr lang="ru-RU" sz="3600" b="1" dirty="0" smtClean="0"/>
              <a:t>, характеризуются тем, что обучающиеся должны решить новую для них проблему, опираясь на имеющиеся у них теоретические знания.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276873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При планировании лабораторно -  практических работ необходимо находить оптимальное соотношение репродуктивных, частично-поисковых и поисковых работ, чтобы обеспечить высокий уровень в интеллектуальной деятельности.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276873"/>
            <a:ext cx="70567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Формы организации работы обучающихся на лабораторно - практических работах могут быть разнообразные: фронтальная, групповая и индивидуальная.</a:t>
            </a:r>
            <a:endParaRPr lang="ru-RU" sz="3600" b="1" dirty="0"/>
          </a:p>
        </p:txBody>
      </p:sp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967335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При </a:t>
            </a:r>
            <a:r>
              <a:rPr lang="ru-RU" sz="3600" b="1" dirty="0" smtClean="0">
                <a:solidFill>
                  <a:srgbClr val="FF0000"/>
                </a:solidFill>
              </a:rPr>
              <a:t>фронтальной форме </a:t>
            </a:r>
            <a:r>
              <a:rPr lang="ru-RU" sz="3600" b="1" dirty="0" smtClean="0"/>
              <a:t>организации занятий все обучаемые выполняют одновременно одну и ту же работу.</a:t>
            </a:r>
            <a:endParaRPr lang="ru-RU" sz="3600" b="1" dirty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967335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При </a:t>
            </a:r>
            <a:r>
              <a:rPr lang="ru-RU" sz="3600" b="1" dirty="0" smtClean="0">
                <a:solidFill>
                  <a:srgbClr val="FF0000"/>
                </a:solidFill>
              </a:rPr>
              <a:t>групповой форме </a:t>
            </a:r>
            <a:r>
              <a:rPr lang="ru-RU" sz="3600" b="1" dirty="0" smtClean="0"/>
              <a:t>организации занятий одна и та же работа выполняется бригадами </a:t>
            </a:r>
          </a:p>
          <a:p>
            <a:r>
              <a:rPr lang="ru-RU" sz="3600" b="1" dirty="0" smtClean="0"/>
              <a:t>по 2 – 5 человека.</a:t>
            </a:r>
            <a:endParaRPr lang="ru-RU" sz="3600" b="1" dirty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967335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При </a:t>
            </a:r>
            <a:r>
              <a:rPr lang="ru-RU" sz="3600" b="1" dirty="0" smtClean="0">
                <a:solidFill>
                  <a:srgbClr val="FF0000"/>
                </a:solidFill>
              </a:rPr>
              <a:t>индивидуальной форме </a:t>
            </a:r>
            <a:r>
              <a:rPr lang="ru-RU" sz="3600" b="1" dirty="0" smtClean="0"/>
              <a:t>организации занятий каждый обучающийся выполняет индивидуальное задание.</a:t>
            </a:r>
            <a:endParaRPr lang="ru-RU" sz="3600" b="1" dirty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931224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cs typeface="Arial" pitchFamily="34" charset="0"/>
              </a:rPr>
              <a:t>    </a:t>
            </a:r>
          </a:p>
          <a:p>
            <a:pPr>
              <a:buNone/>
            </a:pPr>
            <a:r>
              <a:rPr lang="ru-RU" sz="2800" b="1" dirty="0" smtClean="0">
                <a:cs typeface="Arial" pitchFamily="34" charset="0"/>
              </a:rPr>
              <a:t>     </a:t>
            </a:r>
            <a:r>
              <a:rPr lang="ru-RU" sz="3400" b="1" dirty="0" smtClean="0">
                <a:cs typeface="Arial" pitchFamily="34" charset="0"/>
              </a:rPr>
              <a:t>Другой выдающийся русский химик Д.И. Менделеев отмечал, что в преддверии науки красуется надпись: наблюдение, предположение, опыт, указывая тем самым на важное значение опытных (лабораторных) методов познания.</a:t>
            </a:r>
            <a:endParaRPr lang="ru-RU" sz="3400" b="1" dirty="0" smtClean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4482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dirty="0" smtClean="0">
                <a:cs typeface="Arial" pitchFamily="34" charset="0"/>
              </a:rPr>
              <a:t>                        </a:t>
            </a:r>
            <a:r>
              <a:rPr lang="ru-RU" sz="4000" b="1" dirty="0" smtClean="0">
                <a:cs typeface="Arial" pitchFamily="34" charset="0"/>
              </a:rPr>
              <a:t>Сущность понятия</a:t>
            </a:r>
            <a:br>
              <a:rPr lang="ru-RU" sz="4000" b="1" dirty="0" smtClean="0">
                <a:cs typeface="Arial" pitchFamily="34" charset="0"/>
              </a:rPr>
            </a:br>
            <a:r>
              <a:rPr lang="ru-RU" sz="4000" b="1" dirty="0" smtClean="0">
                <a:cs typeface="Arial" pitchFamily="34" charset="0"/>
              </a:rPr>
              <a:t>   «лабораторно-практическая </a:t>
            </a:r>
            <a:br>
              <a:rPr lang="ru-RU" sz="4000" b="1" dirty="0" smtClean="0">
                <a:cs typeface="Arial" pitchFamily="34" charset="0"/>
              </a:rPr>
            </a:br>
            <a:r>
              <a:rPr lang="ru-RU" sz="4000" b="1" dirty="0" smtClean="0">
                <a:cs typeface="Arial" pitchFamily="34" charset="0"/>
              </a:rPr>
              <a:t>работа»</a:t>
            </a:r>
            <a:endParaRPr lang="ru-RU" sz="4000" dirty="0"/>
          </a:p>
        </p:txBody>
      </p:sp>
      <p:pic>
        <p:nvPicPr>
          <p:cNvPr id="9" name="Рисунок 8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492897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Инструктаж, проводимый перед началом самостоятельной работы, должен содержать ответы на следующие вопросы: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- каковы цель и задачи лабораторной работы;</a:t>
            </a:r>
          </a:p>
          <a:p>
            <a:endParaRPr lang="ru-RU" sz="3600" b="1" dirty="0" smtClean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492897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Инструктаж, проводимый перед началом самостоятельной работы, должен содержать ответы на следующие вопросы: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- какие методы следует использовать и каков порядок проведения работы;</a:t>
            </a:r>
          </a:p>
          <a:p>
            <a:endParaRPr lang="ru-RU" sz="3600" b="1" dirty="0" smtClean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492897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Инструктаж, проводимый перед началом самостоятельной работы, должен содержать ответы на следующие вопросы:</a:t>
            </a:r>
          </a:p>
          <a:p>
            <a:r>
              <a:rPr lang="ru-RU" sz="3600" b="1" dirty="0" smtClean="0"/>
              <a:t>- как нужно содержать в порядке рабочее место;</a:t>
            </a:r>
          </a:p>
          <a:p>
            <a:endParaRPr lang="ru-RU" sz="3600" b="1" dirty="0" smtClean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333685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Инструктаж, проводимый перед началом самостоятельной работы, должен содержать ответы на следующие вопросы:</a:t>
            </a:r>
          </a:p>
          <a:p>
            <a:r>
              <a:rPr lang="ru-RU" sz="3600" b="1" dirty="0" smtClean="0"/>
              <a:t>- каковы требования техники безопасности при проведении работы;</a:t>
            </a:r>
          </a:p>
          <a:p>
            <a:endParaRPr lang="ru-RU" sz="3600" b="1" dirty="0" smtClean="0"/>
          </a:p>
          <a:p>
            <a:endParaRPr lang="ru-RU" sz="3600" b="1" dirty="0" smtClean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333685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Инструктаж, проводимый перед началом самостоятельной работы, должен содержать ответы на следующие вопросы:</a:t>
            </a:r>
          </a:p>
          <a:p>
            <a:r>
              <a:rPr lang="ru-RU" sz="3600" b="1" dirty="0" smtClean="0"/>
              <a:t>- как оформить результаты.</a:t>
            </a:r>
          </a:p>
          <a:p>
            <a:endParaRPr lang="ru-RU" sz="3600" b="1" dirty="0" smtClean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Виды и организация лабораторно-практических занятий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34888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333685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Во время проведения лабораторно - практической работы преподаватель постоянно наблюдает за обучающимися, оказывает помощь, корректирует их деятельность, контролирует правильность выполнения отдельных операций.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0"/>
            <a:ext cx="6375163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34888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b="1" dirty="0" smtClean="0"/>
              <a:t>       </a:t>
            </a:r>
          </a:p>
          <a:p>
            <a:pPr marL="742950" indent="-742950">
              <a:buAutoNum type="arabicParenR"/>
            </a:pPr>
            <a:endParaRPr lang="ru-RU" sz="36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1333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620688"/>
            <a:ext cx="820891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Список используемых </a:t>
            </a:r>
            <a:r>
              <a:rPr lang="ru-RU" sz="2400" dirty="0" smtClean="0"/>
              <a:t>источников</a:t>
            </a:r>
          </a:p>
          <a:p>
            <a:pPr marL="457200" lvl="0" indent="-457200"/>
            <a:r>
              <a:rPr lang="ru-RU" sz="2000" dirty="0" smtClean="0"/>
              <a:t>1. Синдеев</a:t>
            </a:r>
            <a:r>
              <a:rPr lang="ru-RU" sz="2000" dirty="0" smtClean="0"/>
              <a:t>, Ю. Г. Электротехника с основами электроники : учеб. пособие для СПО / Ю. Г. Синдеев. – Ростов н/Д : Феникс, 2010. - 408 с.</a:t>
            </a:r>
          </a:p>
          <a:p>
            <a:pPr marL="457200" lvl="0" indent="-457200"/>
            <a:r>
              <a:rPr lang="ru-RU" sz="2000" dirty="0" smtClean="0"/>
              <a:t>2. Катаенко</a:t>
            </a:r>
            <a:r>
              <a:rPr lang="ru-RU" sz="2000" dirty="0" smtClean="0"/>
              <a:t>, Ю. К. Электротехника : : учеб. пособие для СПО / Ю. К. Катаенко. - М : </a:t>
            </a:r>
            <a:r>
              <a:rPr lang="ru-RU" sz="2000" dirty="0" err="1" smtClean="0"/>
              <a:t>Академ-центр</a:t>
            </a:r>
            <a:r>
              <a:rPr lang="ru-RU" sz="2000" dirty="0" smtClean="0"/>
              <a:t>, 2010. - 306 с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 marL="457200" lvl="0" indent="-457200"/>
            <a:r>
              <a:rPr lang="ru-RU" sz="2000" dirty="0" smtClean="0"/>
              <a:t>3. Бессонов</a:t>
            </a:r>
            <a:r>
              <a:rPr lang="ru-RU" sz="2000" dirty="0" smtClean="0"/>
              <a:t>, Л. А. Теоретические основы электротехники : учебник для СПО / Л. А. Бессонов. - М. : Высшая школа, 2002. - 396 с. </a:t>
            </a:r>
          </a:p>
          <a:p>
            <a:pPr marL="457200" lvl="0" indent="-457200"/>
            <a:r>
              <a:rPr lang="ru-RU" sz="2000" dirty="0" smtClean="0"/>
              <a:t> 4. Новиков</a:t>
            </a:r>
            <a:r>
              <a:rPr lang="ru-RU" sz="2000" dirty="0" smtClean="0"/>
              <a:t>, П. Н. Задачник по электротехнике : практикум для НПО / П. Н. Новиков, О. В. </a:t>
            </a:r>
            <a:r>
              <a:rPr lang="ru-RU" sz="2000" dirty="0" err="1" smtClean="0"/>
              <a:t>Толчеев</a:t>
            </a:r>
            <a:r>
              <a:rPr lang="ru-RU" sz="2000" dirty="0" smtClean="0"/>
              <a:t>. – М. : Академия, 2008. – 384 с.</a:t>
            </a:r>
          </a:p>
          <a:p>
            <a:pPr marL="457200" lvl="0" indent="-457200"/>
            <a:r>
              <a:rPr lang="ru-RU" sz="2000" dirty="0" smtClean="0"/>
              <a:t>5. Прошин</a:t>
            </a:r>
            <a:r>
              <a:rPr lang="ru-RU" sz="2000" dirty="0" smtClean="0"/>
              <a:t>, В. М. Лабораторно-практические работы по электротехнике : учеб. пособие для НПО / В. М. Прошин. – М : </a:t>
            </a:r>
            <a:r>
              <a:rPr lang="en-US" sz="2000" dirty="0" smtClean="0"/>
              <a:t>A</a:t>
            </a:r>
            <a:r>
              <a:rPr lang="ru-RU" sz="2000" dirty="0" err="1" smtClean="0"/>
              <a:t>кадемия</a:t>
            </a:r>
            <a:r>
              <a:rPr lang="ru-RU" sz="2000" dirty="0" smtClean="0"/>
              <a:t>, 2004. – 192 с.</a:t>
            </a:r>
          </a:p>
          <a:p>
            <a:pPr marL="457200" lvl="0" indent="-457200"/>
            <a:r>
              <a:rPr lang="ru-RU" sz="2000" dirty="0" smtClean="0"/>
              <a:t>6. Ярочкина</a:t>
            </a:r>
            <a:r>
              <a:rPr lang="ru-RU" sz="2000" dirty="0" smtClean="0"/>
              <a:t>, Г. В. Электротехника : рабочая тетрадь по электротехнике : учеб. пособие для НПО / Г. В. Ярочкина, А. А. Володарская. – М. : Академия, 2008. – 116 с.</a:t>
            </a:r>
          </a:p>
          <a:p>
            <a:pPr marL="457200" lvl="0" indent="-457200"/>
            <a:r>
              <a:rPr lang="ru-RU" sz="2000" dirty="0" smtClean="0"/>
              <a:t> 7. Прошин</a:t>
            </a:r>
            <a:r>
              <a:rPr lang="ru-RU" sz="2000" dirty="0" smtClean="0"/>
              <a:t>, В. М. Рабочая тетрадь для лабораторных и практических работ по электротехнике : учеб. пособие для СПО / В. М. Прошин. - М. : Академия, 2006. – 180 с.</a:t>
            </a:r>
          </a:p>
          <a:p>
            <a:endParaRPr lang="ru-RU" sz="2400" dirty="0" smtClean="0"/>
          </a:p>
        </p:txBody>
      </p:sp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Эпиграф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ctr" defTabSz="1373343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400" i="1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«Скажи </a:t>
            </a:r>
            <a:r>
              <a:rPr lang="ru-RU" sz="4400" i="1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мне - и я забуду,</a:t>
            </a:r>
          </a:p>
          <a:p>
            <a:pPr algn="ctr" defTabSz="1373343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400" i="1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Покажи - и я запомню,</a:t>
            </a:r>
          </a:p>
          <a:p>
            <a:pPr algn="ctr" defTabSz="1373343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400" i="1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Дай мне сделать самому - и я пойму и буду </a:t>
            </a:r>
            <a:r>
              <a:rPr lang="ru-RU" sz="4400" i="1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знать»</a:t>
            </a:r>
            <a:endParaRPr lang="ru-RU" sz="4400" i="1" kern="10" dirty="0" smtClean="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003366"/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r" defTabSz="1373343">
              <a:spcBef>
                <a:spcPts val="0"/>
              </a:spcBef>
              <a:buNone/>
              <a:defRPr/>
            </a:pPr>
            <a:r>
              <a:rPr lang="ru-RU" sz="2800" b="1" dirty="0" smtClean="0">
                <a:solidFill>
                  <a:schemeClr val="accent2"/>
                </a:solidFill>
                <a:cs typeface="Times New Roman" pitchFamily="18" charset="0"/>
              </a:rPr>
              <a:t>Восточная </a:t>
            </a:r>
            <a:r>
              <a:rPr lang="ru-RU" sz="2800" b="1" dirty="0" smtClean="0">
                <a:solidFill>
                  <a:schemeClr val="accent2"/>
                </a:solidFill>
                <a:cs typeface="Times New Roman" pitchFamily="18" charset="0"/>
              </a:rPr>
              <a:t>мудрость</a:t>
            </a:r>
            <a:endParaRPr lang="ru-RU" sz="2800" dirty="0" smtClean="0">
              <a:solidFill>
                <a:schemeClr val="accent2"/>
              </a:solidFill>
            </a:endParaRPr>
          </a:p>
          <a:p>
            <a:pPr algn="ctr" defTabSz="1373343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60648"/>
            <a:ext cx="6643734" cy="1728192"/>
          </a:xfrm>
        </p:spPr>
        <p:txBody>
          <a:bodyPr>
            <a:noAutofit/>
          </a:bodyPr>
          <a:lstStyle/>
          <a:p>
            <a:pPr algn="r"/>
            <a:r>
              <a:rPr lang="ru-RU" sz="3600" b="1" dirty="0" smtClean="0">
                <a:cs typeface="Arial" pitchFamily="34" charset="0"/>
              </a:rPr>
              <a:t>    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276872"/>
            <a:ext cx="7901014" cy="37444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3600" b="1" dirty="0" smtClean="0"/>
              <a:t>В чем заключается сущность лабораторно-практических работ как метода обучения? 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8837" y="2060848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17232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428604"/>
            <a:ext cx="6643734" cy="1272204"/>
          </a:xfrm>
        </p:spPr>
        <p:txBody>
          <a:bodyPr>
            <a:noAutofit/>
          </a:bodyPr>
          <a:lstStyle/>
          <a:p>
            <a:pPr algn="r"/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557214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Лабораторно-практическая работа </a:t>
            </a:r>
            <a:r>
              <a:rPr lang="ru-RU" b="1" dirty="0" smtClean="0"/>
              <a:t>- это такой метод обучения, при котором обучающиеся под руководством преподавателя и по заранее намеченному плану проделывают опыты (исследования) или выполняют определенные практические задания и в процессе их воспринимают и осмысливают новый учебный материал.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8837" y="184482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828836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Проведение лабораторно-практических работ с целью осмысления нового учебного материала включает в себя следующие методические приемы:</a:t>
            </a:r>
            <a:endParaRPr lang="ru-RU" sz="3600" b="1" dirty="0"/>
          </a:p>
        </p:txBody>
      </p:sp>
      <p:pic>
        <p:nvPicPr>
          <p:cNvPr id="9" name="Рисунок 8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1691680" y="332656"/>
            <a:ext cx="723803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cs typeface="Arial" pitchFamily="34" charset="0"/>
              </a:rPr>
              <a:t>Сущность понятия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«лабораторно-практическая  </a:t>
            </a:r>
            <a:br>
              <a:rPr lang="ru-RU" sz="3600" b="1" dirty="0" smtClean="0">
                <a:cs typeface="Arial" pitchFamily="34" charset="0"/>
              </a:rPr>
            </a:br>
            <a:r>
              <a:rPr lang="ru-RU" sz="3600" b="1" dirty="0" smtClean="0">
                <a:cs typeface="Arial" pitchFamily="34" charset="0"/>
              </a:rPr>
              <a:t>                        работа»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551836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arenR"/>
            </a:pPr>
            <a:r>
              <a:rPr lang="ru-RU" sz="3600" b="1" dirty="0" smtClean="0"/>
              <a:t>постановку темы занятий и определение задач лабораторно-практической работы;</a:t>
            </a:r>
          </a:p>
          <a:p>
            <a:pPr marL="742950" indent="-742950">
              <a:buAutoNum type="arabicParenR"/>
            </a:pPr>
            <a:r>
              <a:rPr lang="ru-RU" sz="3600" b="1" dirty="0" smtClean="0"/>
              <a:t> определение порядка лабораторно-практической работы или отдельных ее этапов;</a:t>
            </a:r>
            <a:endParaRPr lang="ru-RU" sz="3600" b="1" dirty="0"/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минар 28.09.20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семинар 28.09.2011</Template>
  <TotalTime>552</TotalTime>
  <Words>1868</Words>
  <Application>Microsoft Office PowerPoint</Application>
  <PresentationFormat>Экран (4:3)</PresentationFormat>
  <Paragraphs>187</Paragraphs>
  <Slides>57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семинар 28.09.2011</vt:lpstr>
      <vt:lpstr>Требования  к разработке  лабораторно – практических работ по учебной дисциплине «Электротехника»                        Автор: Филиппов Андриян Сергеевич,                                                                                     преподаватель </vt:lpstr>
      <vt:lpstr>            Сущность понятия «лабораторно-практическая                       работа»</vt:lpstr>
      <vt:lpstr>            Сущность понятия «лабораторно-практическая                       работа»</vt:lpstr>
      <vt:lpstr>                        Сущность понятия    «лабораторно-практическая  работа»</vt:lpstr>
      <vt:lpstr>                        Сущность понятия    «лабораторно-практическая  работа»</vt:lpstr>
      <vt:lpstr>    Сущность понятия    «лабораторно-практическая                           работа»</vt:lpstr>
      <vt:lpstr>Сущность понятия    «лабораторно-практическая                           работа»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Эпиграф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разработки, требования к структуре, содержанию и оформлению фонда оценочных средств</dc:title>
  <dc:creator>iak</dc:creator>
  <cp:lastModifiedBy>fit</cp:lastModifiedBy>
  <cp:revision>67</cp:revision>
  <dcterms:created xsi:type="dcterms:W3CDTF">2011-10-21T05:47:06Z</dcterms:created>
  <dcterms:modified xsi:type="dcterms:W3CDTF">2015-02-12T12:26:47Z</dcterms:modified>
</cp:coreProperties>
</file>