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  <p:sldId id="264" r:id="rId10"/>
    <p:sldId id="269" r:id="rId11"/>
    <p:sldId id="268" r:id="rId12"/>
    <p:sldId id="265" r:id="rId13"/>
    <p:sldId id="266" r:id="rId14"/>
    <p:sldId id="267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12/28/2010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12/28/2010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12/28/2010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12/28/2010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600" dirty="0" smtClean="0"/>
              <a:t>От </a:t>
            </a:r>
            <a:r>
              <a:rPr lang="ru-RU" sz="3600" dirty="0" smtClean="0"/>
              <a:t>древности </a:t>
            </a:r>
            <a:r>
              <a:rPr lang="ru-RU" sz="3600" dirty="0" smtClean="0"/>
              <a:t>до наших дней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dirty="0" smtClean="0"/>
              <a:t>Волжская </a:t>
            </a:r>
            <a:r>
              <a:rPr lang="ru-RU" sz="6600" dirty="0" err="1" smtClean="0"/>
              <a:t>Богария</a:t>
            </a:r>
            <a:endParaRPr lang="ru-RU" sz="6600" dirty="0"/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Вид с высоты птичьего полета на центральный комплекс Болгарского городища</a:t>
            </a:r>
            <a:endParaRPr lang="ru-RU" sz="2800" dirty="0"/>
          </a:p>
        </p:txBody>
      </p:sp>
      <p:pic>
        <p:nvPicPr>
          <p:cNvPr id="36866" name="Picture 2" descr="C:\Documents and Settings\Дашенька\Рабочий стол\история булгары\normal_DSC_11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146266"/>
            <a:ext cx="8039100" cy="534025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Вид с высоты птичьего полета на центральный комплекс Болгарского городища</a:t>
            </a:r>
            <a:endParaRPr lang="ru-RU" sz="2800" dirty="0"/>
          </a:p>
        </p:txBody>
      </p:sp>
      <p:pic>
        <p:nvPicPr>
          <p:cNvPr id="35842" name="Picture 2" descr="C:\Documents and Settings\Дашенька\Рабочий стол\история булгары\Bulgar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131888"/>
            <a:ext cx="8077200" cy="546893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 на Волгу с Болгарского городища</a:t>
            </a:r>
            <a:endParaRPr lang="ru-RU" dirty="0"/>
          </a:p>
        </p:txBody>
      </p:sp>
      <p:pic>
        <p:nvPicPr>
          <p:cNvPr id="33794" name="Picture 2" descr="C:\Documents and Settings\Дашенька\Рабочий стол\история булгары\Вид на Волгу с Болгарского городищ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990600"/>
            <a:ext cx="7581900" cy="5686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Восточный мавзолей.</a:t>
            </a:r>
            <a:br>
              <a:rPr lang="ru-RU" dirty="0" smtClean="0"/>
            </a:br>
            <a:r>
              <a:rPr lang="ru-RU" dirty="0" smtClean="0"/>
              <a:t> Архивная фотография.</a:t>
            </a:r>
            <a:endParaRPr lang="ru-RU" dirty="0"/>
          </a:p>
        </p:txBody>
      </p:sp>
      <p:pic>
        <p:nvPicPr>
          <p:cNvPr id="34818" name="Picture 2" descr="C:\Documents and Settings\Дашенька\Рабочий стол\история булгары\вост мавзолей, архивная фотог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447800"/>
            <a:ext cx="6667500" cy="4953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Северный мавзолей</a:t>
            </a:r>
            <a:endParaRPr lang="ru-RU" dirty="0"/>
          </a:p>
        </p:txBody>
      </p:sp>
      <p:pic>
        <p:nvPicPr>
          <p:cNvPr id="37890" name="Picture 2" descr="C:\Documents and Settings\Дашенька\Рабочий стол\история булгары\северный мавзоле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447800"/>
            <a:ext cx="6667500" cy="500062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algn="ctr"/>
            <a:r>
              <a:rPr lang="ru-RU" dirty="0" smtClean="0"/>
              <a:t>Восточный мавзолей</a:t>
            </a:r>
            <a:endParaRPr lang="ru-RU" dirty="0"/>
          </a:p>
        </p:txBody>
      </p:sp>
      <p:pic>
        <p:nvPicPr>
          <p:cNvPr id="38914" name="Picture 2" descr="C:\Documents and Settings\Дашенька\Рабочий стол\история булгары\восточный мавзоле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146810"/>
            <a:ext cx="8267700" cy="5492115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Малый городок</a:t>
            </a:r>
            <a:endParaRPr lang="ru-RU" dirty="0"/>
          </a:p>
        </p:txBody>
      </p:sp>
      <p:pic>
        <p:nvPicPr>
          <p:cNvPr id="39938" name="Picture 2" descr="C:\Documents and Settings\Дашенька\Рабочий стол\история булгары\малый городо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447800"/>
            <a:ext cx="6667500" cy="4981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Малый городок – вид сверху</a:t>
            </a:r>
            <a:endParaRPr lang="ru-RU" dirty="0"/>
          </a:p>
        </p:txBody>
      </p:sp>
      <p:pic>
        <p:nvPicPr>
          <p:cNvPr id="40962" name="Picture 2" descr="C:\Documents and Settings\Дашенька\Рабочий стол\история булгары\малый городок вид сверху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447800"/>
            <a:ext cx="7734300" cy="51377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algn="ctr"/>
            <a:r>
              <a:rPr lang="ru-RU" dirty="0" smtClean="0"/>
              <a:t>Северный мавзолей, интерьер.</a:t>
            </a:r>
            <a:endParaRPr lang="ru-RU" dirty="0"/>
          </a:p>
        </p:txBody>
      </p:sp>
      <p:pic>
        <p:nvPicPr>
          <p:cNvPr id="41986" name="Picture 2" descr="C:\Documents and Settings\Дашенька\Рабочий стол\история булгары\северный мавзолей, интерье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143000"/>
            <a:ext cx="7075454" cy="528637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Фрагмент выставки эпиграфических памятников</a:t>
            </a:r>
            <a:endParaRPr lang="ru-RU" dirty="0"/>
          </a:p>
        </p:txBody>
      </p:sp>
      <p:pic>
        <p:nvPicPr>
          <p:cNvPr id="43010" name="Picture 2" descr="C:\Documents and Settings\Дашенька\Рабочий стол\история булгары\Фрагмент выставки эпиграфических памятник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349284"/>
            <a:ext cx="7962900" cy="5289641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57200" y="1752600"/>
            <a:ext cx="83058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В 920 году арабский географ 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Ал-Балхи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 впервые упоминает о Великом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Болгаре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Кури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Вантер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 пишет, что рядом с городом находились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озёра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Юхан-Васан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Шерпет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. В древних арабских источниках упоминается ещё и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Лебединое озеро (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Аккош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к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MS Mincho" pitchFamily="49" charset="-128"/>
              </a:rPr>
              <a:t>ӳ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). Окрестная территория называлась Землёй трёх озёр.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Первые упоминания</a:t>
            </a:r>
            <a:endParaRPr lang="ru-RU" dirty="0"/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Documents and Settings\Дашенька\Рабочий стол\история булгары\763px-Mount-Ime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219200"/>
            <a:ext cx="6858000" cy="539292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Схема расположения Волжской Болгарии</a:t>
            </a:r>
            <a:endParaRPr lang="ru-RU" sz="3200" dirty="0"/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1447800"/>
            <a:ext cx="78486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 algn="just">
              <a:buFont typeface="Wingdings" pitchFamily="2" charset="2"/>
              <a:buChar char="ü"/>
            </a:pPr>
            <a:r>
              <a:rPr lang="ru-RU" sz="2800" dirty="0" smtClean="0"/>
              <a:t>В 922 году в Волжскую Болгарию по приглашению ее </a:t>
            </a:r>
            <a:r>
              <a:rPr lang="ru-RU" sz="2800" dirty="0" err="1" smtClean="0"/>
              <a:t>Ильтабара</a:t>
            </a:r>
            <a:r>
              <a:rPr lang="ru-RU" sz="2800" dirty="0" smtClean="0"/>
              <a:t> (то есть государя) </a:t>
            </a:r>
            <a:r>
              <a:rPr lang="ru-RU" sz="2800" dirty="0" err="1" smtClean="0"/>
              <a:t>Алмаса</a:t>
            </a:r>
            <a:r>
              <a:rPr lang="ru-RU" sz="2800" dirty="0" smtClean="0"/>
              <a:t> посещают послы Багдада. </a:t>
            </a:r>
          </a:p>
          <a:p>
            <a:pPr marL="355600" indent="-355600" algn="just">
              <a:buFont typeface="Wingdings" pitchFamily="2" charset="2"/>
              <a:buChar char="ü"/>
            </a:pPr>
            <a:r>
              <a:rPr lang="ru-RU" sz="2800" dirty="0" smtClean="0"/>
              <a:t>В 965 году  киевский князь Святослав разбивает хазар. Все это способствует быстрому возвышению Волжской Болгарии, и в этот период она становится сильнейшей и влиятельнейшей страной Восточной Европы.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524000"/>
            <a:ext cx="8458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В 1223 году </a:t>
            </a:r>
            <a:r>
              <a:rPr lang="ru-RU" sz="2800" dirty="0" err="1" smtClean="0"/>
              <a:t>татаро-монголы</a:t>
            </a:r>
            <a:r>
              <a:rPr lang="ru-RU" sz="2800" dirty="0" smtClean="0"/>
              <a:t> под командованием </a:t>
            </a:r>
            <a:r>
              <a:rPr lang="ru-RU" sz="2800" dirty="0" err="1" smtClean="0"/>
              <a:t>Субудая</a:t>
            </a:r>
            <a:r>
              <a:rPr lang="ru-RU" sz="2800" dirty="0" smtClean="0"/>
              <a:t> разбивают объединенное русско-половецкое войско на реке Калка и вторгаются в южные пределы Волжской Болгарии.</a:t>
            </a:r>
          </a:p>
          <a:p>
            <a:pPr algn="just"/>
            <a:r>
              <a:rPr lang="ru-RU" sz="2800" dirty="0" smtClean="0"/>
              <a:t>Но </a:t>
            </a:r>
            <a:r>
              <a:rPr lang="ru-RU" sz="2800" dirty="0" err="1" smtClean="0"/>
              <a:t>Субудай</a:t>
            </a:r>
            <a:r>
              <a:rPr lang="ru-RU" sz="2800" dirty="0" smtClean="0"/>
              <a:t> попадает в болгарскую ловушку у Самарской Луки и теряет огромное количество воинов и награбленное имущество.</a:t>
            </a:r>
          </a:p>
          <a:p>
            <a:pPr algn="just"/>
            <a:r>
              <a:rPr lang="ru-RU" sz="2800" dirty="0" smtClean="0"/>
              <a:t>	Вернувшись через 13 лет, </a:t>
            </a:r>
            <a:r>
              <a:rPr lang="ru-RU" sz="2800" dirty="0" err="1" smtClean="0"/>
              <a:t>Субудай</a:t>
            </a:r>
            <a:r>
              <a:rPr lang="ru-RU" sz="2800" dirty="0" smtClean="0"/>
              <a:t> основательно разоряет Болгарию.</a:t>
            </a:r>
            <a:endParaRPr lang="ru-RU" sz="2800" dirty="0"/>
          </a:p>
        </p:txBody>
      </p:sp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81000" y="1905000"/>
            <a:ext cx="844372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В 1236 году венгерский монах Юлиан посещает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Булгар и подробно описывает его.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В 1229 булгары продлевают на 6 лет мирный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договор с Владимирским княжеством.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800" dirty="0" smtClean="0"/>
              <a:t>В 1236 году Батый -Хан со своим войском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/>
              <a:t>вторгается во владения булгар. Защитники города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/>
              <a:t>сражаются геройски, но всё-таки, нукеры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err="1" smtClean="0"/>
              <a:t>Батый-хана</a:t>
            </a:r>
            <a:r>
              <a:rPr lang="ru-RU" sz="2800" dirty="0" smtClean="0"/>
              <a:t> захватывают и опустошают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/>
              <a:t>Великий Булгар, дотла спалив все строения.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</p:spTree>
  </p:cSld>
  <p:clrMapOvr>
    <a:masterClrMapping/>
  </p:clrMapOvr>
  <p:transition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1295400"/>
            <a:ext cx="838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Тем не менее, Великий Булгар сравнительно быстро восстанавливается; до возведения </a:t>
            </a:r>
            <a:r>
              <a:rPr lang="ru-RU" sz="2800" dirty="0" err="1" smtClean="0"/>
              <a:t>Сарай-Бату</a:t>
            </a:r>
            <a:r>
              <a:rPr lang="ru-RU" sz="2800" dirty="0" smtClean="0"/>
              <a:t> именно здесь располагается ставка Батыя. Начиная с 1246 года г. Булгар в XIII—XIV веках становится столицей Волжской </a:t>
            </a:r>
            <a:r>
              <a:rPr lang="ru-RU" sz="2800" dirty="0" err="1" smtClean="0"/>
              <a:t>Булгарии</a:t>
            </a:r>
            <a:r>
              <a:rPr lang="ru-RU" sz="2800" dirty="0" smtClean="0"/>
              <a:t>, борется за освобождение из-под ига Золотой Орды.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. В 1361 хан Булат-Тимур нападает и сжигает Булгар, который, однако, вновь возрождается.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Позднее к городу подходит войско </a:t>
            </a:r>
            <a:r>
              <a:rPr lang="ru-RU" sz="2800" dirty="0" err="1" smtClean="0"/>
              <a:t>Тимерлана</a:t>
            </a:r>
            <a:r>
              <a:rPr lang="ru-RU" sz="2800" dirty="0" smtClean="0"/>
              <a:t> (</a:t>
            </a:r>
            <a:r>
              <a:rPr lang="ru-RU" sz="2800" dirty="0" err="1" smtClean="0"/>
              <a:t>Уксах</a:t>
            </a:r>
            <a:r>
              <a:rPr lang="ru-RU" sz="2800" dirty="0" smtClean="0"/>
              <a:t> Тимур). За три дня им удаётся окончательно разорить и уничтожить город.</a:t>
            </a:r>
          </a:p>
          <a:p>
            <a:endParaRPr lang="ru-RU" sz="2800" dirty="0"/>
          </a:p>
        </p:txBody>
      </p:sp>
    </p:spTree>
  </p:cSld>
  <p:clrMapOvr>
    <a:masterClrMapping/>
  </p:clrMapOvr>
  <p:transition>
    <p:wheel spokes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Дашенька\Рабочий стол\история булгары\карт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2683"/>
            <a:ext cx="6019800" cy="683531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Вид с высоты птичьего полета на центральный комплекс Болгарского городища</a:t>
            </a:r>
            <a:endParaRPr lang="ru-RU" sz="2800" dirty="0"/>
          </a:p>
        </p:txBody>
      </p:sp>
      <p:pic>
        <p:nvPicPr>
          <p:cNvPr id="32770" name="Picture 2" descr="C:\Documents and Settings\Дашенька\Рабочий стол\история булгары\Вид с высоты птичьего полета на центральный комплекс Болгарского городищ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070610"/>
            <a:ext cx="8267700" cy="5492115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40</TotalTime>
  <Words>96</Words>
  <PresentationFormat>Экран (4:3)</PresentationFormat>
  <Paragraphs>35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Волжская Богария</vt:lpstr>
      <vt:lpstr>Первые упоминания</vt:lpstr>
      <vt:lpstr>Схема расположения Волжской Болгарии</vt:lpstr>
      <vt:lpstr>Слайд 4</vt:lpstr>
      <vt:lpstr>Слайд 5</vt:lpstr>
      <vt:lpstr>Слайд 6</vt:lpstr>
      <vt:lpstr>Слайд 7</vt:lpstr>
      <vt:lpstr>Слайд 8</vt:lpstr>
      <vt:lpstr>Вид с высоты птичьего полета на центральный комплекс Болгарского городища</vt:lpstr>
      <vt:lpstr>Вид с высоты птичьего полета на центральный комплекс Болгарского городища</vt:lpstr>
      <vt:lpstr>Вид с высоты птичьего полета на центральный комплекс Болгарского городища</vt:lpstr>
      <vt:lpstr>Вид на Волгу с Болгарского городища</vt:lpstr>
      <vt:lpstr>Восточный мавзолей.  Архивная фотография.</vt:lpstr>
      <vt:lpstr>Северный мавзолей</vt:lpstr>
      <vt:lpstr>Восточный мавзолей</vt:lpstr>
      <vt:lpstr>Малый городок</vt:lpstr>
      <vt:lpstr>Малый городок – вид сверху</vt:lpstr>
      <vt:lpstr>Северный мавзолей, интерьер.</vt:lpstr>
      <vt:lpstr>Фрагмент выставки эпиграфических памятников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Волжская Богария</dc:title>
  <cp:lastModifiedBy>Дашуня</cp:lastModifiedBy>
  <cp:revision>6</cp:revision>
  <dcterms:modified xsi:type="dcterms:W3CDTF">2010-12-28T09:15:11Z</dcterms:modified>
</cp:coreProperties>
</file>