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25" r:id="rId2"/>
    <p:sldId id="326" r:id="rId3"/>
    <p:sldId id="327" r:id="rId4"/>
    <p:sldId id="329" r:id="rId5"/>
    <p:sldId id="339" r:id="rId6"/>
    <p:sldId id="336" r:id="rId7"/>
    <p:sldId id="341" r:id="rId8"/>
    <p:sldId id="330" r:id="rId9"/>
    <p:sldId id="328" r:id="rId10"/>
    <p:sldId id="331" r:id="rId11"/>
    <p:sldId id="340" r:id="rId12"/>
    <p:sldId id="349" r:id="rId13"/>
    <p:sldId id="286" r:id="rId14"/>
    <p:sldId id="35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08616-E582-456A-BF25-A1F4C54B533C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91BC2-993A-49F4-A6B8-1B31355E5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7EE2C-8C36-4A3E-9FC5-52EFDADFC76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ri.rdf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NULL" TargetMode="External"/><Relationship Id="rId4" Type="http://schemas.openxmlformats.org/officeDocument/2006/relationships/hyperlink" Target="http://school-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3.jpeg"/><Relationship Id="rId3" Type="http://schemas.openxmlformats.org/officeDocument/2006/relationships/slide" Target="slide14.xml"/><Relationship Id="rId7" Type="http://schemas.openxmlformats.org/officeDocument/2006/relationships/image" Target="../media/image18.jpeg"/><Relationship Id="rId12" Type="http://schemas.openxmlformats.org/officeDocument/2006/relationships/slide" Target="slide8.xml"/><Relationship Id="rId2" Type="http://schemas.openxmlformats.org/officeDocument/2006/relationships/image" Target="../media/image1.jpeg"/><Relationship Id="rId16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11" Type="http://schemas.openxmlformats.org/officeDocument/2006/relationships/image" Target="../media/image22.jpeg"/><Relationship Id="rId5" Type="http://schemas.openxmlformats.org/officeDocument/2006/relationships/image" Target="../media/image17.jpeg"/><Relationship Id="rId15" Type="http://schemas.openxmlformats.org/officeDocument/2006/relationships/image" Target="../media/image25.wmf"/><Relationship Id="rId10" Type="http://schemas.openxmlformats.org/officeDocument/2006/relationships/image" Target="../media/image21.jpeg"/><Relationship Id="rId4" Type="http://schemas.openxmlformats.org/officeDocument/2006/relationships/image" Target="../media/image16.jpeg"/><Relationship Id="rId9" Type="http://schemas.openxmlformats.org/officeDocument/2006/relationships/image" Target="../media/image20.jpeg"/><Relationship Id="rId1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412" y="-1428784"/>
            <a:ext cx="11310974" cy="9753600"/>
          </a:xfrm>
          <a:prstGeom prst="rect">
            <a:avLst/>
          </a:prstGeom>
          <a:noFill/>
        </p:spPr>
      </p:pic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500034" y="214290"/>
            <a:ext cx="3714776" cy="1928826"/>
          </a:xfrm>
          <a:prstGeom prst="cloudCallout">
            <a:avLst>
              <a:gd name="adj1" fmla="val -60551"/>
              <a:gd name="adj2" fmla="val -1864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 b="1" dirty="0" smtClean="0"/>
              <a:t>Учитель начальных классов</a:t>
            </a:r>
          </a:p>
          <a:p>
            <a:pPr algn="ctr"/>
            <a:r>
              <a:rPr lang="ru-RU" sz="2000" b="1" dirty="0" smtClean="0"/>
              <a:t> МКОУ СОШ № 1</a:t>
            </a:r>
          </a:p>
          <a:p>
            <a:pPr algn="ctr"/>
            <a:r>
              <a:rPr lang="ru-RU" sz="2000" b="1" dirty="0" smtClean="0"/>
              <a:t>Лобанова А.Л</a:t>
            </a:r>
            <a:r>
              <a:rPr lang="ru-RU" sz="1200" b="1" dirty="0" smtClean="0"/>
              <a:t>.</a:t>
            </a:r>
            <a:endParaRPr lang="ru-RU" sz="1200" b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4929198"/>
            <a:ext cx="44291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жизни</a:t>
            </a:r>
            <a:endParaRPr lang="ru-RU" sz="9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3714752"/>
            <a:ext cx="33575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образ</a:t>
            </a:r>
            <a:endParaRPr lang="ru-RU" sz="9600" dirty="0"/>
          </a:p>
        </p:txBody>
      </p:sp>
      <p:pic>
        <p:nvPicPr>
          <p:cNvPr id="7" name="Picture 12" descr="PE0327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144606" y="3571876"/>
            <a:ext cx="4216540" cy="3700466"/>
          </a:xfrm>
          <a:prstGeom prst="rect">
            <a:avLst/>
          </a:prstGeom>
          <a:noFill/>
          <a:ln/>
        </p:spPr>
      </p:pic>
      <p:sp>
        <p:nvSpPr>
          <p:cNvPr id="8" name="Прямоугольник 7"/>
          <p:cNvSpPr/>
          <p:nvPr/>
        </p:nvSpPr>
        <p:spPr>
          <a:xfrm>
            <a:off x="1357290" y="2285992"/>
            <a:ext cx="77867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Здоровый</a:t>
            </a:r>
            <a:endParaRPr lang="ru-RU" sz="9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2413338"/>
            <a:ext cx="87154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- приучи себя просыпаться и вставать каждый день в одно и то же время;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- выполняй каждый день утреннюю зарядку;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- следи за чистотой тела, волос, ногтей и полостью рта;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- старайся есть в одно и то же время.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928670"/>
            <a:ext cx="6286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РЕКОМЕНДАЦИИ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72708" name="Picture 4" descr="G:\Анимации\5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66"/>
            <a:ext cx="2285984" cy="2000264"/>
          </a:xfrm>
          <a:prstGeom prst="rect">
            <a:avLst/>
          </a:prstGeom>
          <a:noFill/>
        </p:spPr>
      </p:pic>
      <p:pic>
        <p:nvPicPr>
          <p:cNvPr id="72709" name="Picture 5" descr="G:\Анимации\IMAGE03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785794"/>
            <a:ext cx="1521964" cy="1500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500042"/>
            <a:ext cx="72866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</a:rPr>
              <a:t>Если хочешь быть здоров – закаляйся!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  <p:pic>
        <p:nvPicPr>
          <p:cNvPr id="4" name="Picture 4" descr="J03168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96742" y="1714489"/>
            <a:ext cx="2907841" cy="1928826"/>
          </a:xfrm>
          <a:prstGeom prst="rect">
            <a:avLst/>
          </a:prstGeom>
          <a:noFill/>
          <a:ln/>
        </p:spPr>
      </p:pic>
      <p:pic>
        <p:nvPicPr>
          <p:cNvPr id="5" name="Picture 5" descr="IMG_00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2500306"/>
            <a:ext cx="2214578" cy="3448049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</p:pic>
      <p:pic>
        <p:nvPicPr>
          <p:cNvPr id="7" name="Picture 20" descr="213300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4143380"/>
            <a:ext cx="2039921" cy="2714620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  <a:effectLst>
            <a:outerShdw dist="148106" dir="19742175" algn="ctr" rotWithShape="0">
              <a:srgbClr val="FF00FF">
                <a:alpha val="50000"/>
              </a:srgbClr>
            </a:outerShdw>
          </a:effectLst>
        </p:spPr>
      </p:pic>
      <p:pic>
        <p:nvPicPr>
          <p:cNvPr id="9" name="Picture 5" descr="C:\Documents and Settings\Маша\Рабочий стол\Презентация на конкурс\Отбираем фото\Дети\Отобранные и уменьшенные\PE-045-0246_resiz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785786" y="3857628"/>
            <a:ext cx="2419193" cy="3000372"/>
          </a:xfrm>
          <a:prstGeom prst="rect">
            <a:avLst/>
          </a:prstGeom>
          <a:noFill/>
          <a:ln/>
        </p:spPr>
      </p:pic>
      <p:pic>
        <p:nvPicPr>
          <p:cNvPr id="10" name="Picture 5" descr="C:\Documents and Settings\Маша\Рабочий стол\Презентация на конкурс\Отбираем фото\Дети\Отобранные и уменьшенные\PE-033-0238_resiz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6286512" y="1785926"/>
            <a:ext cx="2643205" cy="2014029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3" name="AutoShape 7"/>
          <p:cNvSpPr>
            <a:spLocks noChangeArrowheads="1"/>
          </p:cNvSpPr>
          <p:nvPr/>
        </p:nvSpPr>
        <p:spPr bwMode="auto">
          <a:xfrm>
            <a:off x="381000" y="304800"/>
            <a:ext cx="2819400" cy="3124200"/>
          </a:xfrm>
          <a:prstGeom prst="star8">
            <a:avLst>
              <a:gd name="adj" fmla="val 37194"/>
            </a:avLst>
          </a:prstGeom>
          <a:gradFill rotWithShape="1">
            <a:gsLst>
              <a:gs pos="0">
                <a:srgbClr val="FFFF00"/>
              </a:gs>
              <a:gs pos="100000">
                <a:srgbClr val="FF66FF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/>
              <a:t>1.  Содержи </a:t>
            </a:r>
          </a:p>
          <a:p>
            <a:pPr algn="ctr"/>
            <a:r>
              <a:rPr lang="ru-RU" dirty="0"/>
              <a:t>в чистоте</a:t>
            </a:r>
          </a:p>
          <a:p>
            <a:pPr algn="ctr"/>
            <a:r>
              <a:rPr lang="ru-RU" dirty="0"/>
              <a:t>свое тело, </a:t>
            </a:r>
          </a:p>
          <a:p>
            <a:pPr algn="ctr"/>
            <a:r>
              <a:rPr lang="ru-RU" dirty="0"/>
              <a:t>одежду и</a:t>
            </a:r>
          </a:p>
          <a:p>
            <a:pPr algn="ctr"/>
            <a:r>
              <a:rPr lang="ru-RU" dirty="0"/>
              <a:t> жилище.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>
            <a:off x="990600" y="3505200"/>
            <a:ext cx="2743200" cy="3048000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rgbClr val="FFFF00"/>
              </a:gs>
              <a:gs pos="50000">
                <a:srgbClr val="FF66FF"/>
              </a:gs>
              <a:gs pos="100000">
                <a:srgbClr val="FFFF00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2 . Правильно</a:t>
            </a:r>
          </a:p>
          <a:p>
            <a:pPr algn="ctr"/>
            <a:r>
              <a:rPr lang="ru-RU"/>
              <a:t> питайся</a:t>
            </a: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3352800" y="1524000"/>
            <a:ext cx="3048000" cy="2971800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rgbClr val="FFFF00"/>
              </a:gs>
              <a:gs pos="100000">
                <a:srgbClr val="FF66FF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3.  Правильно </a:t>
            </a:r>
          </a:p>
          <a:p>
            <a:pPr algn="ctr"/>
            <a:r>
              <a:rPr lang="ru-RU"/>
              <a:t>сочетай труд </a:t>
            </a:r>
          </a:p>
          <a:p>
            <a:pPr algn="ctr"/>
            <a:r>
              <a:rPr lang="ru-RU"/>
              <a:t>и отдых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6248400" y="381000"/>
            <a:ext cx="2743200" cy="2819400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rgbClr val="FF66FF"/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4 .</a:t>
            </a:r>
          </a:p>
          <a:p>
            <a:pPr algn="ctr"/>
            <a:r>
              <a:rPr lang="ru-RU"/>
              <a:t>Больше</a:t>
            </a:r>
          </a:p>
          <a:p>
            <a:pPr algn="ctr"/>
            <a:r>
              <a:rPr lang="ru-RU"/>
              <a:t> двигайся!</a:t>
            </a:r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>
            <a:off x="6019800" y="3581400"/>
            <a:ext cx="2895600" cy="3048000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rgbClr val="FF66FF"/>
              </a:gs>
              <a:gs pos="50000">
                <a:srgbClr val="FFFF00"/>
              </a:gs>
              <a:gs pos="100000">
                <a:srgbClr val="FF66FF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5.  Не заводи</a:t>
            </a:r>
          </a:p>
          <a:p>
            <a:pPr algn="ctr"/>
            <a:r>
              <a:rPr lang="ru-RU"/>
              <a:t>вредных привычек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0" name="WordArt 4"/>
          <p:cNvSpPr>
            <a:spLocks noChangeArrowheads="1" noChangeShapeType="1" noTextEdit="1"/>
          </p:cNvSpPr>
          <p:nvPr/>
        </p:nvSpPr>
        <p:spPr bwMode="auto">
          <a:xfrm>
            <a:off x="304800" y="0"/>
            <a:ext cx="8610600" cy="41941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Здоровый мир -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путь к успеху!</a:t>
            </a:r>
          </a:p>
        </p:txBody>
      </p:sp>
      <p:pic>
        <p:nvPicPr>
          <p:cNvPr id="126981" name="Picture 5" descr="19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657600"/>
            <a:ext cx="43053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6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6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1285861"/>
            <a:ext cx="74295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 презентации использованы материалы с сайтов: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2571744"/>
            <a:ext cx="45792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66"/>
                </a:solidFill>
                <a:hlinkClick r:id="rId3"/>
              </a:rPr>
              <a:t>http</a:t>
            </a:r>
            <a:r>
              <a:rPr lang="ru-RU" sz="2400" b="1" dirty="0" smtClean="0">
                <a:solidFill>
                  <a:srgbClr val="FF0066"/>
                </a:solidFill>
                <a:hlinkClick r:id="rId3"/>
              </a:rPr>
              <a:t>://</a:t>
            </a:r>
            <a:r>
              <a:rPr lang="en-US" sz="2400" b="1" dirty="0" smtClean="0">
                <a:solidFill>
                  <a:srgbClr val="FF0066"/>
                </a:solidFill>
                <a:hlinkClick r:id="rId3"/>
              </a:rPr>
              <a:t>www</a:t>
            </a:r>
            <a:r>
              <a:rPr lang="ru-RU" sz="2400" b="1" dirty="0" smtClean="0">
                <a:solidFill>
                  <a:srgbClr val="FF0066"/>
                </a:solidFill>
                <a:hlinkClick r:id="rId3"/>
              </a:rPr>
              <a:t>.</a:t>
            </a:r>
            <a:r>
              <a:rPr lang="en-US" sz="2400" b="1" dirty="0" err="1" smtClean="0">
                <a:solidFill>
                  <a:srgbClr val="FF0066"/>
                </a:solidFill>
                <a:hlinkClick r:id="rId3"/>
              </a:rPr>
              <a:t>viri</a:t>
            </a:r>
            <a:r>
              <a:rPr lang="ru-RU" sz="2400" b="1" dirty="0" smtClean="0">
                <a:solidFill>
                  <a:srgbClr val="FF0066"/>
                </a:solidFill>
                <a:hlinkClick r:id="rId3"/>
              </a:rPr>
              <a:t>.</a:t>
            </a:r>
            <a:r>
              <a:rPr lang="en-US" sz="2400" b="1" dirty="0" err="1" smtClean="0">
                <a:solidFill>
                  <a:srgbClr val="FF0066"/>
                </a:solidFill>
                <a:hlinkClick r:id="rId3"/>
              </a:rPr>
              <a:t>rdf</a:t>
            </a:r>
            <a:r>
              <a:rPr lang="ru-RU" sz="2400" b="1" dirty="0" smtClean="0">
                <a:solidFill>
                  <a:srgbClr val="FF0066"/>
                </a:solidFill>
                <a:hlinkClick r:id="rId3"/>
              </a:rPr>
              <a:t>.</a:t>
            </a:r>
            <a:r>
              <a:rPr lang="en-US" sz="2400" b="1" dirty="0" err="1" smtClean="0">
                <a:solidFill>
                  <a:srgbClr val="FF0066"/>
                </a:solidFill>
                <a:hlinkClick r:id="rId3"/>
              </a:rPr>
              <a:t>ru</a:t>
            </a:r>
            <a:endParaRPr lang="ru-RU" sz="2400" b="1" dirty="0" smtClean="0">
              <a:solidFill>
                <a:srgbClr val="FF0066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3244334"/>
            <a:ext cx="45680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66"/>
                </a:solidFill>
                <a:hlinkClick r:id="rId4"/>
              </a:rPr>
              <a:t>http</a:t>
            </a:r>
            <a:r>
              <a:rPr lang="ru-RU" sz="2400" b="1" dirty="0" smtClean="0">
                <a:solidFill>
                  <a:srgbClr val="FF0066"/>
                </a:solidFill>
                <a:hlinkClick r:id="rId4"/>
              </a:rPr>
              <a:t>://</a:t>
            </a:r>
            <a:r>
              <a:rPr lang="en-US" sz="2400" b="1" dirty="0" smtClean="0">
                <a:solidFill>
                  <a:srgbClr val="0000CC"/>
                </a:solidFill>
                <a:hlinkClick r:id="rId4"/>
              </a:rPr>
              <a:t>school-</a:t>
            </a:r>
            <a:r>
              <a:rPr lang="en-US" sz="2400" b="1" dirty="0" smtClean="0">
                <a:solidFill>
                  <a:srgbClr val="0000CC"/>
                </a:solidFill>
              </a:rPr>
              <a:t> collection.edu.ru</a:t>
            </a:r>
            <a:endParaRPr lang="ru-RU" sz="2400" dirty="0">
              <a:solidFill>
                <a:srgbClr val="0000CC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3982998"/>
            <a:ext cx="49584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http</a:t>
            </a:r>
            <a:r>
              <a:rPr lang="ru-RU" sz="2400" b="1" dirty="0" smtClean="0">
                <a:solidFill>
                  <a:srgbClr val="0000CC"/>
                </a:solidFill>
              </a:rPr>
              <a:t>: //</a:t>
            </a:r>
            <a:r>
              <a:rPr lang="en-US" sz="2400" b="1" dirty="0" smtClean="0">
                <a:solidFill>
                  <a:srgbClr val="0000CC"/>
                </a:solidFill>
              </a:rPr>
              <a:t>www</a:t>
            </a:r>
            <a:r>
              <a:rPr lang="ru-RU" sz="2400" b="1" dirty="0" smtClean="0">
                <a:solidFill>
                  <a:srgbClr val="0000CC"/>
                </a:solidFill>
              </a:rPr>
              <a:t>.21412.</a:t>
            </a:r>
            <a:r>
              <a:rPr lang="en-US" sz="2400" b="1" dirty="0" err="1" smtClean="0">
                <a:solidFill>
                  <a:srgbClr val="0000CC"/>
                </a:solidFill>
              </a:rPr>
              <a:t>edusite</a:t>
            </a:r>
            <a:r>
              <a:rPr lang="ru-RU" sz="2400" b="1" dirty="0" smtClean="0">
                <a:solidFill>
                  <a:srgbClr val="0000CC"/>
                </a:solidFill>
              </a:rPr>
              <a:t>.</a:t>
            </a:r>
            <a:r>
              <a:rPr lang="en-US" sz="2400" b="1" dirty="0" err="1" smtClean="0">
                <a:solidFill>
                  <a:srgbClr val="0000CC"/>
                </a:solidFill>
              </a:rPr>
              <a:t>ru</a:t>
            </a:r>
            <a:r>
              <a:rPr lang="ru-RU" sz="2400" b="1" dirty="0" smtClean="0">
                <a:solidFill>
                  <a:srgbClr val="0000CC"/>
                </a:solidFill>
              </a:rPr>
              <a:t> 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4721662"/>
            <a:ext cx="4436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66"/>
                </a:solidFill>
                <a:hlinkClick r:id="rId5" invalidUrl="http:///"/>
              </a:rPr>
              <a:t>http</a:t>
            </a:r>
            <a:r>
              <a:rPr lang="ru-RU" sz="2400" b="1" dirty="0" smtClean="0">
                <a:solidFill>
                  <a:srgbClr val="FF0066"/>
                </a:solidFill>
                <a:hlinkClick r:id="rId5" invalidUrl="http:///"/>
              </a:rPr>
              <a:t>://</a:t>
            </a:r>
            <a:r>
              <a:rPr lang="en-US" sz="2400" b="1" dirty="0" smtClean="0">
                <a:solidFill>
                  <a:srgbClr val="0000CC"/>
                </a:solidFill>
              </a:rPr>
              <a:t>sr.karelya.ru</a:t>
            </a:r>
            <a:endParaRPr lang="ru-RU" sz="24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7354" y="-1428784"/>
            <a:ext cx="11763372" cy="9753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42852"/>
            <a:ext cx="65008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«Я здоровье берегу –</a:t>
            </a:r>
          </a:p>
          <a:p>
            <a:r>
              <a:rPr lang="ru-RU" sz="5400" dirty="0" smtClean="0">
                <a:solidFill>
                  <a:srgbClr val="0070C0"/>
                </a:solidFill>
              </a:rPr>
              <a:t>сам себе я помогу»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428660" y="2428868"/>
            <a:ext cx="507209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Я УМЕЮ ДУМАТЬ,</a:t>
            </a:r>
          </a:p>
          <a:p>
            <a:pPr algn="ctr">
              <a:defRPr/>
            </a:pPr>
            <a:endParaRPr lang="ru-RU" sz="3200" b="1" cap="all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defRPr/>
            </a:pPr>
            <a:r>
              <a:rPr lang="ru-RU" sz="3200" b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Я УМЕЮ РАССУЖДАТЬ,</a:t>
            </a:r>
          </a:p>
          <a:p>
            <a:pPr algn="ctr">
              <a:defRPr/>
            </a:pPr>
            <a:endParaRPr lang="ru-RU" sz="3200" b="1" cap="all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defRPr/>
            </a:pPr>
            <a:r>
              <a:rPr lang="ru-RU" sz="3200" b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ЧТО ПОЛЕЗНО ДЛЯ ЗДОРОВЬЯ,</a:t>
            </a:r>
          </a:p>
          <a:p>
            <a:pPr algn="ctr">
              <a:defRPr/>
            </a:pPr>
            <a:endParaRPr lang="ru-RU" sz="3200" b="1" cap="all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defRPr/>
            </a:pPr>
            <a:r>
              <a:rPr lang="ru-RU" sz="3200" b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ТО И БУДУ ВЫБИРАТЬ!</a:t>
            </a:r>
          </a:p>
        </p:txBody>
      </p:sp>
      <p:pic>
        <p:nvPicPr>
          <p:cNvPr id="7" name="Picture 7" descr="img2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286249" y="1928802"/>
            <a:ext cx="4572031" cy="4617267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00230" y="-1428784"/>
            <a:ext cx="12192000" cy="9753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57166"/>
            <a:ext cx="87154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rebuchet MS" pitchFamily="34" charset="0"/>
              </a:rPr>
              <a:t>Главные 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rebuchet MS" pitchFamily="34" charset="0"/>
              </a:rPr>
              <a:t>факторы здоровья:</a:t>
            </a:r>
            <a:endParaRPr lang="ru-RU" sz="48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828836"/>
            <a:ext cx="56435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движение;</a:t>
            </a:r>
          </a:p>
          <a:p>
            <a:r>
              <a:rPr lang="ru-RU" sz="5400" b="1" dirty="0" smtClean="0">
                <a:solidFill>
                  <a:srgbClr val="0070C0"/>
                </a:solidFill>
              </a:rPr>
              <a:t>питание;</a:t>
            </a:r>
          </a:p>
          <a:p>
            <a:r>
              <a:rPr lang="ru-RU" sz="5400" b="1" dirty="0" smtClean="0">
                <a:solidFill>
                  <a:srgbClr val="0070C0"/>
                </a:solidFill>
              </a:rPr>
              <a:t>режим;</a:t>
            </a:r>
          </a:p>
          <a:p>
            <a:r>
              <a:rPr lang="ru-RU" sz="5400" b="1" dirty="0" smtClean="0">
                <a:solidFill>
                  <a:srgbClr val="0070C0"/>
                </a:solidFill>
              </a:rPr>
              <a:t>закаливание.</a:t>
            </a:r>
          </a:p>
        </p:txBody>
      </p:sp>
      <p:pic>
        <p:nvPicPr>
          <p:cNvPr id="5" name="Picture 10" descr="37r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928934"/>
            <a:ext cx="8651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37r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786190"/>
            <a:ext cx="8651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37r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643446"/>
            <a:ext cx="8651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37r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429264"/>
            <a:ext cx="8651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357430"/>
            <a:ext cx="1836737" cy="4032250"/>
          </a:xfrm>
          <a:prstGeom prst="rect">
            <a:avLst/>
          </a:prstGeom>
          <a:noFill/>
          <a:ln w="76200" cmpd="tri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0"/>
            <a:ext cx="864399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/>
              <a:t>«</a:t>
            </a:r>
            <a:r>
              <a:rPr lang="ru-RU" sz="4000" b="1" i="1" dirty="0" smtClean="0">
                <a:solidFill>
                  <a:srgbClr val="002060"/>
                </a:solidFill>
              </a:rPr>
              <a:t>Профилактика лечения в бесконечности движения»</a:t>
            </a:r>
          </a:p>
          <a:p>
            <a:pPr algn="ctr"/>
            <a:r>
              <a:rPr lang="ru-RU" sz="4000" b="1" i="1" dirty="0" smtClean="0">
                <a:solidFill>
                  <a:srgbClr val="7030A0"/>
                </a:solidFill>
              </a:rPr>
              <a:t>Занимайтесь</a:t>
            </a:r>
          </a:p>
          <a:p>
            <a:pPr algn="ctr"/>
            <a:r>
              <a:rPr lang="ru-RU" sz="4000" b="1" i="1" dirty="0" smtClean="0">
                <a:solidFill>
                  <a:srgbClr val="7030A0"/>
                </a:solidFill>
              </a:rPr>
              <a:t>физкультурой</a:t>
            </a:r>
          </a:p>
          <a:p>
            <a:pPr algn="ctr"/>
            <a:r>
              <a:rPr lang="ru-RU" sz="4000" b="1" i="1" dirty="0" smtClean="0">
                <a:solidFill>
                  <a:srgbClr val="7030A0"/>
                </a:solidFill>
              </a:rPr>
              <a:t>и </a:t>
            </a:r>
          </a:p>
          <a:p>
            <a:pPr algn="ctr"/>
            <a:r>
              <a:rPr lang="ru-RU" sz="4000" b="1" i="1" dirty="0" smtClean="0">
                <a:solidFill>
                  <a:srgbClr val="7030A0"/>
                </a:solidFill>
              </a:rPr>
              <a:t>спортом! 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4" name="Picture 5" descr="5E2A149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28802"/>
            <a:ext cx="2702793" cy="4432925"/>
          </a:xfrm>
          <a:prstGeom prst="rect">
            <a:avLst/>
          </a:prstGeom>
          <a:noFill/>
        </p:spPr>
      </p:pic>
      <p:pic>
        <p:nvPicPr>
          <p:cNvPr id="5" name="Picture 10" descr="151227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56723" y="3286124"/>
            <a:ext cx="2687277" cy="4071918"/>
          </a:xfrm>
          <a:prstGeom prst="rect">
            <a:avLst/>
          </a:prstGeom>
          <a:noFill/>
        </p:spPr>
      </p:pic>
      <p:pic>
        <p:nvPicPr>
          <p:cNvPr id="20481" name="Picture 1" descr="G:\Анимации\Дети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4643446"/>
            <a:ext cx="2428892" cy="1857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571480"/>
            <a:ext cx="90726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kern="10" dirty="0" smtClean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"/>
                <a:cs typeface="Arial"/>
              </a:rPr>
              <a:t>Если не бегать, пока здоров, придется побегать,</a:t>
            </a:r>
          </a:p>
          <a:p>
            <a:pPr algn="ctr"/>
            <a:r>
              <a:rPr lang="ru-RU" sz="2800" kern="10" dirty="0" smtClean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"/>
                <a:cs typeface="Arial"/>
              </a:rPr>
              <a:t>когда заболеешь. Движение – это жизнь.</a:t>
            </a:r>
            <a:endParaRPr lang="ru-RU" sz="2800" kern="10" dirty="0">
              <a:ln w="9525">
                <a:solidFill>
                  <a:srgbClr val="993300"/>
                </a:solidFill>
                <a:round/>
                <a:headEnd/>
                <a:tailEnd/>
              </a:ln>
              <a:solidFill>
                <a:srgbClr val="7030A0"/>
              </a:solidFill>
              <a:latin typeface="Arial"/>
              <a:cs typeface="Arial"/>
            </a:endParaRPr>
          </a:p>
        </p:txBody>
      </p:sp>
      <p:pic>
        <p:nvPicPr>
          <p:cNvPr id="4" name="Picture 7" descr="runn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785926"/>
            <a:ext cx="1357322" cy="1772520"/>
          </a:xfrm>
          <a:prstGeom prst="rect">
            <a:avLst/>
          </a:prstGeom>
          <a:noFill/>
        </p:spPr>
      </p:pic>
      <p:pic>
        <p:nvPicPr>
          <p:cNvPr id="5" name="Picture 6" descr="hurd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1928802"/>
            <a:ext cx="1292228" cy="1643503"/>
          </a:xfrm>
          <a:prstGeom prst="rect">
            <a:avLst/>
          </a:prstGeom>
          <a:noFill/>
        </p:spPr>
      </p:pic>
      <p:pic>
        <p:nvPicPr>
          <p:cNvPr id="6" name="Picture 5" descr="run000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4429132"/>
            <a:ext cx="1612233" cy="157479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14546" y="1785926"/>
            <a:ext cx="492922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Вопросы: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а) Почему нужно много двигаться?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б) Чем полезны зарядка, занятие спортом, игры на свежем воздухе?</a:t>
            </a:r>
          </a:p>
          <a:p>
            <a:endParaRPr lang="ru-RU" dirty="0"/>
          </a:p>
        </p:txBody>
      </p:sp>
      <p:pic>
        <p:nvPicPr>
          <p:cNvPr id="8" name="Picture 5" descr="IM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5984" y="3643314"/>
            <a:ext cx="3143272" cy="2428892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642918"/>
            <a:ext cx="70009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У природы есть закон – счастлив будет только тот, кто здоровье сбережет.        Прочь гони-ка все хворобы!                     Поучись-ка быть  здоровым!</a:t>
            </a:r>
          </a:p>
        </p:txBody>
      </p:sp>
      <p:pic>
        <p:nvPicPr>
          <p:cNvPr id="5" name="Picture 10" descr="image0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643182"/>
            <a:ext cx="7215238" cy="3990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357167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  <a:latin typeface="Arial Rounded MT Bold" pitchFamily="34" charset="0"/>
              </a:rPr>
              <a:t>«Не сутулься!»</a:t>
            </a:r>
            <a:br>
              <a:rPr lang="ru-RU" sz="3600" b="1" i="1" dirty="0" smtClean="0">
                <a:solidFill>
                  <a:srgbClr val="0070C0"/>
                </a:solidFill>
                <a:latin typeface="Arial Rounded MT Bold" pitchFamily="34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Arial Rounded MT Bold" pitchFamily="34" charset="0"/>
              </a:rPr>
              <a:t>«Сиди прямо!»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928802"/>
            <a:ext cx="77153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Arial Rounded MT Bold" pitchFamily="34" charset="0"/>
              </a:rPr>
              <a:t>У стройного человека правильно формируется скелет!</a:t>
            </a:r>
            <a:br>
              <a:rPr lang="ru-RU" sz="2400" b="1" i="1" dirty="0" smtClean="0">
                <a:solidFill>
                  <a:srgbClr val="7030A0"/>
                </a:solidFill>
                <a:latin typeface="Arial Rounded MT Bold" pitchFamily="34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Arial Rounded MT Bold" pitchFamily="34" charset="0"/>
              </a:rPr>
              <a:t>При правильной осанке легче работать сердцу, легким, желудку, селезенке и другим важным органам.</a:t>
            </a:r>
            <a:endParaRPr lang="ru-RU" sz="2400" b="1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pic>
        <p:nvPicPr>
          <p:cNvPr id="5" name="Picture 8" descr="4162CFE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929066"/>
            <a:ext cx="7858180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357222" y="285728"/>
            <a:ext cx="101441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MV Boli"/>
              </a:rPr>
              <a:t>Режим, одно из главных слагаемых </a:t>
            </a:r>
          </a:p>
          <a:p>
            <a:pPr algn="ctr"/>
            <a:r>
              <a:rPr lang="ru-RU" sz="3600" b="1" i="1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MV Boli"/>
              </a:rPr>
              <a:t>здорового образа жизни</a:t>
            </a:r>
            <a:endParaRPr lang="ru-RU" sz="3600" b="1" i="1" kern="10" dirty="0">
              <a:ln w="12700">
                <a:solidFill>
                  <a:srgbClr val="0000FF"/>
                </a:solidFill>
                <a:round/>
                <a:headEnd/>
                <a:tailEnd/>
              </a:ln>
              <a:solidFill>
                <a:srgbClr val="002060"/>
              </a:solidFill>
              <a:effectLst>
                <a:outerShdw dist="45791" dir="2021404" algn="ctr" rotWithShape="0">
                  <a:srgbClr val="9999FF"/>
                </a:outerShdw>
              </a:effectLst>
              <a:cs typeface="MV Boli"/>
            </a:endParaRPr>
          </a:p>
        </p:txBody>
      </p:sp>
      <p:pic>
        <p:nvPicPr>
          <p:cNvPr id="4" name="Picture 30" descr="фото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78413" y="2335600"/>
            <a:ext cx="3279801" cy="433348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000240"/>
            <a:ext cx="44291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00FF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Режим дня</a:t>
            </a:r>
            <a:r>
              <a:rPr lang="ru-RU" sz="2800" b="1" dirty="0" smtClean="0">
                <a:solidFill>
                  <a:srgbClr val="0000FF"/>
                </a:solidFill>
              </a:rPr>
              <a:t> – это </a:t>
            </a:r>
            <a:r>
              <a:rPr lang="ru-RU" sz="2800" b="1" i="1" dirty="0" smtClean="0">
                <a:solidFill>
                  <a:srgbClr val="0000FF"/>
                </a:solidFill>
              </a:rPr>
              <a:t>правильное</a:t>
            </a:r>
          </a:p>
          <a:p>
            <a:r>
              <a:rPr lang="ru-RU" sz="2800" b="1" dirty="0" smtClean="0">
                <a:solidFill>
                  <a:srgbClr val="0000FF"/>
                </a:solidFill>
              </a:rPr>
              <a:t> распределение времени,</a:t>
            </a:r>
          </a:p>
          <a:p>
            <a:r>
              <a:rPr lang="ru-RU" sz="2800" b="1" dirty="0" smtClean="0">
                <a:solidFill>
                  <a:srgbClr val="0000FF"/>
                </a:solidFill>
              </a:rPr>
              <a:t> на основные жизненные </a:t>
            </a:r>
          </a:p>
          <a:p>
            <a:r>
              <a:rPr lang="ru-RU" sz="2800" b="1" dirty="0" smtClean="0">
                <a:solidFill>
                  <a:srgbClr val="0000FF"/>
                </a:solidFill>
              </a:rPr>
              <a:t> потребности человека.</a:t>
            </a:r>
            <a:endParaRPr lang="ru-RU" sz="2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/>
            <a:endParaRPr lang="ru-RU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3779838" y="2565400"/>
            <a:ext cx="1800225" cy="2016125"/>
          </a:xfrm>
          <a:prstGeom prst="ellipse">
            <a:avLst/>
          </a:prstGeom>
          <a:solidFill>
            <a:srgbClr val="FFFFCC"/>
          </a:solidFill>
          <a:ln w="762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FF0000"/>
                </a:solidFill>
              </a:rPr>
              <a:t>РЕЖИМ</a:t>
            </a:r>
            <a:br>
              <a:rPr lang="ru-RU" sz="3200" b="1">
                <a:solidFill>
                  <a:srgbClr val="FF0000"/>
                </a:solidFill>
              </a:rPr>
            </a:br>
            <a:r>
              <a:rPr lang="ru-RU" sz="3200" b="1">
                <a:solidFill>
                  <a:srgbClr val="FF0000"/>
                </a:solidFill>
              </a:rPr>
              <a:t>ДНЯ</a:t>
            </a:r>
          </a:p>
        </p:txBody>
      </p:sp>
      <p:pic>
        <p:nvPicPr>
          <p:cNvPr id="7" name="Picture 53" descr="фото1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85728"/>
            <a:ext cx="2276475" cy="19446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Picture 37" descr="фото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786182" y="214290"/>
            <a:ext cx="2143140" cy="1914525"/>
          </a:xfrm>
          <a:prstGeom prst="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</p:pic>
      <p:pic>
        <p:nvPicPr>
          <p:cNvPr id="9" name="Picture 39" descr="фото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6786578" y="214290"/>
            <a:ext cx="2089150" cy="192882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0" name="Picture 51" descr="фото17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2500306"/>
            <a:ext cx="2214578" cy="19446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" name="Picture 50" descr="фото1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20" y="4786322"/>
            <a:ext cx="2214578" cy="18859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2" name="Picture 52" descr="фото19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643174" y="4857760"/>
            <a:ext cx="2014539" cy="17859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3" name="Picture 48" descr="фото1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786314" y="4857760"/>
            <a:ext cx="1944687" cy="17859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4" name="Picture 45" descr="фото12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6858016" y="4857760"/>
            <a:ext cx="2076450" cy="176052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5" name="Picture 42" descr="фото10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6858016" y="2500306"/>
            <a:ext cx="2071670" cy="207170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6" name="Line 23"/>
          <p:cNvSpPr>
            <a:spLocks noChangeShapeType="1"/>
          </p:cNvSpPr>
          <p:nvPr/>
        </p:nvSpPr>
        <p:spPr bwMode="auto">
          <a:xfrm flipH="1" flipV="1">
            <a:off x="2928924" y="2143116"/>
            <a:ext cx="928695" cy="642942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 flipH="1" flipV="1">
            <a:off x="2571736" y="3357561"/>
            <a:ext cx="1143008" cy="45719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" name="Line 20"/>
          <p:cNvSpPr>
            <a:spLocks noChangeShapeType="1"/>
          </p:cNvSpPr>
          <p:nvPr/>
        </p:nvSpPr>
        <p:spPr bwMode="auto">
          <a:xfrm flipH="1">
            <a:off x="2484438" y="4076700"/>
            <a:ext cx="1150937" cy="576263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H="1">
            <a:off x="3571868" y="4357694"/>
            <a:ext cx="361950" cy="43180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" name="Line 24"/>
          <p:cNvSpPr>
            <a:spLocks noChangeShapeType="1"/>
          </p:cNvSpPr>
          <p:nvPr/>
        </p:nvSpPr>
        <p:spPr bwMode="auto">
          <a:xfrm>
            <a:off x="5357818" y="4357694"/>
            <a:ext cx="288925" cy="433388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>
            <a:off x="5643570" y="3429000"/>
            <a:ext cx="1079500" cy="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" name="Line 15"/>
          <p:cNvSpPr>
            <a:spLocks noChangeShapeType="1"/>
          </p:cNvSpPr>
          <p:nvPr/>
        </p:nvSpPr>
        <p:spPr bwMode="auto">
          <a:xfrm flipV="1">
            <a:off x="5572132" y="2285991"/>
            <a:ext cx="928694" cy="646113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" name="Line 14"/>
          <p:cNvSpPr>
            <a:spLocks noChangeShapeType="1"/>
          </p:cNvSpPr>
          <p:nvPr/>
        </p:nvSpPr>
        <p:spPr bwMode="auto">
          <a:xfrm flipV="1">
            <a:off x="4643438" y="2214554"/>
            <a:ext cx="0" cy="287338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1505" name="Picture 1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142844" y="500042"/>
            <a:ext cx="86439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</a:rPr>
              <a:t>Как проснулся, так вставай,</a:t>
            </a:r>
          </a:p>
          <a:p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</a:rPr>
              <a:t>Лени волю не давай,</a:t>
            </a:r>
          </a:p>
          <a:p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</a:rPr>
              <a:t>И зарядку  выполняй.</a:t>
            </a:r>
            <a:endParaRPr lang="ru-RU" sz="3600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428860" y="3000372"/>
            <a:ext cx="70723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</a:rPr>
              <a:t>На зарядку солнышко поднимает нас,</a:t>
            </a:r>
          </a:p>
          <a:p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</a:rPr>
              <a:t>Поднимаем руки мы</a:t>
            </a:r>
          </a:p>
          <a:p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</a:rPr>
              <a:t>По команде «Раз!»</a:t>
            </a:r>
            <a:endParaRPr lang="ru-RU" sz="3600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pic>
        <p:nvPicPr>
          <p:cNvPr id="27" name="Picture 22" descr="SY00630_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357222" y="2571744"/>
            <a:ext cx="2714644" cy="3024187"/>
          </a:xfrm>
          <a:prstGeom prst="rect">
            <a:avLst/>
          </a:prstGeom>
          <a:noFill/>
        </p:spPr>
      </p:pic>
      <p:pic>
        <p:nvPicPr>
          <p:cNvPr id="21506" name="Picture 2" descr="G:\Анимации\Наголове.gif"/>
          <p:cNvPicPr>
            <a:picLocks noChangeAspect="1" noChangeArrowheads="1" noCrop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786710" y="428604"/>
            <a:ext cx="164307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2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326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 №1</dc:creator>
  <cp:lastModifiedBy>Admin</cp:lastModifiedBy>
  <cp:revision>39</cp:revision>
  <dcterms:created xsi:type="dcterms:W3CDTF">2009-01-03T16:14:09Z</dcterms:created>
  <dcterms:modified xsi:type="dcterms:W3CDTF">2015-10-09T06:53:47Z</dcterms:modified>
</cp:coreProperties>
</file>