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57" r:id="rId3"/>
    <p:sldId id="269" r:id="rId4"/>
    <p:sldId id="267" r:id="rId5"/>
    <p:sldId id="270" r:id="rId6"/>
    <p:sldId id="278" r:id="rId7"/>
    <p:sldId id="266" r:id="rId8"/>
    <p:sldId id="263" r:id="rId9"/>
    <p:sldId id="275" r:id="rId10"/>
    <p:sldId id="272" r:id="rId11"/>
    <p:sldId id="273" r:id="rId12"/>
    <p:sldId id="271" r:id="rId13"/>
    <p:sldId id="259" r:id="rId14"/>
    <p:sldId id="260" r:id="rId15"/>
    <p:sldId id="279" r:id="rId16"/>
    <p:sldId id="281" r:id="rId17"/>
    <p:sldId id="282" r:id="rId18"/>
    <p:sldId id="280" r:id="rId19"/>
    <p:sldId id="28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6" autoAdjust="0"/>
    <p:restoredTop sz="94660"/>
  </p:normalViewPr>
  <p:slideViewPr>
    <p:cSldViewPr>
      <p:cViewPr varScale="1">
        <p:scale>
          <a:sx n="69" d="100"/>
          <a:sy n="69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amond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44824"/>
            <a:ext cx="2376264" cy="266429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А. С. Пушкин (1799 — 1837) 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67544" y="5429264"/>
            <a:ext cx="8539639" cy="1428736"/>
          </a:xfrm>
        </p:spPr>
        <p:txBody>
          <a:bodyPr>
            <a:noAutofit/>
          </a:bodyPr>
          <a:lstStyle/>
          <a:p>
            <a:r>
              <a:rPr lang="ru-RU" sz="2800" dirty="0" smtClean="0"/>
              <a:t>         Русский поэт, родоначальник новой русской                             литературы, создатель современного русского литературного языка.</a:t>
            </a:r>
            <a:endParaRPr lang="ru-RU" sz="2800" dirty="0"/>
          </a:p>
        </p:txBody>
      </p:sp>
      <p:pic>
        <p:nvPicPr>
          <p:cNvPr id="27650" name="Picture 2" descr="&amp;Pcy;&amp;ucy;&amp;shcy;&amp;kcy;&amp;icy;&amp;ncy; &amp;Acy;&amp;lcy;&amp;iecy;&amp;kcy;&amp;scy;&amp;acy;&amp;ncy;&amp;dcy;&amp;rcy; &amp;Scy;&amp;iecy;&amp;rcy;&amp;gcy;&amp;iecy;&amp;iecy;&amp;vcy;&amp;icy;&amp;ch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912" y="-171400"/>
            <a:ext cx="5227271" cy="6316286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3857620" y="214290"/>
            <a:ext cx="528638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                    Няне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Подруга дней моих суровых,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Голубка дряхлая моя!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Одна в глуши лесов сосновых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Давно, давно ты ждешь меня.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Ты под окном своей светлицы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Горюешь, будто на часах,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И медлят поминутно спицы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В твоих наморщенных руках.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Глядишь в забытые вороты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На черный отдаленный путь;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Тоска, предчувствия, заботы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Теснят твою всечасно грудь.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То чудится тебе. . . . . . 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Arial Unicode MS" pitchFamily="34" charset="-128"/>
                <a:cs typeface="Arial" pitchFamily="34" charset="0"/>
              </a:rPr>
              <a:t>                            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1826 </a:t>
            </a:r>
          </a:p>
        </p:txBody>
      </p:sp>
      <p:pic>
        <p:nvPicPr>
          <p:cNvPr id="45059" name="Picture 3" descr="&amp;Pcy;&amp;ocy;&amp;rcy;&amp;tcy;&amp;rcy;&amp;iecy;&amp;tcy; &amp;YAcy;&amp;kcy;&amp;ocy;&amp;vcy;&amp;lcy;&amp;iecy;&amp;vcy;&amp;ocy;&amp;jcy; &amp;Acy;&amp;rcy;&amp;icy;&amp;ncy;&amp;ycy; &amp;Rcy;&amp;ocy;&amp;dcy;&amp;icy;&amp;ocy;&amp;ncy;&amp;ocy;&amp;vcy;&amp;ncy;&amp;ycy; (&amp;ncy;&amp;yacy;&amp;ncy;&amp;icy; &amp;Acy;. &amp;Scy;. &amp;Pcy;&amp;ucy;&amp;shcy;&amp;kcy;&amp;icy;&amp;ncy;&amp;acy;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286250" cy="571500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&quot;&amp;Bcy;&amp;ocy;&amp;lcy;&amp;dcy;&amp;icy;&amp;ncy;&amp;scy;&amp;kcy;&amp;acy;&amp;yacy; &amp;ocy;&amp;scy;&amp;iecy;&amp;ncy;&amp;softcy;&quot; &amp;vcy; &amp;Mcy;&amp;acy;&amp;rcy;&amp;bcy;&amp;ucy;&amp;rcy;&amp;gcy;&amp;iecy; - 4 &amp;Ncy;&amp;ocy;&amp;yacy;&amp;bcy;&amp;rcy;&amp;yacy; 2011 - &amp;Mcy;&amp;acy;&amp;rcy;&amp;bcy;&amp;ucy;&amp;rcy;&amp;gcy;.&amp;rcy;&amp;u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357686" cy="7083775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46084" name="Picture 4" descr="&amp;Ucy;&amp;scy;&amp;acy;&amp;dcy;&amp;softcy;&amp;bcy;&amp;acy; &amp;Bcy;&amp;ocy;&amp;lcy;&amp;dcy;&amp;icy;&amp;ncy;&amp;ocy;, 2. &amp;Fcy;&amp;ocy;&amp;tcy;&amp;ocy;&amp;gcy;&amp;rcy;&amp;acy;&amp;fcy;&amp;icy;&amp;icy; &amp;Mcy;&amp;ucy;&amp;zcy;&amp;iecy;&amp;jcy;-&amp;zcy;&amp;acy;&amp;pcy;&amp;ocy;&amp;vcy;&amp;iecy;&amp;dcy;&amp;ncy;&amp;icy;&amp;kcy; &amp;Acy;.&amp;Scy;.&amp;Pcy;&amp;ucy;&amp;shcy;&amp;kcy;&amp;icy;&amp;ncy;&amp;acy; &amp;Bcy;&amp;ocy;&amp;lcy;&amp;dcy;&amp;icy;&amp;ncy;&amp;ocy; &amp;vcy; &amp;Bcy;&amp;ocy;&amp;lcy;&amp;softcy;&amp;shcy;&amp;ocy;&amp;mcy; &amp;Bcy;&amp;ocy;&amp;lcy;&amp;dcy;&amp;icy;&amp;ncy;&amp;ocy; (&amp;Bcy;&amp;ocy;&amp;lcy;&amp;softcy;&amp;shcy;&amp;ocy;&amp;iecy; &amp;Bcy;&amp;ocy;&amp;lcy;&amp;dcy;&amp;icy;&amp;ncy;&amp;ocy;). &amp;Rcy;&amp;ocy;&amp;scy;&amp;scy;&amp;icy;&amp;yacy;, &amp;Ncy;&amp;icy;&amp;zhcy;&amp;iecy;&amp;gcy;&amp;ocy;&amp;rcy;&amp;ocy;&amp;dcy;&amp;scy;&amp;kcy;&amp;acy;&amp;ya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75077" y="2857496"/>
            <a:ext cx="5468924" cy="4000504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   </a:t>
            </a:r>
            <a:endParaRPr lang="ru-RU" sz="3200" dirty="0"/>
          </a:p>
        </p:txBody>
      </p:sp>
      <p:pic>
        <p:nvPicPr>
          <p:cNvPr id="46086" name="Picture 6" descr="&amp;Pcy;&amp;ucy;&amp;tcy;&amp;iecy;&amp;shcy;&amp;iecy;&amp;scy;&amp;tcy;&amp;vcy;&amp;icy;&amp;iecy; &amp;vcy; &amp;Ncy;&amp;icy;&amp;zhcy;&amp;iecy;&amp;gcy;&amp;ocy;&amp;rcy;&amp;ocy;&amp;dcy;&amp;scy;&amp;kcy;&amp;ucy;&amp;yucy; &amp;ocy;&amp;bcy;&amp;lcy;&amp;acy;&amp;scy;&amp;tcy;&amp;softcy;: &amp;Bcy;&amp;ocy;&amp;lcy;&amp;softcy;&amp;shcy;&amp;ocy;&amp;iecy; &amp;Bcy;&amp;ocy;&amp;lcy;&amp;dcy;&amp;icy;&amp;ncy;&amp;ocy; &amp;icy; &amp;mcy;&amp;ucy;&amp;zcy;&amp;iecy;&amp;jcy; &amp;zcy;&amp;acy;&amp;pcy;&amp;ocy;&amp;vcy;&amp;iecy;&amp;dcy;&amp;ncy;&amp;icy;&amp;kcy; &amp;Bcy;&amp;ocy;&amp;lcy;&amp;dcy;&amp;icy;&amp;ncy;&amp;ocy;. &amp;Ocy;&amp;bcy;&amp;scy;&amp;ucy;&amp;zhcy;&amp;dcy;&amp;iecy;&amp;ncy;&amp;icy;&amp;iecy; &amp;ncy;&amp;acy; LiveInternet - &amp;Rcy;&amp;ocy;&amp;scy;&amp;scy;&amp;icy;&amp;jcy;&amp;scy;&amp;kcy;&amp;icy;&amp;jcy; &amp;Scy;&amp;iecy;&amp;rcy;&amp;vcy;&amp;icy;&amp;s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07621" y="0"/>
            <a:ext cx="5036379" cy="3357586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&amp;Kcy;&amp;acy;&amp;kcy; &amp;Acy;&amp;rcy;&amp;icy;&amp;ncy;&amp;acy; &amp;Rcy;&amp;ocy;&amp;dcy;&amp;icy;&amp;ocy;&amp;ncy;&amp;ocy;&amp;vcy;&amp;ncy;&amp;acy;, &amp;ncy;&amp;yacy;&amp;ncy;&amp;yacy; &amp;Acy;. &amp;Pcy;&amp;ucy;&amp;shcy;&amp;kcy;&amp;icy;&amp;ncy;&amp;acy;, &amp;scy;&amp;tcy;&amp;acy;&amp;lcy;&amp;acy; &amp;dcy;&amp;lcy;&amp;yacy; &amp;p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28" y="1"/>
            <a:ext cx="9292430" cy="6767988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286520"/>
            <a:ext cx="8115328" cy="571480"/>
          </a:xfrm>
        </p:spPr>
        <p:txBody>
          <a:bodyPr>
            <a:noAutofit/>
          </a:bodyPr>
          <a:lstStyle/>
          <a:p>
            <a:r>
              <a:rPr lang="ru-RU" sz="3200" dirty="0" smtClean="0"/>
              <a:t>              И.И. Геллер «Пушкин и няня»</a:t>
            </a:r>
            <a:endParaRPr lang="ru-RU" sz="32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&amp;ZHcy;&amp;iecy;&amp;ncy;&amp;shchcy;&amp;icy;&amp;ncy;&amp;ycy; &amp;vcy;&amp;ocy;&amp;kcy;&amp;rcy;&amp;ucy;&amp;gcy; &amp;Acy;.&amp;Scy;. &amp;Pcy;&amp;ucy;&amp;shcy;&amp;kcy;&amp;icy;&amp;ncy;&amp;acy;. (&amp;kcy; 175 &amp;lcy;&amp;iecy;&amp;tcy;&amp;icy;&amp;yucy; &amp;scy;&amp;ocy; &amp;dcy;&amp;ncy;&amp;yacy; &amp;gcy;&amp;icy;&amp;bcy;&amp;iecy;&amp;lcy;&amp;icy; &amp;Acy;.&amp;Scy;. &amp;Pcy;&amp;ucy;&amp;shcy;&amp;kcy;&amp;icy;&amp;ncy;&amp;acy; microsize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-285776"/>
            <a:ext cx="5286444" cy="7462697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6" name="Picture 2" descr="http://pushkin.niv.ru/images/pushkin/pushkin_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84" y="-212341"/>
            <a:ext cx="5500726" cy="7070341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upload.wikimedia.org/wikipedia/commons/thumb/2/2e/Pushkin%27s_duel_with_d%27Anthes%2C_atrist_A._Naumov_1884.jpg/1024px-Pushkin%27s_duel_with_d%27Anthes%2C_atrist_A._Naumov_18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697634" cy="4357694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6072206"/>
            <a:ext cx="8715404" cy="571504"/>
          </a:xfrm>
        </p:spPr>
        <p:txBody>
          <a:bodyPr>
            <a:noAutofit/>
          </a:bodyPr>
          <a:lstStyle/>
          <a:p>
            <a:r>
              <a:rPr lang="ru-RU" sz="3600" dirty="0" smtClean="0"/>
              <a:t>  Дуэль Пушкина и Дантеса</a:t>
            </a:r>
            <a:endParaRPr lang="ru-RU" sz="3600" dirty="0"/>
          </a:p>
        </p:txBody>
      </p:sp>
      <p:pic>
        <p:nvPicPr>
          <p:cNvPr id="3076" name="Picture 4" descr="&amp;Vcy;. &amp;Acy;. &amp;Tcy;&amp;rcy;&amp;ocy;&amp;pcy;&amp;icy;&amp;ncy;&amp;icy;&amp;ncy; &quot;&amp;Pcy;&amp;ucy;&amp;shcy;&amp;kcy;&amp;icy;&amp;ncy;&quot; &amp;Ocy;. &amp;Acy;. &amp;Kcy;&amp;icy;&amp;pcy;&amp;rcy;&amp;iecy;&amp;ncy;&amp;scy;&amp;kcy;&amp;icy;&amp;jcy; &quot;&amp;Pcy;&amp;ucy;&amp;shcy;&amp;kcy;&amp;icy;&amp;ncy;&quot; &amp;Pcy;. &amp;Fcy;. &amp;Scy;&amp;ocy;&amp;kcy;&amp;ocy;&amp;lcy;&amp;ocy;&amp;vcy; &quot;&amp;Pcy;&amp;ucy;&amp;shcy;&amp;kcy;&amp;icy;&amp;ncy;&quot; &amp;Icy;. &amp;Lcy;. &amp;Lcy;&amp;icy;&amp;ncy;&amp;iocy;&amp;vcy; &quot;&amp;Pcy;&amp;ucy;&amp;shcy;&amp;kcy;&amp;icy;&amp;ncy;&quot; &amp;Acy;. &amp;Acy;. &amp;Kcy;&amp;ocy;&amp;zcy;&amp;lcy;&amp;ocy;&amp;vcy; &quot;&amp;Pcy;&amp;ucy;&amp;shcy;&amp;kcy;&amp;icy;&amp;ncy; &amp;vcy; &amp;gcy;&amp;rcy;&amp;ocy;&amp;bcy;&amp;ucy;&quot; &amp;Ncy;. &amp;P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8538" y="1643050"/>
            <a:ext cx="4465462" cy="5447863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115328" cy="4857784"/>
          </a:xfrm>
        </p:spPr>
        <p:txBody>
          <a:bodyPr>
            <a:normAutofit fontScale="90000"/>
          </a:bodyPr>
          <a:lstStyle/>
          <a:p>
            <a:r>
              <a:rPr lang="ru-RU" sz="4000" i="1" dirty="0" smtClean="0"/>
              <a:t>Все литературные произведения в зависимости от характера изображаемого относятся к одному из трёх</a:t>
            </a:r>
            <a:r>
              <a:rPr lang="ru-RU" sz="4000" b="1" i="1" u="sng" dirty="0" smtClean="0"/>
              <a:t> родов</a:t>
            </a:r>
            <a:r>
              <a:rPr lang="ru-RU" sz="4000" i="1" dirty="0" smtClean="0"/>
              <a:t>: </a:t>
            </a:r>
            <a:r>
              <a:rPr lang="ru-RU" sz="4000" b="1" i="1" u="sng" dirty="0" smtClean="0"/>
              <a:t>эпосу, лирике или драме. </a:t>
            </a:r>
            <a:br>
              <a:rPr lang="ru-RU" sz="4000" b="1" i="1" u="sng" dirty="0" smtClean="0"/>
            </a:br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sz="4000" b="1" u="sng" dirty="0" smtClean="0"/>
              <a:t>Литературный род </a:t>
            </a:r>
            <a:r>
              <a:rPr lang="ru-RU" sz="4000" i="1" dirty="0" smtClean="0"/>
              <a:t>- это обобщённое название группы произведений в зависимости от характера отображения действительности. </a:t>
            </a:r>
            <a:r>
              <a:rPr lang="ru-RU" sz="4000" b="1" i="1" dirty="0" smtClean="0"/>
              <a:t> 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320"/>
            <a:ext cx="8572560" cy="5869324"/>
          </a:xfrm>
        </p:spPr>
        <p:txBody>
          <a:bodyPr>
            <a:normAutofit/>
          </a:bodyPr>
          <a:lstStyle/>
          <a:p>
            <a:r>
              <a:rPr lang="ru-RU" sz="4800" b="1" i="1" u="sng" dirty="0" smtClean="0"/>
              <a:t>ЭПОС</a:t>
            </a:r>
            <a:r>
              <a:rPr lang="ru-RU" sz="4800" i="1" u="sng" dirty="0" smtClean="0"/>
              <a:t> </a:t>
            </a:r>
            <a:r>
              <a:rPr lang="ru-RU" sz="4800" i="1" dirty="0" smtClean="0"/>
              <a:t>(от греч."повествование") - это обобщённое название произведений, изображающих внешние по отношению к автору события. 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320"/>
            <a:ext cx="8501122" cy="5869324"/>
          </a:xfrm>
        </p:spPr>
        <p:txBody>
          <a:bodyPr>
            <a:normAutofit/>
          </a:bodyPr>
          <a:lstStyle/>
          <a:p>
            <a:r>
              <a:rPr lang="ru-RU" sz="4800" b="1" i="1" u="sng" dirty="0" smtClean="0"/>
              <a:t>ЛИРИКА</a:t>
            </a:r>
            <a:r>
              <a:rPr lang="ru-RU" sz="4800" i="1" dirty="0" smtClean="0"/>
              <a:t> (от греч. "исполняемое под лиру") - это обобщённое название произведений, в которых нет сюжета, а изображаются чувства, мысли, переживания автора или его лирического героя.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401080" cy="6012200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4000" b="1" i="1" u="sng" dirty="0" smtClean="0"/>
              <a:t>ДРАМА</a:t>
            </a:r>
            <a:r>
              <a:rPr lang="ru-RU" sz="4000" i="1" dirty="0" smtClean="0"/>
              <a:t>  (от греч. "действие") - обобщённое название произведений, предназначенных для постановки на сцене; в драме преобладают диалоги персонажей, авторское начало сведено к минимуму.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320"/>
            <a:ext cx="8786874" cy="6583680"/>
          </a:xfrm>
        </p:spPr>
        <p:txBody>
          <a:bodyPr>
            <a:noAutofit/>
          </a:bodyPr>
          <a:lstStyle/>
          <a:p>
            <a:r>
              <a:rPr lang="ru-RU" sz="2000" dirty="0" smtClean="0"/>
              <a:t>1. История создания произведения:</a:t>
            </a:r>
            <a:br>
              <a:rPr lang="ru-RU" sz="2000" dirty="0" smtClean="0"/>
            </a:br>
            <a:r>
              <a:rPr lang="ru-RU" sz="2000" dirty="0" smtClean="0"/>
              <a:t>факты из биографии автора, связанные с созданием поэтического произведения</a:t>
            </a:r>
            <a:br>
              <a:rPr lang="ru-RU" sz="2000" dirty="0" smtClean="0"/>
            </a:br>
            <a:r>
              <a:rPr lang="ru-RU" sz="2000" dirty="0" smtClean="0"/>
              <a:t>место произведения в творчестве автора.</a:t>
            </a:r>
            <a:br>
              <a:rPr lang="ru-RU" sz="2000" dirty="0" smtClean="0"/>
            </a:br>
            <a:r>
              <a:rPr lang="ru-RU" sz="2000" dirty="0" smtClean="0"/>
              <a:t>кому посвящено стихотворение (прототипы и адресаты произведения)?</a:t>
            </a:r>
            <a:br>
              <a:rPr lang="ru-RU" sz="2000" dirty="0" smtClean="0"/>
            </a:br>
            <a:r>
              <a:rPr lang="ru-RU" sz="2000" dirty="0" smtClean="0"/>
              <a:t>2. Жанр стихотворения. Признаки жанра (жанров).</a:t>
            </a:r>
            <a:br>
              <a:rPr lang="ru-RU" sz="2000" dirty="0" smtClean="0"/>
            </a:br>
            <a:r>
              <a:rPr lang="ru-RU" sz="2000" dirty="0" smtClean="0"/>
              <a:t>3. Название произведения (если есть) и его смысл.</a:t>
            </a:r>
            <a:br>
              <a:rPr lang="ru-RU" sz="2000" dirty="0" smtClean="0"/>
            </a:br>
            <a:r>
              <a:rPr lang="ru-RU" sz="2000" dirty="0" smtClean="0"/>
              <a:t>4. Образ лирического героя. Его близость автору.</a:t>
            </a:r>
            <a:br>
              <a:rPr lang="ru-RU" sz="2000" dirty="0" smtClean="0"/>
            </a:br>
            <a:r>
              <a:rPr lang="ru-RU" sz="2000" dirty="0" smtClean="0"/>
              <a:t>5. Идейно-тематическое содержание:</a:t>
            </a:r>
            <a:br>
              <a:rPr lang="ru-RU" sz="2000" dirty="0" smtClean="0"/>
            </a:br>
            <a:r>
              <a:rPr lang="ru-RU" sz="2000" dirty="0" smtClean="0"/>
              <a:t>ведущая тема;</a:t>
            </a:r>
            <a:br>
              <a:rPr lang="ru-RU" sz="2000" dirty="0" smtClean="0"/>
            </a:br>
            <a:r>
              <a:rPr lang="ru-RU" sz="2000" dirty="0" smtClean="0"/>
              <a:t>идея (основная мысль) произведения</a:t>
            </a:r>
            <a:br>
              <a:rPr lang="ru-RU" sz="2000" dirty="0" smtClean="0"/>
            </a:br>
            <a:r>
              <a:rPr lang="ru-RU" sz="2000" dirty="0" smtClean="0"/>
              <a:t>развитие мысли автора (лирического героя)</a:t>
            </a:r>
            <a:br>
              <a:rPr lang="ru-RU" sz="2000" dirty="0" smtClean="0"/>
            </a:br>
            <a:r>
              <a:rPr lang="ru-RU" sz="2000" dirty="0" smtClean="0"/>
              <a:t>эмоциональная окраска (направленность) произведения и способы её передачи</a:t>
            </a:r>
            <a:br>
              <a:rPr lang="ru-RU" sz="2000" dirty="0" smtClean="0"/>
            </a:br>
            <a:r>
              <a:rPr lang="ru-RU" sz="2000" dirty="0" smtClean="0"/>
              <a:t>6. Художественные особенности:</a:t>
            </a:r>
            <a:br>
              <a:rPr lang="ru-RU" sz="2000" dirty="0" smtClean="0"/>
            </a:br>
            <a:r>
              <a:rPr lang="ru-RU" sz="2000" dirty="0" smtClean="0"/>
              <a:t>художественные приёмы и их значение;</a:t>
            </a:r>
            <a:br>
              <a:rPr lang="ru-RU" sz="2000" dirty="0" smtClean="0"/>
            </a:br>
            <a:r>
              <a:rPr lang="ru-RU" sz="2000" dirty="0" smtClean="0"/>
              <a:t>ключевые слова и образы, связанные с идеей произведения;</a:t>
            </a:r>
            <a:br>
              <a:rPr lang="ru-RU" sz="2000" dirty="0" smtClean="0"/>
            </a:br>
            <a:r>
              <a:rPr lang="ru-RU" sz="2000" dirty="0" smtClean="0"/>
              <a:t>приёмы звукописи;</a:t>
            </a:r>
            <a:br>
              <a:rPr lang="ru-RU" sz="2000" dirty="0" smtClean="0"/>
            </a:br>
            <a:r>
              <a:rPr lang="ru-RU" sz="2000" dirty="0" smtClean="0"/>
              <a:t>наличие/отсутствие деления на строфы;</a:t>
            </a:r>
            <a:br>
              <a:rPr lang="ru-RU" sz="2000" dirty="0" smtClean="0"/>
            </a:br>
            <a:r>
              <a:rPr lang="ru-RU" sz="2000" dirty="0" smtClean="0"/>
              <a:t>особенности ритмики стихотворения: стихотворный размер, рифмы, рифмовки и их связь с идейным замыслом автора.</a:t>
            </a:r>
            <a:br>
              <a:rPr lang="ru-RU" sz="2000" dirty="0" smtClean="0"/>
            </a:br>
            <a:r>
              <a:rPr lang="ru-RU" sz="2000" dirty="0" smtClean="0"/>
              <a:t>7. Ваше читательское восприятие произведения.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pushkin.ellink.ru/pushkin/images/fath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7028" y="0"/>
            <a:ext cx="5641054" cy="685800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072206"/>
            <a:ext cx="7470648" cy="78579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             </a:t>
            </a:r>
            <a:r>
              <a:rPr lang="ru-RU" sz="4000" dirty="0" smtClean="0"/>
              <a:t>Сергей Львович Пушкин    </a:t>
            </a:r>
            <a:endParaRPr lang="ru-RU" sz="40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929330"/>
            <a:ext cx="840108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</a:t>
            </a:r>
            <a:r>
              <a:rPr lang="ru-RU" sz="4400" dirty="0" smtClean="0"/>
              <a:t>Надежда Осиповна Ганнибал</a:t>
            </a:r>
            <a:endParaRPr lang="ru-RU" sz="4400" dirty="0"/>
          </a:p>
        </p:txBody>
      </p:sp>
      <p:pic>
        <p:nvPicPr>
          <p:cNvPr id="28674" name="Picture 2" descr="https://upload.wikimedia.org/wikipedia/commons/2/2b/N.O.Puski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-102248"/>
            <a:ext cx="4929222" cy="6808318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&amp;Scy;&amp;acy;&amp;shcy;&amp;acy; &amp;pcy;&amp;ucy;&amp;shcy;&amp;kcy;&amp;icy;&amp;ncy; 1802 &amp;gcy;&amp;ocy;&amp;dcy;. &amp;Scy;&amp;ocy; &amp;scy;&amp;tcy;&amp;ocy;&amp;rcy;&amp;ocy;&amp;ncy;&amp;ycy; &amp;ocy;&amp;tcy;&amp;tscy;&amp;acy; &amp;pcy;&amp;ucy;&amp;shcy;&amp;kcy;&amp;icy;&amp;ncy; &amp;pcy;&amp;rcy;&amp;icy;&amp;ncy;&amp;acy;&amp;dcy;&amp;lcy;&amp;iecy;&amp;zhcy;&amp;icy;&amp;tcy; &amp;kcy; &amp;dcy;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5" y="233540"/>
            <a:ext cx="4725751" cy="6338732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&amp;Acy;&amp;rcy;&amp;icy;&amp;ncy;&amp;acy; &amp;Rcy;&amp;ocy;&amp;dcy;&amp;icy;&amp;ocy;&amp;ncy;&amp;ocy;&amp;vcy;&amp;ncy;&amp;acy; - &amp;Fcy;&amp;ocy;&amp;tcy;&amp;ocy; 3669/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59347"/>
            <a:ext cx="5214974" cy="6800609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5857892"/>
            <a:ext cx="9144000" cy="1000108"/>
          </a:xfrm>
        </p:spPr>
        <p:txBody>
          <a:bodyPr>
            <a:noAutofit/>
          </a:bodyPr>
          <a:lstStyle/>
          <a:p>
            <a:r>
              <a:rPr lang="ru-RU" sz="4000" dirty="0" smtClean="0"/>
              <a:t>  Арина Родионовна – няня юного поэта.</a:t>
            </a:r>
            <a:endParaRPr lang="ru-RU" sz="40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Welcome &amp;Pcy;&amp;rcy;&amp;acy;&amp;zcy;&amp;dcy;&amp;ncy;&amp;icy;&amp;chcy;&amp;ncy;&amp;ycy;&amp;jcy; &amp;Pcy;&amp;ocy;&amp;rcy;&amp;tcy;&amp;acy;&amp;lcy; &amp;Kcy;&amp;rcy;&amp;ycy;&amp;m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1432"/>
            <a:ext cx="9144000" cy="6869431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6215082"/>
            <a:ext cx="9144000" cy="64291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                   Царскосельский  лицей</a:t>
            </a:r>
            <a:endParaRPr lang="ru-RU" sz="36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&amp;Acy;&amp;lcy;&amp;iecy;&amp;kcy;&amp;scy;&amp;acy;&amp;ncy;&amp;dcy;&amp;rcy; &amp;Pcy;&amp;ucy;&amp;shcy;&amp;kcy;&amp;icy;&amp;ncy; &amp;ncy;&amp;acy; &amp;acy;&amp;kcy;&amp;tcy;&amp;iecy; &amp;vcy; &amp;lcy;&amp;icy;&amp;tscy;&amp;iecy;&amp;iecy;, 8 &amp;yacy;&amp;ncy;&amp;vcy;&amp;acy;&amp;rcy;&amp;yacy; 1815 &amp;gcy;&amp;ocy;&amp;d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5636" y="500043"/>
            <a:ext cx="9209636" cy="5977054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&amp;Kcy;&amp;rcy;&amp;acy;&amp;tcy;&amp;kcy;&amp;acy;&amp;yacy; &amp;bcy;&amp;icy;&amp;ocy;&amp;gcy;&amp;rcy;&amp;acy;&amp;fcy;&amp;icy;&amp;yacy; &amp;Pcy;&amp;ucy;&amp;shcy;&amp;kcy;&amp;icy;&amp;ncy; &amp;Acy;&amp;lcy;&amp;iecy;&amp;kcy;&amp;scy;&amp;acy;&amp;ncy;&amp;dcy;&amp;rcy; &amp;Scy;&amp;iecy;&amp;rcy;&amp;gcy;&amp;iecy;&amp;iecy;&amp;vcy;&amp;icy;&amp;chcy; (Pushkin Aleksa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429651" cy="685800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929330"/>
            <a:ext cx="8043890" cy="71438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       </a:t>
            </a:r>
            <a:r>
              <a:rPr lang="ru-RU" sz="3600" dirty="0" smtClean="0"/>
              <a:t>Н.Н.Ге «Пушкин в Михайловском»</a:t>
            </a:r>
            <a:endParaRPr lang="ru-RU" sz="36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&amp;Pcy;&amp;ocy;&amp;vcy;&amp;iecy;&amp;rcy;&amp;softcy; &amp;mcy;&amp;ncy;&amp;iecy; - &amp;scy;&amp;chcy;&amp;acy;&amp;scy;&amp;tcy;&amp;softcy;&amp;iecy; &amp;tcy;&amp;ocy;&amp;lcy;&amp;softcy;&amp;kcy;&amp;ocy; &amp;tcy;&amp;acy;&amp;mcy;, &amp;Gcy;&amp;dcy;&amp;iecy; &amp;lcy;&amp;yucy;&amp;bcy;&amp;yacy;&amp;tcy; &amp;ncy;&amp;acy;&amp;scy;, &amp;gcy;&amp;dcy;&amp;iecy; &amp;vcy;&amp;iecy;&amp;rcy;&amp;yacy;&amp;tcy; &amp;ncy;&amp;acy;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3786190"/>
            <a:ext cx="5210175" cy="3305175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48132" name="Picture 4" descr="&amp;Acy;.&amp;Ocy;. &amp;Scy;&amp;mcy;&amp;icy;&amp;rcy;&amp;ncy;&amp;ocy;&amp;vcy;&amp;acy;-&amp;Rcy;&amp;ocy;&amp;scy;&amp;scy;&amp;iecy;&amp;tcy;. &amp;Mcy;&amp;ucy;&amp;zcy;&amp;acy; &amp;rcy;&amp;ucy;&amp;scy;&amp;scy;&amp;kcy;&amp;ocy;&amp;jcy; &amp;lcy;&amp;icy;&amp;tcy;&amp;iecy;&amp;rcy;&amp;acy;&amp;tcy;&amp;ucy;&amp;rcy;&amp;ycy;. 1. &amp;Pcy;&amp;ocy;&amp;ecy;&amp;tcy;&amp;icy;&amp;chcy;&amp;iecy;&amp;scy;&amp;kcy;&amp;acy;&amp;yacy; &amp;bcy;&amp;ucy;&amp;rcy;&amp;yacy; - &amp;Mcy;&amp;ucy;&amp;zcy;&amp;acy; &amp;Rcy;&amp;ucy;&amp;scy;&amp;scy;&amp;kcy;&amp;ocy;&amp;jcy; &amp;Lcy;&amp;icy;&amp;tcy;&amp;iecy;&amp;rcy;&amp;acy;&amp;tcy;&amp;ucy;&amp;rcy;&amp;ycy; - &amp;Dcy;&amp;ocy;&amp;kcy;&amp;ucy;&amp;mcy;&amp;iecy;&amp;ncy;&amp;tcy;&amp;acy;&amp;lcy;&amp;softcy;&amp;ncy;&amp;acy;&amp;yacy; &amp;pcy;&amp;rcy;&amp;ocy;&amp;zcy;&amp;acy; - &amp;Bcy;&amp;icy;&amp;bcy;&amp;lcy;&amp;icy;&amp;ocy;&amp;tcy;&amp;iecy;&amp;kcy;&amp;a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0"/>
            <a:ext cx="5926337" cy="4786322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48134" name="Picture 6" descr="&amp;Mcy;&amp;iecy;&amp;zhcy;&amp;rcy;&amp;iecy;&amp;gcy;&amp;icy;&amp;ocy;&amp;ncy;&amp;acy;&amp;lcy;&amp;softcy;&amp;ncy;&amp;ycy;&amp;jcy; &amp;fcy;&amp;iecy;&amp;scy;&amp;tcy;&amp;icy;&amp;vcy;&amp;acy;&amp;lcy;&amp;softcy; &amp;pcy;&amp;ocy; &amp;pcy;&amp;rcy;&amp;ocy;&amp;dcy;&amp;vcy;&amp;icy;&amp;zhcy;&amp;iecy;&amp;ncy;&amp;icy;. - &amp;Acy;&amp;lcy;&amp;ocy;&amp;tscy;&amp;vcy;&amp;iecy;&amp;tcy;- &amp;yacy;.&amp;rcy;&amp;u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14290"/>
            <a:ext cx="3643306" cy="4070733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48136" name="Picture 8" descr="http://stat18.privet.ru/lr/0a31d28ad4788c094fbe9c240a41246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87568" y="3357562"/>
            <a:ext cx="4756432" cy="3500438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193</TotalTime>
  <Words>202</Words>
  <Application>Microsoft Office PowerPoint</Application>
  <PresentationFormat>Экран (4:3)</PresentationFormat>
  <Paragraphs>30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Техническая</vt:lpstr>
      <vt:lpstr>А. С. Пушкин (1799 — 1837) </vt:lpstr>
      <vt:lpstr>              Сергей Львович Пушкин    </vt:lpstr>
      <vt:lpstr>        Надежда Осиповна Ганнибал</vt:lpstr>
      <vt:lpstr>Презентация PowerPoint</vt:lpstr>
      <vt:lpstr>  Арина Родионовна – няня юного поэта.</vt:lpstr>
      <vt:lpstr>                    Царскосельский  лицей</vt:lpstr>
      <vt:lpstr>Презентация PowerPoint</vt:lpstr>
      <vt:lpstr>       Н.Н.Ге «Пушкин в Михайловском»</vt:lpstr>
      <vt:lpstr>Презентация PowerPoint</vt:lpstr>
      <vt:lpstr>Презентация PowerPoint</vt:lpstr>
      <vt:lpstr>   </vt:lpstr>
      <vt:lpstr>              И.И. Геллер «Пушкин и няня»</vt:lpstr>
      <vt:lpstr>Презентация PowerPoint</vt:lpstr>
      <vt:lpstr>  Дуэль Пушкина и Дантеса</vt:lpstr>
      <vt:lpstr>Все литературные произведения в зависимости от характера изображаемого относятся к одному из трёх родов: эпосу, лирике или драме.   Литературный род - это обобщённое название группы произведений в зависимости от характера отображения действительности.       </vt:lpstr>
      <vt:lpstr>ЭПОС (от греч."повествование") - это обобщённое название произведений, изображающих внешние по отношению к автору события.  </vt:lpstr>
      <vt:lpstr>ЛИРИКА (от греч. "исполняемое под лиру") - это обобщённое название произведений, в которых нет сюжета, а изображаются чувства, мысли, переживания автора или его лирического героя.</vt:lpstr>
      <vt:lpstr> ДРАМА  (от греч. "действие") - обобщённое название произведений, предназначенных для постановки на сцене; в драме преобладают диалоги персонажей, авторское начало сведено к минимуму. </vt:lpstr>
      <vt:lpstr>1. История создания произведения: факты из биографии автора, связанные с созданием поэтического произведения место произведения в творчестве автора. кому посвящено стихотворение (прототипы и адресаты произведения)? 2. Жанр стихотворения. Признаки жанра (жанров). 3. Название произведения (если есть) и его смысл. 4. Образ лирического героя. Его близость автору. 5. Идейно-тематическое содержание: ведущая тема; идея (основная мысль) произведения развитие мысли автора (лирического героя) эмоциональная окраска (направленность) произведения и способы её передачи 6. Художественные особенности: художественные приёмы и их значение; ключевые слова и образы, связанные с идеей произведения; приёмы звукописи; наличие/отсутствие деления на строфы; особенности ритмики стихотворения: стихотворный размер, рифмы, рифмовки и их связь с идейным замыслом автора. 7. Ваше читательское восприятие произведения.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Арам</dc:creator>
  <cp:lastModifiedBy>Арам</cp:lastModifiedBy>
  <cp:revision>22</cp:revision>
  <dcterms:created xsi:type="dcterms:W3CDTF">2014-10-15T13:49:01Z</dcterms:created>
  <dcterms:modified xsi:type="dcterms:W3CDTF">2015-10-07T19:14:46Z</dcterms:modified>
</cp:coreProperties>
</file>