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80" r:id="rId4"/>
    <p:sldId id="264" r:id="rId5"/>
    <p:sldId id="259" r:id="rId6"/>
    <p:sldId id="260" r:id="rId7"/>
    <p:sldId id="261" r:id="rId8"/>
    <p:sldId id="263" r:id="rId9"/>
    <p:sldId id="265" r:id="rId10"/>
    <p:sldId id="266" r:id="rId11"/>
    <p:sldId id="267" r:id="rId12"/>
    <p:sldId id="272" r:id="rId13"/>
    <p:sldId id="279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98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etskaya-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0"/>
            <a:ext cx="953693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57290" y="4643446"/>
            <a:ext cx="384722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r"/>
            <a:endParaRPr lang="ru-RU" sz="2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r"/>
            <a:endParaRPr lang="ru-RU" sz="2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-387424"/>
            <a:ext cx="6830290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0" cmpd="dbl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endParaRPr lang="ru-RU" sz="2800" b="1" cap="none" spc="0" dirty="0" smtClean="0">
              <a:ln w="19050" cmpd="dbl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9050" cmpd="dbl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endParaRPr lang="ru-RU" sz="2800" b="1" cap="none" spc="0" dirty="0">
              <a:ln w="19050" cmpd="dbl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409046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Нормализация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эмоциональной сферы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дошкольников в процессе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адаптации в ДОО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67544" y="3573016"/>
            <a:ext cx="8445624" cy="2232247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</a:t>
            </a:r>
            <a:r>
              <a:rPr lang="en-US" dirty="0" smtClean="0"/>
              <a:t>                       </a:t>
            </a:r>
            <a:r>
              <a:rPr lang="ru-RU" dirty="0" smtClean="0"/>
              <a:t>        </a:t>
            </a:r>
          </a:p>
          <a:p>
            <a:pPr>
              <a:buNone/>
            </a:pPr>
            <a:r>
              <a:rPr lang="ru-RU" dirty="0" smtClean="0"/>
              <a:t>                                          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</a:t>
            </a:r>
            <a:r>
              <a:rPr lang="ru-RU" sz="8000" b="1" i="1" dirty="0" smtClean="0">
                <a:solidFill>
                  <a:srgbClr val="FF0000"/>
                </a:solidFill>
              </a:rPr>
              <a:t> </a:t>
            </a:r>
            <a:endParaRPr lang="ru-RU" sz="8000" b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SD_Funny_Photo_Frame_For_Children_3484x26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1" y="-3874"/>
            <a:ext cx="9138839" cy="68618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1556792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24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427168" cy="2664296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C00000"/>
                </a:solidFill>
              </a:rPr>
              <a:t>Адаптацию можно считать законченной, 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если у ребенка </a:t>
            </a:r>
            <a:r>
              <a:rPr lang="ru-RU" sz="2800" b="1" i="1" dirty="0" smtClean="0">
                <a:solidFill>
                  <a:srgbClr val="C00000"/>
                </a:solidFill>
              </a:rPr>
              <a:t>спокойный </a:t>
            </a:r>
            <a:r>
              <a:rPr lang="ru-RU" sz="2800" b="1" i="1" dirty="0" smtClean="0">
                <a:solidFill>
                  <a:srgbClr val="C00000"/>
                </a:solidFill>
              </a:rPr>
              <a:t>сон.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1043608" y="2492896"/>
            <a:ext cx="6358905" cy="363326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Нормальный аппетит,   обычное активное поведение.</a:t>
            </a:r>
            <a:endParaRPr lang="ru-RU" sz="2800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SD_Funny_Photo_Frame_For_Children_3484x26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1" y="0"/>
            <a:ext cx="9138839" cy="686187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1628800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24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0"/>
            <a:ext cx="8507288" cy="292494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Методы и приемы нормализации эмоциональной 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сферы в период адаптации: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556792"/>
            <a:ext cx="8147248" cy="4569371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сюрпризные моменты (приход кошечки, собачки, Петрушки и т. д</a:t>
            </a:r>
            <a:r>
              <a:rPr lang="ru-RU" sz="2400" b="1" i="1" dirty="0" smtClean="0"/>
              <a:t>.)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Подвижные игры</a:t>
            </a:r>
          </a:p>
          <a:p>
            <a:r>
              <a:rPr lang="ru-RU" sz="2400" b="1" dirty="0" smtClean="0"/>
              <a:t>Сенсорные или пальчиковые игры</a:t>
            </a:r>
          </a:p>
          <a:p>
            <a:r>
              <a:rPr lang="ru-RU" sz="2400" b="1" dirty="0" smtClean="0"/>
              <a:t>Музыкальное воспитание</a:t>
            </a:r>
          </a:p>
          <a:p>
            <a:endParaRPr lang="ru-RU" sz="2400" b="1" dirty="0" smtClean="0"/>
          </a:p>
          <a:p>
            <a:endParaRPr lang="ru-RU" sz="2400" b="1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1432728_d97774149b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171420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Наглядная информация для родителей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2" name="Picture 6" descr="Татьяна Богомолова. Блог - Страница 2 - Для воспитателей детских садов - Мааам.р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1556792"/>
            <a:ext cx="4104456" cy="2736305"/>
          </a:xfrm>
          <a:prstGeom prst="rect">
            <a:avLst/>
          </a:prstGeom>
          <a:noFill/>
        </p:spPr>
      </p:pic>
      <p:pic>
        <p:nvPicPr>
          <p:cNvPr id="4106" name="Picture 10" descr="Адаптация к детскому саду - презентац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509120"/>
            <a:ext cx="2448272" cy="2040227"/>
          </a:xfrm>
          <a:prstGeom prst="rect">
            <a:avLst/>
          </a:prstGeom>
          <a:noFill/>
        </p:spPr>
      </p:pic>
      <p:pic>
        <p:nvPicPr>
          <p:cNvPr id="3074" name="Picture 2" descr="http://im2-tub-ru.yandex.net/i?id=58eaf315ef84711c6963db20ec8426e5-88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149080"/>
            <a:ext cx="2066925" cy="1428750"/>
          </a:xfrm>
          <a:prstGeom prst="rect">
            <a:avLst/>
          </a:prstGeom>
          <a:noFill/>
        </p:spPr>
      </p:pic>
      <p:pic>
        <p:nvPicPr>
          <p:cNvPr id="3076" name="Picture 4" descr="http://im3-tub-ru.yandex.net/i?id=873868022c3f268fc5accb542041935a-135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1556792"/>
            <a:ext cx="3561996" cy="2520280"/>
          </a:xfrm>
          <a:prstGeom prst="rect">
            <a:avLst/>
          </a:prstGeom>
          <a:noFill/>
        </p:spPr>
      </p:pic>
      <p:pic>
        <p:nvPicPr>
          <p:cNvPr id="3078" name="Picture 6" descr="Подарки для мам своими руками в средней группе доу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4365104"/>
            <a:ext cx="3293730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a7d2671_49d8ac19_49c6e9fc_320-20autum202_resiz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0"/>
            <a:ext cx="8280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/>
              <a:t>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604448" cy="475252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600" b="1" i="1" dirty="0" smtClean="0">
                <a:solidFill>
                  <a:srgbClr val="CC0000"/>
                </a:solidFill>
              </a:rPr>
              <a:t>В силах родителей и педагогов сделать жизнь ребенка счастливой, интересной и насыщенной!</a:t>
            </a:r>
            <a:r>
              <a:rPr lang="ru-RU" sz="3600" b="1" dirty="0" smtClean="0">
                <a:solidFill>
                  <a:srgbClr val="CC0000"/>
                </a:solidFill>
              </a:rPr>
              <a:t/>
            </a:r>
            <a:br>
              <a:rPr lang="ru-RU" sz="3600" b="1" dirty="0" smtClean="0">
                <a:solidFill>
                  <a:srgbClr val="CC0000"/>
                </a:solidFill>
              </a:rPr>
            </a:br>
            <a:endParaRPr lang="ru-RU" sz="3600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a7d2671_49d8ac19_49c6e9fc_320-20autum202_resiz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643192" cy="4536504"/>
          </a:xfrm>
        </p:spPr>
        <p:txBody>
          <a:bodyPr>
            <a:normAutofit/>
          </a:bodyPr>
          <a:lstStyle/>
          <a:p>
            <a:r>
              <a:rPr lang="ru-RU" sz="6600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</a:t>
            </a:r>
            <a:br>
              <a:rPr lang="ru-RU" sz="6600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r>
              <a:rPr lang="ru-RU" sz="6600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 ВНИМАНИЕ</a:t>
            </a:r>
            <a:br>
              <a:rPr lang="ru-RU" sz="6600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endParaRPr lang="ru-RU" sz="6600" i="1" dirty="0"/>
          </a:p>
        </p:txBody>
      </p:sp>
      <p:pic>
        <p:nvPicPr>
          <p:cNvPr id="2050" name="Picture 2" descr="Работа с родителями на летний период в детском саду - Лучшая библиоте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04664"/>
            <a:ext cx="2232248" cy="20993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74024305_4f8098480a71_1024x76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404664"/>
            <a:ext cx="2643174" cy="2488138"/>
          </a:xfrm>
          <a:prstGeom prst="rect">
            <a:avLst/>
          </a:prstGeom>
        </p:spPr>
      </p:pic>
      <p:pic>
        <p:nvPicPr>
          <p:cNvPr id="20482" name="Picture 2" descr="Удивленный ребенок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645024"/>
            <a:ext cx="4436752" cy="2499371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idx="4294967295"/>
          </p:nvPr>
        </p:nvSpPr>
        <p:spPr>
          <a:xfrm>
            <a:off x="2627784" y="260648"/>
            <a:ext cx="6516216" cy="40605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Твердо убежден, что есть качества души,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без которых человек не может стать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настоящим воспитателем, и среди этих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качеств на первом месте – умение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проникнуть в духовный мир ребенка</a:t>
            </a:r>
            <a:r>
              <a:rPr lang="ru-RU" sz="2400" i="1" dirty="0" smtClean="0"/>
              <a:t>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                             Сухомлинский В.А</a:t>
            </a:r>
            <a:r>
              <a:rPr lang="ru-RU" b="1" i="1" dirty="0" smtClean="0">
                <a:solidFill>
                  <a:srgbClr val="FF0000"/>
                </a:solidFill>
              </a:rPr>
              <a:t>.</a:t>
            </a:r>
            <a:endParaRPr lang="ru-RU" i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115699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Можете ли вы себе представить, каковы впечатления ребенка, впервые попавшего в детский сад?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4818" name="Picture 2" descr="Куплю комнату в Коломне. Земельные участки, дачи и дома в Коломне и Коломенском районе. Продажа и покупка земл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12083"/>
            <a:ext cx="8553466" cy="5345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4184456_malish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V="1">
            <a:off x="4283968" y="2070140"/>
            <a:ext cx="936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51720" y="1988840"/>
            <a:ext cx="5544616" cy="237626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Адаптация</a:t>
            </a:r>
            <a:r>
              <a:rPr lang="ru-RU" dirty="0" smtClean="0"/>
              <a:t> – </a:t>
            </a:r>
            <a:r>
              <a:rPr lang="ru-RU" b="1" i="1" dirty="0" smtClean="0"/>
              <a:t>это процесс вхождения в новую среду и приспособление к ее условиям.</a:t>
            </a:r>
            <a:endParaRPr lang="ru-RU" b="1" i="1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SD_Funny_Photo_Frame_For_Children_3484x26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749"/>
            <a:ext cx="9144000" cy="68657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4822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836712"/>
            <a:ext cx="8697144" cy="86409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3 фазы адаптационного периода</a:t>
            </a:r>
            <a:r>
              <a:rPr lang="ru-RU" b="1" i="1" dirty="0" smtClean="0">
                <a:solidFill>
                  <a:srgbClr val="C00000"/>
                </a:solidFill>
              </a:rPr>
              <a:t>.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1560" y="1412776"/>
            <a:ext cx="8075240" cy="4713387"/>
          </a:xfrm>
        </p:spPr>
        <p:txBody>
          <a:bodyPr>
            <a:normAutofit/>
          </a:bodyPr>
          <a:lstStyle/>
          <a:p>
            <a:r>
              <a:rPr lang="ru-RU" sz="1900" b="1" dirty="0" smtClean="0"/>
              <a:t>легкая адаптация </a:t>
            </a:r>
            <a:r>
              <a:rPr lang="ru-RU" sz="1900" dirty="0" smtClean="0"/>
              <a:t>— поведение нормализуется в течение 10—15 дней; ребенок соответственно норме прибавляет в весе, адекватно ведет себя в коллективе, не болеет в течение первого месяца посещения дошкольного учреждения;</a:t>
            </a:r>
          </a:p>
          <a:p>
            <a:r>
              <a:rPr lang="ru-RU" sz="1900" dirty="0" smtClean="0"/>
              <a:t>· </a:t>
            </a:r>
            <a:r>
              <a:rPr lang="ru-RU" sz="1900" b="1" dirty="0" smtClean="0"/>
              <a:t>адаптация средней тяжести </a:t>
            </a:r>
            <a:r>
              <a:rPr lang="ru-RU" sz="1900" dirty="0" smtClean="0"/>
              <a:t>— сдвиги нормализуются в течение месяца, ребенок на короткое время теряет в весе; может наступить однократное заболевание длительностью 5—7 дней, есть признаки психического стресса;</a:t>
            </a:r>
          </a:p>
          <a:p>
            <a:r>
              <a:rPr lang="ru-RU" sz="1900" dirty="0" smtClean="0"/>
              <a:t>· </a:t>
            </a:r>
            <a:r>
              <a:rPr lang="ru-RU" sz="1900" b="1" dirty="0" smtClean="0"/>
              <a:t>тяжелая адаптация </a:t>
            </a:r>
            <a:r>
              <a:rPr lang="ru-RU" sz="1900" dirty="0" smtClean="0"/>
              <a:t>длится от 2 до 6 месяцев; ребенок часто болеет, теряет уже полученные навыки; может наступить как физическое, так и психическое истощение организма.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SD_Funny_Photo_Frame_For_Children_3484x26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749"/>
            <a:ext cx="9144000" cy="686574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57592" cy="230425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Индивидуальный подход к ребенку  осуществляется за счет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2060848"/>
            <a:ext cx="8085584" cy="4237931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Постепенного заполнение групп. В неделю принимается не более  2-3 малышей. </a:t>
            </a:r>
          </a:p>
          <a:p>
            <a:r>
              <a:rPr lang="ru-RU" sz="2400" b="1" dirty="0" smtClean="0"/>
              <a:t>Гибкого режима пребывания детей в начальный период адаптации с учетом индивидуальных особенностей.</a:t>
            </a:r>
          </a:p>
          <a:p>
            <a:r>
              <a:rPr lang="ru-RU" sz="2400" b="1" dirty="0" smtClean="0"/>
              <a:t>Сохранения в первые 2-3 недели имеющихся у малышей привычек.</a:t>
            </a:r>
            <a:endParaRPr lang="ru-RU" sz="2400" b="1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SD_Funny_Photo_Frame_For_Children_3484x26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368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Несколько возможных характеристик поведения ребёнка в детском саду.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1. </a:t>
            </a:r>
            <a:r>
              <a:rPr lang="ru-RU" sz="2400" b="1" i="1" dirty="0" smtClean="0"/>
              <a:t>Любимая игрушка.                      </a:t>
            </a:r>
            <a:endParaRPr lang="ru-RU" sz="2400" b="1" i="1" dirty="0" smtClean="0"/>
          </a:p>
          <a:p>
            <a:pPr>
              <a:buNone/>
            </a:pPr>
            <a:r>
              <a:rPr lang="ru-RU" sz="2400" b="1" i="1" dirty="0" smtClean="0"/>
              <a:t> </a:t>
            </a:r>
            <a:r>
              <a:rPr lang="ru-RU" sz="2400" b="1" i="1" dirty="0" smtClean="0"/>
              <a:t>      </a:t>
            </a:r>
            <a:r>
              <a:rPr lang="ru-RU" sz="2400" b="1" i="1" dirty="0" smtClean="0"/>
              <a:t>2</a:t>
            </a:r>
            <a:r>
              <a:rPr lang="ru-RU" sz="2400" b="1" i="1" dirty="0" smtClean="0"/>
              <a:t>. Истерика с утра.</a:t>
            </a:r>
          </a:p>
          <a:p>
            <a:r>
              <a:rPr lang="ru-RU" sz="2400" b="1" dirty="0" smtClean="0"/>
              <a:t> </a:t>
            </a:r>
            <a:r>
              <a:rPr lang="ru-RU" sz="2400" b="1" i="1" dirty="0" smtClean="0"/>
              <a:t>3. Эмоциональные родители.</a:t>
            </a:r>
          </a:p>
          <a:p>
            <a:r>
              <a:rPr lang="ru-RU" sz="2400" b="1" i="1" dirty="0" smtClean="0"/>
              <a:t> 4</a:t>
            </a:r>
            <a:r>
              <a:rPr lang="ru-RU" sz="2400" b="1" i="1" dirty="0" smtClean="0"/>
              <a:t>. Единоличники</a:t>
            </a:r>
          </a:p>
          <a:p>
            <a:r>
              <a:rPr lang="ru-RU" sz="2400" b="1" i="1" dirty="0" smtClean="0"/>
              <a:t> 5</a:t>
            </a:r>
            <a:r>
              <a:rPr lang="ru-RU" sz="2400" b="1" i="1" dirty="0" smtClean="0"/>
              <a:t>. Воспитатели не волшебники</a:t>
            </a:r>
            <a:r>
              <a:rPr lang="ru-RU" sz="2400" b="1" dirty="0" smtClean="0"/>
              <a:t> </a:t>
            </a:r>
            <a:endParaRPr lang="ru-RU" sz="24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573016"/>
            <a:ext cx="5526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 </a:t>
            </a:r>
            <a:endParaRPr lang="ru-RU" dirty="0"/>
          </a:p>
        </p:txBody>
      </p:sp>
      <p:pic>
        <p:nvPicPr>
          <p:cNvPr id="15362" name="Picture 2" descr="http://bibliotekasch69.ucoz.net/kl_rukov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789040"/>
            <a:ext cx="3394852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SD_Funny_Photo_Frame_For_Children_3484x26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874"/>
            <a:ext cx="9138839" cy="686187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6120680" cy="194421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. </a:t>
            </a:r>
            <a:r>
              <a:rPr lang="ru-RU" sz="2400" b="1" i="1" dirty="0" smtClean="0">
                <a:solidFill>
                  <a:srgbClr val="C00000"/>
                </a:solidFill>
              </a:rPr>
              <a:t>Дневной сон.</a:t>
            </a:r>
            <a:r>
              <a:rPr lang="ru-RU" sz="1800" b="1" i="1" dirty="0" smtClean="0">
                <a:solidFill>
                  <a:srgbClr val="C00000"/>
                </a:solidFill>
              </a:rPr>
              <a:t>(</a:t>
            </a:r>
            <a:r>
              <a:rPr lang="ru-RU" sz="1400" b="1" i="1" dirty="0" smtClean="0">
                <a:solidFill>
                  <a:srgbClr val="C00000"/>
                </a:solidFill>
              </a:rPr>
              <a:t>ВТОРИЧНАЯ АДАПТАЦИЯ</a:t>
            </a:r>
            <a:r>
              <a:rPr lang="ru-RU" sz="1400" b="1" dirty="0" smtClean="0">
                <a:solidFill>
                  <a:srgbClr val="C00000"/>
                </a:solidFill>
              </a:rPr>
              <a:t>)</a:t>
            </a:r>
            <a:endParaRPr lang="ru-RU" sz="1400" b="1" dirty="0">
              <a:solidFill>
                <a:srgbClr val="C00000"/>
              </a:solidFill>
            </a:endParaRPr>
          </a:p>
        </p:txBody>
      </p:sp>
      <p:pic>
        <p:nvPicPr>
          <p:cNvPr id="12290" name="Picture 2" descr="http://www.babypicpoint.com/wp-content/uploads/2009/11/Baby-standing-on-his-bed-and-crying1-459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628800"/>
            <a:ext cx="5728956" cy="37444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SD_Funny_Photo_Frame_For_Children_3484x26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21" y="0"/>
            <a:ext cx="913367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476672"/>
            <a:ext cx="4464496" cy="93610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3. </a:t>
            </a:r>
            <a:r>
              <a:rPr lang="ru-RU" sz="2800" b="1" i="1" dirty="0" smtClean="0">
                <a:solidFill>
                  <a:srgbClr val="C00000"/>
                </a:solidFill>
              </a:rPr>
              <a:t>Заключительный этап.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3" name="Picture 2" descr="http://fs00.infourok.ru/images/doc/309/308724/hello_html_m44c778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980728"/>
            <a:ext cx="4797152" cy="47971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</TotalTime>
  <Words>331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Нормализация  эмоциональной сферы  дошкольников в процессе  адаптации в ДОО</vt:lpstr>
      <vt:lpstr>Слайд 2</vt:lpstr>
      <vt:lpstr>Можете ли вы себе представить, каковы впечатления ребенка, впервые попавшего в детский сад?</vt:lpstr>
      <vt:lpstr>Адаптация – это процесс вхождения в новую среду и приспособление к ее условиям.</vt:lpstr>
      <vt:lpstr>3 фазы адаптационного периода. </vt:lpstr>
      <vt:lpstr>Индивидуальный подход к ребенку  осуществляется за счет </vt:lpstr>
      <vt:lpstr>Несколько возможных характеристик поведения ребёнка в детском саду. </vt:lpstr>
      <vt:lpstr>2. Дневной сон.(ВТОРИЧНАЯ АДАПТАЦИЯ)</vt:lpstr>
      <vt:lpstr>3. Заключительный этап.</vt:lpstr>
      <vt:lpstr>Адаптацию можно считать законченной,  если у ребенка спокойный сон. </vt:lpstr>
      <vt:lpstr>Методы и приемы нормализации эмоциональной  сферы в период адаптации: </vt:lpstr>
      <vt:lpstr>Наглядная информация для родителей.</vt:lpstr>
      <vt:lpstr>В силах родителей и педагогов сделать жизнь ребенка счастливой, интересной и насыщенной! </vt:lpstr>
      <vt:lpstr>СПАСИБО 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Виктор</cp:lastModifiedBy>
  <cp:revision>122</cp:revision>
  <dcterms:modified xsi:type="dcterms:W3CDTF">2015-10-10T12:31:39Z</dcterms:modified>
</cp:coreProperties>
</file>