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428604"/>
            <a:ext cx="716093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r>
              <a:rPr lang="ru-RU" sz="66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Диалектные</a:t>
            </a:r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r>
              <a:rPr lang="ru-RU" sz="66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слова</a:t>
            </a:r>
            <a:endParaRPr lang="ru-RU" sz="6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928802"/>
            <a:ext cx="58193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Боже, до чего мне надоели</a:t>
            </a:r>
          </a:p>
          <a:p>
            <a:pPr algn="ctr"/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Комнатные, книжные слова!</a:t>
            </a:r>
          </a:p>
          <a:p>
            <a:pPr algn="ctr"/>
            <a:r>
              <a:rPr lang="ru-RU" sz="36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А.Решетов</a:t>
            </a:r>
            <a:endParaRPr lang="ru-RU" sz="3600" b="0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На конкурс\Диалектные слова\po31m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642919"/>
            <a:ext cx="2457102" cy="21431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4143380"/>
            <a:ext cx="6905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Подберите синоним  литературного языка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214950"/>
            <a:ext cx="59307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chemeClr val="tx2">
                    <a:lumMod val="50000"/>
                  </a:schemeClr>
                </a:solidFill>
              </a:rPr>
              <a:t>Голбец- погреб, подвал.</a:t>
            </a:r>
            <a:endParaRPr lang="ru-RU" sz="4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928670"/>
            <a:ext cx="4575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1.П.П.Бажов. «Малахитовая шкатулка»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2. Героиня  примеряет украшение в голбце.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642918"/>
            <a:ext cx="700092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Общенародный(национальный) язык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929588" y="1357298"/>
            <a:ext cx="57071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072198" y="1357298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85720" y="1714488"/>
            <a:ext cx="39290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Литературный(нормированный) язык—</a:t>
            </a:r>
          </a:p>
          <a:p>
            <a:pPr algn="ctr"/>
            <a:r>
              <a:rPr lang="ru-RU" dirty="0" smtClean="0"/>
              <a:t>высшая форма национального языка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1714488"/>
            <a:ext cx="3143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Нелитературные(только устные) формы языка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393671" y="2892421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786050" y="285749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85720" y="3214686"/>
            <a:ext cx="178595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Письменная</a:t>
            </a:r>
          </a:p>
          <a:p>
            <a:pPr algn="ctr"/>
            <a:r>
              <a:rPr lang="ru-RU" dirty="0" smtClean="0"/>
              <a:t>форма литературного</a:t>
            </a:r>
          </a:p>
          <a:p>
            <a:pPr algn="ctr"/>
            <a:r>
              <a:rPr lang="ru-RU" dirty="0" smtClean="0"/>
              <a:t>языка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57422" y="3214686"/>
            <a:ext cx="200026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Устная форма литературного языка(</a:t>
            </a:r>
            <a:r>
              <a:rPr lang="ru-RU" dirty="0" err="1" smtClean="0"/>
              <a:t>литератур-ная</a:t>
            </a:r>
            <a:r>
              <a:rPr lang="ru-RU" dirty="0" smtClean="0"/>
              <a:t> разговорного языка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214686"/>
            <a:ext cx="178595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Территориаль-ные</a:t>
            </a:r>
            <a:r>
              <a:rPr lang="ru-RU" dirty="0" smtClean="0"/>
              <a:t> диалекты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5572926" y="285670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7751785" y="2820983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7215206" y="3214686"/>
            <a:ext cx="171451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Другие формы речи</a:t>
            </a:r>
            <a:endParaRPr lang="ru-RU" dirty="0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5400000">
            <a:off x="928662" y="471488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3071802" y="471488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5893603" y="475060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7823223" y="474980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500034" y="4929198"/>
            <a:ext cx="82868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Язык художественной литературы</a:t>
            </a:r>
          </a:p>
          <a:p>
            <a:pPr algn="ctr"/>
            <a:r>
              <a:rPr lang="ru-RU" dirty="0" smtClean="0"/>
              <a:t>(зеркало всех форм национального языка)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0" y="6215082"/>
            <a:ext cx="927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Рассмотрите предложенную схему. Что она отражает? Всё ли вам в ней понятно?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одним скругленным углом 10"/>
          <p:cNvSpPr/>
          <p:nvPr/>
        </p:nvSpPr>
        <p:spPr>
          <a:xfrm>
            <a:off x="6643702" y="928670"/>
            <a:ext cx="1057276" cy="357190"/>
          </a:xfrm>
          <a:prstGeom prst="round1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одним скругленным углом 9"/>
          <p:cNvSpPr/>
          <p:nvPr/>
        </p:nvSpPr>
        <p:spPr>
          <a:xfrm>
            <a:off x="1928794" y="928670"/>
            <a:ext cx="2071702" cy="357190"/>
          </a:xfrm>
          <a:prstGeom prst="round1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4500562" y="357166"/>
            <a:ext cx="2714644" cy="500066"/>
          </a:xfrm>
          <a:prstGeom prst="round1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28992" y="3357562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14414" y="285728"/>
            <a:ext cx="6819687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Старуха знала, где живут маслята</a:t>
            </a:r>
          </a:p>
          <a:p>
            <a:r>
              <a:rPr lang="ru-RU" sz="3200" dirty="0" smtClean="0"/>
              <a:t>Где белый гриб в зеленый мох залез,</a:t>
            </a:r>
          </a:p>
          <a:p>
            <a:r>
              <a:rPr lang="ru-RU" sz="3200" dirty="0" smtClean="0"/>
              <a:t>В глухой жакетке с дюжиной заплаток</a:t>
            </a:r>
          </a:p>
          <a:p>
            <a:r>
              <a:rPr lang="ru-RU" sz="3200" dirty="0" smtClean="0"/>
              <a:t>Она входила, ровно в церковь, в лес,</a:t>
            </a:r>
          </a:p>
          <a:p>
            <a:r>
              <a:rPr lang="ru-RU" sz="3200" dirty="0" smtClean="0"/>
              <a:t>И кланяться земле не уставала,</a:t>
            </a:r>
          </a:p>
          <a:p>
            <a:r>
              <a:rPr lang="ru-RU" sz="3200" dirty="0" smtClean="0"/>
              <a:t>Как будто бы молоденькой была,</a:t>
            </a:r>
          </a:p>
          <a:p>
            <a:r>
              <a:rPr lang="ru-RU" sz="3200" dirty="0" smtClean="0"/>
              <a:t>Голубушкой </a:t>
            </a:r>
            <a:r>
              <a:rPr lang="ru-RU" sz="3200" dirty="0" err="1" smtClean="0"/>
              <a:t>синявку</a:t>
            </a:r>
            <a:r>
              <a:rPr lang="ru-RU" sz="3200" dirty="0" smtClean="0"/>
              <a:t> называла,</a:t>
            </a:r>
          </a:p>
          <a:p>
            <a:r>
              <a:rPr lang="ru-RU" sz="3200" dirty="0" smtClean="0"/>
              <a:t>А мухомор антихристом звала.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143512"/>
            <a:ext cx="3718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1.Выпишите слова с орфограммами</a:t>
            </a:r>
          </a:p>
          <a:p>
            <a:r>
              <a:rPr lang="ru-RU" dirty="0" smtClean="0"/>
              <a:t>2.Найдите диалектное слово.</a:t>
            </a:r>
          </a:p>
          <a:p>
            <a:r>
              <a:rPr lang="ru-RU" dirty="0" smtClean="0"/>
              <a:t>3.Укажите олицетворения*.</a:t>
            </a:r>
            <a:endParaRPr lang="ru-RU" dirty="0"/>
          </a:p>
        </p:txBody>
      </p:sp>
      <p:sp>
        <p:nvSpPr>
          <p:cNvPr id="9" name="Багетная рамка 8">
            <a:hlinkClick r:id="rId3" action="ppaction://hlinksldjump"/>
          </p:cNvPr>
          <p:cNvSpPr/>
          <p:nvPr/>
        </p:nvSpPr>
        <p:spPr>
          <a:xfrm>
            <a:off x="6072198" y="5929330"/>
            <a:ext cx="2643206" cy="61378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Лексическое значение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72132" y="4643446"/>
            <a:ext cx="121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А.Решетов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8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786182" y="2786058"/>
            <a:ext cx="928694" cy="2857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3571876"/>
            <a:ext cx="1714512" cy="2857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3571876"/>
            <a:ext cx="985838" cy="2857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syroezhka_3202.jpg"/>
          <p:cNvPicPr>
            <a:picLocks noChangeAspect="1"/>
          </p:cNvPicPr>
          <p:nvPr/>
        </p:nvPicPr>
        <p:blipFill>
          <a:blip r:embed="rId3"/>
          <a:srcRect l="12099" t="4438" r="1477" b="6804"/>
          <a:stretch>
            <a:fillRect/>
          </a:stretch>
        </p:blipFill>
        <p:spPr>
          <a:xfrm>
            <a:off x="142844" y="357166"/>
            <a:ext cx="3571900" cy="2857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4744" y="2714620"/>
            <a:ext cx="2305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Синявка</a:t>
            </a:r>
            <a:r>
              <a:rPr lang="ru-RU" sz="2000" dirty="0" smtClean="0"/>
              <a:t>- сыроежка</a:t>
            </a:r>
            <a:endParaRPr lang="ru-RU" sz="2000" dirty="0"/>
          </a:p>
        </p:txBody>
      </p:sp>
      <p:pic>
        <p:nvPicPr>
          <p:cNvPr id="6" name="Рисунок 5" descr="324913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000503"/>
            <a:ext cx="3940495" cy="2626997"/>
          </a:xfrm>
          <a:prstGeom prst="rect">
            <a:avLst/>
          </a:prstGeom>
        </p:spPr>
      </p:pic>
      <p:pic>
        <p:nvPicPr>
          <p:cNvPr id="7" name="Рисунок 6" descr="1441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7" y="4000504"/>
            <a:ext cx="3363480" cy="26432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86182" y="7143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в нашей местности называют люди старшего поколения представленные на фото грибы?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3500438"/>
            <a:ext cx="2761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Подберезовик- обабок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3500438"/>
            <a:ext cx="3400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Подосиновик- </a:t>
            </a:r>
            <a:r>
              <a:rPr lang="ru-RU" sz="2000" dirty="0" err="1" smtClean="0"/>
              <a:t>красноголовик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альтернативный процесс 8"/>
          <p:cNvSpPr/>
          <p:nvPr/>
        </p:nvSpPr>
        <p:spPr>
          <a:xfrm>
            <a:off x="4286248" y="1785926"/>
            <a:ext cx="1214446" cy="428628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куржак.jpg"/>
          <p:cNvPicPr>
            <a:picLocks noChangeAspect="1"/>
          </p:cNvPicPr>
          <p:nvPr/>
        </p:nvPicPr>
        <p:blipFill>
          <a:blip r:embed="rId3"/>
          <a:srcRect r="2407" b="6696"/>
          <a:stretch>
            <a:fillRect/>
          </a:stretch>
        </p:blipFill>
        <p:spPr>
          <a:xfrm>
            <a:off x="428596" y="428604"/>
            <a:ext cx="3687300" cy="2357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428604"/>
            <a:ext cx="469551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Опять зима, опять мороз.</a:t>
            </a:r>
          </a:p>
          <a:p>
            <a:r>
              <a:rPr lang="ru-RU" sz="2800" dirty="0" smtClean="0"/>
              <a:t>Крахмальный скрип</a:t>
            </a:r>
          </a:p>
          <a:p>
            <a:r>
              <a:rPr lang="ru-RU" sz="2800" dirty="0" smtClean="0"/>
              <a:t>                           сухого снега.</a:t>
            </a:r>
          </a:p>
          <a:p>
            <a:r>
              <a:rPr lang="ru-RU" sz="2800" dirty="0" err="1" smtClean="0"/>
              <a:t>Куржак</a:t>
            </a:r>
            <a:r>
              <a:rPr lang="ru-RU" sz="2800" dirty="0" smtClean="0"/>
              <a:t> на веточках берез.</a:t>
            </a:r>
          </a:p>
          <a:p>
            <a:r>
              <a:rPr lang="ru-RU" sz="2800" dirty="0" smtClean="0"/>
              <a:t>Дымок над кровом человека.</a:t>
            </a:r>
          </a:p>
          <a:p>
            <a:r>
              <a:rPr lang="ru-RU" sz="2800" dirty="0" smtClean="0"/>
              <a:t>И солнце—</a:t>
            </a:r>
          </a:p>
          <a:p>
            <a:r>
              <a:rPr lang="ru-RU" sz="2800" dirty="0" smtClean="0"/>
              <a:t>                    яркое до слёз.</a:t>
            </a:r>
          </a:p>
          <a:p>
            <a:r>
              <a:rPr lang="ru-RU" sz="2800" dirty="0" smtClean="0"/>
              <a:t>                     А.Решетов    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4000504"/>
            <a:ext cx="6261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1.Найдите диалектное слово.</a:t>
            </a:r>
          </a:p>
          <a:p>
            <a:r>
              <a:rPr lang="ru-RU" sz="2000" b="1" dirty="0" smtClean="0"/>
              <a:t>2. Опираясь на подсказку, подберите к нему синоним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4929198"/>
            <a:ext cx="6307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</a:rPr>
              <a:t>Куржак</a:t>
            </a:r>
            <a:r>
              <a:rPr lang="ru-RU" sz="2000" dirty="0" smtClean="0">
                <a:solidFill>
                  <a:srgbClr val="002060"/>
                </a:solidFill>
              </a:rPr>
              <a:t>- иней на деревьях. От этого слова образовалось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слово «закуржаветь». Что оно обозначает ?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0775082aa88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071810"/>
            <a:ext cx="2654297" cy="28574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844" y="6000768"/>
            <a:ext cx="819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 пермских говорах валенки называют « катанками». Как вы думаете, почему?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85728"/>
            <a:ext cx="2571753" cy="2991510"/>
          </a:xfrm>
          <a:prstGeom prst="rect">
            <a:avLst/>
          </a:prstGeom>
        </p:spPr>
      </p:pic>
      <p:pic>
        <p:nvPicPr>
          <p:cNvPr id="5" name="Рисунок 4" descr="shubenki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829" y="2285992"/>
            <a:ext cx="2552171" cy="1104903"/>
          </a:xfrm>
          <a:prstGeom prst="rect">
            <a:avLst/>
          </a:prstGeom>
        </p:spPr>
      </p:pic>
      <p:pic>
        <p:nvPicPr>
          <p:cNvPr id="6" name="Рисунок 5" descr="Безымянный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3500438"/>
            <a:ext cx="2667005" cy="2000254"/>
          </a:xfrm>
          <a:prstGeom prst="rect">
            <a:avLst/>
          </a:prstGeom>
        </p:spPr>
      </p:pic>
      <p:pic>
        <p:nvPicPr>
          <p:cNvPr id="1026" name="Picture 2" descr="C:\Documents and Settings\Администратор\Рабочий стол\На конкурс\Диалектные слова\Varezhki-Fialki-okt.2006-mal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C0E1D0"/>
              </a:clrFrom>
              <a:clrTo>
                <a:srgbClr val="C0E1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714752"/>
            <a:ext cx="2080894" cy="27725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3108" y="214290"/>
            <a:ext cx="6834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 каком значении употребляется слова </a:t>
            </a:r>
            <a:r>
              <a:rPr lang="ru-RU" b="1" i="1" dirty="0" smtClean="0"/>
              <a:t>«</a:t>
            </a:r>
            <a:r>
              <a:rPr lang="ru-RU" b="1" i="1" dirty="0" err="1" smtClean="0"/>
              <a:t>исподки</a:t>
            </a:r>
            <a:r>
              <a:rPr lang="ru-RU" b="1" i="1" dirty="0" smtClean="0"/>
              <a:t>» и «шубенки» </a:t>
            </a:r>
            <a:r>
              <a:rPr lang="ru-RU" b="1" dirty="0" smtClean="0"/>
              <a:t>в </a:t>
            </a:r>
          </a:p>
          <a:p>
            <a:r>
              <a:rPr lang="ru-RU" b="1" dirty="0" smtClean="0"/>
              <a:t>нашей местности?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28926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14546" y="58578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715272" y="28574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15272" y="614364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00364" y="1357298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1. Одежда</a:t>
            </a:r>
            <a:endParaRPr lang="ru-RU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57554" y="2357430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2.Варежки</a:t>
            </a:r>
            <a:endParaRPr lang="ru-RU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15008" y="857232"/>
            <a:ext cx="315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1.Рукавицы из овечьей шкуры</a:t>
            </a:r>
            <a:endParaRPr lang="ru-RU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29124" y="1214422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2.Мягкая обувь, сшитая из овечьей шкуры мехом внутрь</a:t>
            </a:r>
            <a:endParaRPr lang="ru-RU" i="1" dirty="0"/>
          </a:p>
        </p:txBody>
      </p:sp>
      <p:sp>
        <p:nvSpPr>
          <p:cNvPr id="15" name="Управляющая кнопка: сведения 14">
            <a:hlinkClick r:id="" action="ppaction://noaction" highlightClick="1"/>
          </p:cNvPr>
          <p:cNvSpPr/>
          <p:nvPr/>
        </p:nvSpPr>
        <p:spPr>
          <a:xfrm>
            <a:off x="6143636" y="5072074"/>
            <a:ext cx="470912" cy="399474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29 0.13982 L -0.02829 0.47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2986 L 0.00191 0.202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38102 L 0.00191 0.714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овод\74b7a03b8b12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57166"/>
            <a:ext cx="1789180" cy="2538400"/>
          </a:xfrm>
          <a:prstGeom prst="rect">
            <a:avLst/>
          </a:prstGeom>
          <a:noFill/>
        </p:spPr>
      </p:pic>
      <p:pic>
        <p:nvPicPr>
          <p:cNvPr id="5" name="Рисунок 4" descr="118907_Pauk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429000"/>
            <a:ext cx="2907976" cy="2693233"/>
          </a:xfrm>
          <a:prstGeom prst="rect">
            <a:avLst/>
          </a:prstGeom>
        </p:spPr>
      </p:pic>
      <p:pic>
        <p:nvPicPr>
          <p:cNvPr id="6" name="Рисунок 5" descr="873365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571480"/>
            <a:ext cx="2986714" cy="250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271462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овод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5715016"/>
            <a:ext cx="625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паук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2428868"/>
            <a:ext cx="102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муравей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86182" y="3286124"/>
            <a:ext cx="501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Соотнесите диалектные слова с литературными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16" y="3857628"/>
            <a:ext cx="20669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err="1" smtClean="0">
                <a:solidFill>
                  <a:srgbClr val="FF0000"/>
                </a:solidFill>
              </a:rPr>
              <a:t>паут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0694" y="3857628"/>
            <a:ext cx="31153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мураш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7620" y="5072074"/>
            <a:ext cx="37978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мизгирь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1 0.03009 L 0.03542 -0.274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1 -0.04352 L -0.10625 -0.29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На конкурс\Диалектные слова\shkot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00042"/>
            <a:ext cx="3857652" cy="54771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86314" y="3143248"/>
            <a:ext cx="41930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1.К произведению какого писателя</a:t>
            </a:r>
          </a:p>
          <a:p>
            <a:r>
              <a:rPr lang="ru-RU" dirty="0" smtClean="0"/>
              <a:t>создана иллюстрация ?</a:t>
            </a:r>
          </a:p>
          <a:p>
            <a:r>
              <a:rPr lang="ru-RU" dirty="0" smtClean="0"/>
              <a:t>2.Как называется помещение, в котором</a:t>
            </a:r>
          </a:p>
          <a:p>
            <a:r>
              <a:rPr lang="ru-RU" dirty="0" smtClean="0"/>
              <a:t> происходит </a:t>
            </a:r>
            <a:r>
              <a:rPr lang="en-US" dirty="0" smtClean="0"/>
              <a:t> </a:t>
            </a:r>
            <a:r>
              <a:rPr lang="ru-RU" dirty="0" smtClean="0"/>
              <a:t>действие?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6500826" y="5929330"/>
            <a:ext cx="2256862" cy="47091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hlinkClick r:id="rId4" action="ppaction://hlinksldjump"/>
              </a:rPr>
              <a:t>Ответ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71472" y="2000240"/>
            <a:ext cx="1143008" cy="4286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4127668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Спрашивают дети:</a:t>
            </a:r>
          </a:p>
          <a:p>
            <a:r>
              <a:rPr lang="ru-RU" sz="3200" dirty="0" smtClean="0"/>
              <a:t>Что такое счастье?</a:t>
            </a:r>
          </a:p>
          <a:p>
            <a:r>
              <a:rPr lang="ru-RU" sz="3200" dirty="0" smtClean="0"/>
              <a:t>Счастье- жить на свете</a:t>
            </a:r>
          </a:p>
          <a:p>
            <a:r>
              <a:rPr lang="ru-RU" sz="3200" dirty="0" smtClean="0"/>
              <a:t>В вёдро и в ненастье.</a:t>
            </a:r>
          </a:p>
          <a:p>
            <a:r>
              <a:rPr lang="ru-RU" sz="3200" dirty="0" smtClean="0"/>
              <a:t>Делать своё дело</a:t>
            </a:r>
          </a:p>
          <a:p>
            <a:r>
              <a:rPr lang="ru-RU" sz="3200" dirty="0" smtClean="0"/>
              <a:t>В горе и печали,</a:t>
            </a:r>
          </a:p>
          <a:p>
            <a:r>
              <a:rPr lang="ru-RU" sz="3200" dirty="0" smtClean="0"/>
              <a:t>Чтоб душа и тело</a:t>
            </a:r>
          </a:p>
          <a:p>
            <a:r>
              <a:rPr lang="ru-RU" sz="3200" dirty="0" smtClean="0"/>
              <a:t>Крылья обретали.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4572008"/>
            <a:ext cx="146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А. </a:t>
            </a:r>
            <a:r>
              <a:rPr lang="ru-RU" i="1" dirty="0" err="1" smtClean="0"/>
              <a:t>Гребёнкин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3643314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1.Найдите диалектизм, дайте ему толкование с помощью словаря пермских говоров (в случае затруднения).</a:t>
            </a:r>
          </a:p>
          <a:p>
            <a:r>
              <a:rPr lang="ru-RU" dirty="0" smtClean="0"/>
              <a:t>2.Оцените уместность , выразительность использованного в тексте диалектизма.</a:t>
            </a:r>
          </a:p>
          <a:p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4000496" y="2071678"/>
            <a:ext cx="15001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1928802"/>
            <a:ext cx="2728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i="1" dirty="0" smtClean="0">
                <a:solidFill>
                  <a:prstClr val="black"/>
                </a:solidFill>
              </a:rPr>
              <a:t>антонимы</a:t>
            </a:r>
            <a:endParaRPr lang="ru-RU" sz="4000" i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3143248"/>
            <a:ext cx="5942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Итоговое задание: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4949785"/>
            <a:ext cx="9144000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Попробуйте объяснить, почему авторы предпочли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местные слова литературным.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83 0.00579 L 0.06563 -0.424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/>
      <p:bldP spid="15" grpId="0"/>
      <p:bldP spid="15" grpId="1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400</Words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40</cp:revision>
  <dcterms:modified xsi:type="dcterms:W3CDTF">2015-10-08T22:18:41Z</dcterms:modified>
</cp:coreProperties>
</file>