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84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5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E046C-1C7D-47F5-B0D3-00DD88713E14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82190-4F13-4885-9102-329134F445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E046C-1C7D-47F5-B0D3-00DD88713E14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82190-4F13-4885-9102-329134F445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E046C-1C7D-47F5-B0D3-00DD88713E14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82190-4F13-4885-9102-329134F445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E046C-1C7D-47F5-B0D3-00DD88713E14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82190-4F13-4885-9102-329134F445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E046C-1C7D-47F5-B0D3-00DD88713E14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82190-4F13-4885-9102-329134F445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E046C-1C7D-47F5-B0D3-00DD88713E14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82190-4F13-4885-9102-329134F445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E046C-1C7D-47F5-B0D3-00DD88713E14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82190-4F13-4885-9102-329134F445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E046C-1C7D-47F5-B0D3-00DD88713E14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82190-4F13-4885-9102-329134F445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E046C-1C7D-47F5-B0D3-00DD88713E14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82190-4F13-4885-9102-329134F445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E046C-1C7D-47F5-B0D3-00DD88713E14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82190-4F13-4885-9102-329134F445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E046C-1C7D-47F5-B0D3-00DD88713E14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6382190-4F13-4885-9102-329134F445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50E046C-1C7D-47F5-B0D3-00DD88713E14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6382190-4F13-4885-9102-329134F4457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620688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8000" b="1" dirty="0" err="1" smtClean="0"/>
              <a:t>Дислалия</a:t>
            </a:r>
            <a:endParaRPr lang="ru-RU" sz="8000" b="1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351572"/>
            <a:ext cx="4048844" cy="5506428"/>
          </a:xfrm>
        </p:spPr>
      </p:pic>
      <p:sp>
        <p:nvSpPr>
          <p:cNvPr id="3" name="TextBox 2"/>
          <p:cNvSpPr txBox="1"/>
          <p:nvPr/>
        </p:nvSpPr>
        <p:spPr>
          <a:xfrm>
            <a:off x="5652120" y="3933056"/>
            <a:ext cx="2808312" cy="21421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 b="1" dirty="0"/>
              <a:t>Презентация составлена студентами гр. 533/БК</a:t>
            </a:r>
          </a:p>
          <a:p>
            <a:pPr>
              <a:lnSpc>
                <a:spcPct val="80000"/>
              </a:lnSpc>
            </a:pPr>
            <a:r>
              <a:rPr lang="ru-RU" sz="2400" b="1" dirty="0" err="1"/>
              <a:t>Кляузовой</a:t>
            </a:r>
            <a:r>
              <a:rPr lang="ru-RU" sz="2400" b="1" dirty="0"/>
              <a:t> </a:t>
            </a:r>
            <a:r>
              <a:rPr lang="ru-RU" sz="2400" b="1"/>
              <a:t>В.Ю</a:t>
            </a:r>
            <a:r>
              <a:rPr lang="ru-RU" sz="2400" b="1" smtClean="0"/>
              <a:t>.</a:t>
            </a:r>
          </a:p>
          <a:p>
            <a:pPr>
              <a:lnSpc>
                <a:spcPct val="80000"/>
              </a:lnSpc>
            </a:pPr>
            <a:endParaRPr lang="ru-RU" sz="2400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5210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4"/>
            <a:ext cx="9144000" cy="685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45470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4"/>
            <a:ext cx="9144000" cy="685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2364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33" y="0"/>
            <a:ext cx="914823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23073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4"/>
            <a:ext cx="9144000" cy="685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39224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4"/>
            <a:ext cx="9144000" cy="685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1367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33" y="0"/>
            <a:ext cx="914823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1478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33" y="0"/>
            <a:ext cx="914823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8301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4"/>
            <a:ext cx="9144000" cy="685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6718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4"/>
            <a:ext cx="9144000" cy="685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1516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4"/>
            <a:ext cx="9144000" cy="685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5680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340768"/>
            <a:ext cx="64008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err="1" smtClean="0"/>
              <a:t>Дислалия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988840"/>
            <a:ext cx="8229600" cy="4389120"/>
          </a:xfrm>
        </p:spPr>
        <p:txBody>
          <a:bodyPr>
            <a:normAutofit/>
          </a:bodyPr>
          <a:lstStyle/>
          <a:p>
            <a:r>
              <a:rPr lang="ru-RU" sz="3200" b="1" dirty="0"/>
              <a:t>нарушение звукопроизношения при нормальном слухе и сохранной иннервации артикуляционного аппарата. Практически может быть нарушено (</a:t>
            </a:r>
            <a:r>
              <a:rPr lang="ru-RU" sz="3200" b="1" dirty="0" err="1"/>
              <a:t>дислалия</a:t>
            </a:r>
            <a:r>
              <a:rPr lang="ru-RU" sz="3200" b="1" dirty="0"/>
              <a:t>) или затруднено (</a:t>
            </a:r>
            <a:r>
              <a:rPr lang="ru-RU" sz="3200" b="1" dirty="0" err="1"/>
              <a:t>паралалия</a:t>
            </a:r>
            <a:r>
              <a:rPr lang="ru-RU" sz="3200" b="1" dirty="0"/>
              <a:t>) произношение любой из фонем родного языка.</a:t>
            </a:r>
          </a:p>
        </p:txBody>
      </p:sp>
    </p:spTree>
    <p:extLst>
      <p:ext uri="{BB962C8B-B14F-4D97-AF65-F5344CB8AC3E}">
        <p14:creationId xmlns:p14="http://schemas.microsoft.com/office/powerpoint/2010/main" val="3350394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4"/>
            <a:ext cx="9144000" cy="685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43824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4"/>
            <a:ext cx="9144000" cy="685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59856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92664"/>
          </a:xfrm>
        </p:spPr>
        <p:txBody>
          <a:bodyPr>
            <a:normAutofit fontScale="90000"/>
          </a:bodyPr>
          <a:lstStyle/>
          <a:p>
            <a:r>
              <a:rPr lang="ru-RU" dirty="0"/>
              <a:t>Диагностика </a:t>
            </a:r>
            <a:r>
              <a:rPr lang="ru-RU" dirty="0" err="1"/>
              <a:t>дислалии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196752"/>
            <a:ext cx="4038600" cy="5661247"/>
          </a:xfrm>
        </p:spPr>
        <p:txBody>
          <a:bodyPr>
            <a:noAutofit/>
          </a:bodyPr>
          <a:lstStyle/>
          <a:p>
            <a:r>
              <a:rPr lang="ru-RU" sz="1600" dirty="0"/>
              <a:t>Диагностическое обследование речи при </a:t>
            </a:r>
            <a:r>
              <a:rPr lang="ru-RU" sz="1600" dirty="0" err="1"/>
              <a:t>дислалии</a:t>
            </a:r>
            <a:r>
              <a:rPr lang="ru-RU" sz="1600" dirty="0"/>
              <a:t> начинают с выяснения особенностей течения беременности и родов у матери, перенесенных заболеваний у ребенка, раннего психомоторного и речевого развития, состояния биологического слуха и зрения, опорно-двигательного аппарата (по медицинской документации). Затем </a:t>
            </a:r>
            <a:r>
              <a:rPr lang="ru-RU" sz="1600" dirty="0" smtClean="0"/>
              <a:t>логопед переходит </a:t>
            </a:r>
            <a:r>
              <a:rPr lang="ru-RU" sz="1600" dirty="0"/>
              <a:t>к исследованию строения и подвижности органов артикуляционного </a:t>
            </a:r>
            <a:r>
              <a:rPr lang="en-US" sz="1600" dirty="0" smtClean="0"/>
              <a:t>.</a:t>
            </a:r>
            <a:r>
              <a:rPr lang="ru-RU" sz="1600" dirty="0" smtClean="0"/>
              <a:t> </a:t>
            </a:r>
            <a:r>
              <a:rPr lang="ru-RU" sz="1600" dirty="0"/>
              <a:t>Д</a:t>
            </a:r>
            <a:r>
              <a:rPr lang="ru-RU" sz="1600" dirty="0" smtClean="0"/>
              <a:t>иагностика </a:t>
            </a:r>
            <a:r>
              <a:rPr lang="ru-RU" sz="1600" dirty="0"/>
              <a:t>устной речи при </a:t>
            </a:r>
            <a:r>
              <a:rPr lang="ru-RU" sz="1600" dirty="0" err="1"/>
              <a:t>дислалии</a:t>
            </a:r>
            <a:r>
              <a:rPr lang="ru-RU" sz="1600" dirty="0"/>
              <a:t> включает обследование состояния звукопроизношения и выявление дефектно произносимых звуков с использованием соответствующего дидактического материала. 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052736"/>
            <a:ext cx="4038600" cy="5302189"/>
          </a:xfrm>
        </p:spPr>
        <p:txBody>
          <a:bodyPr>
            <a:noAutofit/>
          </a:bodyPr>
          <a:lstStyle/>
          <a:p>
            <a:r>
              <a:rPr lang="ru-RU" sz="1600" dirty="0"/>
              <a:t>В логопедическом заключении отражается форма </a:t>
            </a:r>
            <a:r>
              <a:rPr lang="ru-RU" sz="1600" dirty="0" err="1"/>
              <a:t>дислалии</a:t>
            </a:r>
            <a:r>
              <a:rPr lang="ru-RU" sz="1600" dirty="0"/>
              <a:t> (механическая или функциональная), вид </a:t>
            </a:r>
            <a:r>
              <a:rPr lang="ru-RU" sz="1600" dirty="0" err="1"/>
              <a:t>дислалии</a:t>
            </a:r>
            <a:r>
              <a:rPr lang="ru-RU" sz="1600" dirty="0"/>
              <a:t> (</a:t>
            </a:r>
            <a:r>
              <a:rPr lang="ru-RU" sz="1600" dirty="0" err="1"/>
              <a:t>артикуляторно</a:t>
            </a:r>
            <a:r>
              <a:rPr lang="ru-RU" sz="1600" dirty="0"/>
              <a:t>-фонематическая, акустико-фонематическая, </a:t>
            </a:r>
            <a:r>
              <a:rPr lang="ru-RU" sz="1600" dirty="0" err="1"/>
              <a:t>артикуляторно</a:t>
            </a:r>
            <a:r>
              <a:rPr lang="ru-RU" sz="1600" dirty="0"/>
              <a:t>-фонетическая), разновидность неправильного звукопроизношения (ротацизм, </a:t>
            </a:r>
            <a:r>
              <a:rPr lang="ru-RU" sz="1600" dirty="0" err="1"/>
              <a:t>сигматизм</a:t>
            </a:r>
            <a:r>
              <a:rPr lang="ru-RU" sz="1600" dirty="0"/>
              <a:t> и т. д.).</a:t>
            </a:r>
          </a:p>
          <a:p>
            <a:r>
              <a:rPr lang="ru-RU" sz="1600" dirty="0"/>
              <a:t>При механической </a:t>
            </a:r>
            <a:r>
              <a:rPr lang="ru-RU" sz="1600" dirty="0" err="1"/>
              <a:t>дислалии</a:t>
            </a:r>
            <a:r>
              <a:rPr lang="ru-RU" sz="1600" dirty="0"/>
              <a:t> ребенку может потребоваться консультация стоматолога(хирурга, </a:t>
            </a:r>
            <a:r>
              <a:rPr lang="ru-RU" sz="1600" dirty="0" err="1"/>
              <a:t>ортодонта</a:t>
            </a:r>
            <a:r>
              <a:rPr lang="ru-RU" sz="1600" dirty="0"/>
              <a:t>); при функциональной </a:t>
            </a:r>
            <a:r>
              <a:rPr lang="ru-RU" sz="1600" dirty="0" err="1"/>
              <a:t>дислалии</a:t>
            </a:r>
            <a:r>
              <a:rPr lang="ru-RU" sz="1600" dirty="0"/>
              <a:t> – детского невролога. Для исключения тугоухости проводится консультация детского отоларинголога </a:t>
            </a:r>
            <a:r>
              <a:rPr lang="ru-RU" sz="1600" dirty="0" smtClean="0"/>
              <a:t>исследование </a:t>
            </a:r>
            <a:r>
              <a:rPr lang="ru-RU" sz="1600" dirty="0"/>
              <a:t>функции слухового анализатора.</a:t>
            </a:r>
          </a:p>
          <a:p>
            <a:r>
              <a:rPr lang="ru-RU" sz="1600" dirty="0"/>
              <a:t>Дифференциальную диагностику </a:t>
            </a:r>
            <a:r>
              <a:rPr lang="ru-RU" sz="1600" dirty="0" err="1"/>
              <a:t>дислалии</a:t>
            </a:r>
            <a:r>
              <a:rPr lang="ru-RU" sz="1600" dirty="0"/>
              <a:t>, прежде всего, следует проводить со </a:t>
            </a:r>
            <a:r>
              <a:rPr lang="ru-RU" sz="1600" dirty="0" smtClean="0"/>
              <a:t>стертой дизартрией.</a:t>
            </a:r>
            <a:endParaRPr lang="ru-RU" sz="1600" dirty="0"/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37910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50405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Коррекция </a:t>
            </a:r>
            <a:r>
              <a:rPr lang="ru-RU" dirty="0" err="1"/>
              <a:t>дислалии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96752"/>
            <a:ext cx="8496944" cy="5544616"/>
          </a:xfrm>
        </p:spPr>
        <p:txBody>
          <a:bodyPr>
            <a:noAutofit/>
          </a:bodyPr>
          <a:lstStyle/>
          <a:p>
            <a:r>
              <a:rPr lang="ru-RU" sz="1800" dirty="0"/>
              <a:t>Работа по коррекции </a:t>
            </a:r>
            <a:r>
              <a:rPr lang="ru-RU" sz="1800" dirty="0" err="1"/>
              <a:t>дислалии</a:t>
            </a:r>
            <a:r>
              <a:rPr lang="ru-RU" sz="1800" dirty="0"/>
              <a:t> выстраивается в соответствии с тремя этапами работы: подготовительным, этапом формирования первичных произносительных навыков и этапом формирования коммуникативных навыков.</a:t>
            </a:r>
          </a:p>
          <a:p>
            <a:r>
              <a:rPr lang="ru-RU" sz="1800" dirty="0"/>
              <a:t>При механической </a:t>
            </a:r>
            <a:r>
              <a:rPr lang="ru-RU" sz="1800" dirty="0" err="1"/>
              <a:t>дислалии</a:t>
            </a:r>
            <a:r>
              <a:rPr lang="ru-RU" sz="1800" dirty="0"/>
              <a:t> на подготовительном этапе необходимо устранение анатомических дефектов в строении артикуляционного аппарата (пластика уздечки языка или верхней губы, курс </a:t>
            </a:r>
            <a:r>
              <a:rPr lang="ru-RU" sz="1800" dirty="0" err="1"/>
              <a:t>ортодонтического</a:t>
            </a:r>
            <a:r>
              <a:rPr lang="ru-RU" sz="1800" dirty="0"/>
              <a:t> лечения). </a:t>
            </a:r>
            <a:r>
              <a:rPr lang="ru-RU" sz="1800" dirty="0" smtClean="0"/>
              <a:t>Этап </a:t>
            </a:r>
            <a:r>
              <a:rPr lang="ru-RU" sz="1800" dirty="0"/>
              <a:t>формирования первичных произносительных навыков при </a:t>
            </a:r>
            <a:r>
              <a:rPr lang="ru-RU" sz="1800" dirty="0" err="1"/>
              <a:t>дислалии</a:t>
            </a:r>
            <a:r>
              <a:rPr lang="ru-RU" sz="1800" dirty="0"/>
              <a:t> включает постановку изолированного звука (по подражанию, с механической помощью, т. е. с использованием логопедических зондов или смешанным </a:t>
            </a:r>
            <a:r>
              <a:rPr lang="ru-RU" sz="1800" dirty="0" smtClean="0"/>
              <a:t>способом. На </a:t>
            </a:r>
            <a:r>
              <a:rPr lang="ru-RU" sz="1800" dirty="0"/>
              <a:t>заключительном этапе по коррекции </a:t>
            </a:r>
            <a:r>
              <a:rPr lang="ru-RU" sz="1800" dirty="0" err="1"/>
              <a:t>дислалии</a:t>
            </a:r>
            <a:r>
              <a:rPr lang="ru-RU" sz="1800" dirty="0"/>
              <a:t> формируются навыки безошибочного употребления отработанных звуков во всех ситуациях общения.</a:t>
            </a:r>
          </a:p>
          <a:p>
            <a:r>
              <a:rPr lang="ru-RU" sz="1800" dirty="0"/>
              <a:t>Логопедические занятия по коррекции </a:t>
            </a:r>
            <a:r>
              <a:rPr lang="ru-RU" sz="1800" dirty="0" err="1"/>
              <a:t>дислалии</a:t>
            </a:r>
            <a:r>
              <a:rPr lang="ru-RU" sz="1800" dirty="0"/>
              <a:t> должны проводиться регулярно, не реже 3-х раз в неделю. Важно, чтобы дома также выполнялись задания логопеда и артикуляционная гимнастика. Продолжительность занятий при простой </a:t>
            </a:r>
            <a:r>
              <a:rPr lang="ru-RU" sz="1800" dirty="0" err="1"/>
              <a:t>дислалии</a:t>
            </a:r>
            <a:r>
              <a:rPr lang="ru-RU" sz="1800" dirty="0"/>
              <a:t> от 1 до 3-х мес.; при сложной </a:t>
            </a:r>
            <a:r>
              <a:rPr lang="ru-RU" sz="1800" dirty="0" err="1"/>
              <a:t>дислалии</a:t>
            </a:r>
            <a:r>
              <a:rPr lang="ru-RU" sz="1800" dirty="0"/>
              <a:t> – 3-6 мес.</a:t>
            </a:r>
          </a:p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3551749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Прогноз и профилактика </a:t>
            </a:r>
            <a:r>
              <a:rPr lang="ru-RU" dirty="0" err="1"/>
              <a:t>дислалии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922520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В большинстве случаев </a:t>
            </a:r>
            <a:r>
              <a:rPr lang="ru-RU" dirty="0" err="1"/>
              <a:t>дислалия</a:t>
            </a:r>
            <a:r>
              <a:rPr lang="ru-RU" dirty="0"/>
              <a:t> успешно поддается коррекции. Успешность и сроки преодоления </a:t>
            </a:r>
            <a:r>
              <a:rPr lang="ru-RU" dirty="0" err="1"/>
              <a:t>дислалии</a:t>
            </a:r>
            <a:r>
              <a:rPr lang="ru-RU" dirty="0"/>
              <a:t> определяются сложностью дефекта, возрастными и индивидуальными особенностями ребенка, регулярностью занятий, участием родителей. У дошкольников дефекты звукопроизношения корригируются быстрее, чем у школьников, у учеников младших классов – быстрее, чем у учеников среднего и старшего звена.</a:t>
            </a:r>
          </a:p>
          <a:p>
            <a:r>
              <a:rPr lang="ru-RU" dirty="0"/>
              <a:t>Профилактика </a:t>
            </a:r>
            <a:r>
              <a:rPr lang="ru-RU" dirty="0" err="1"/>
              <a:t>дислалии</a:t>
            </a:r>
            <a:r>
              <a:rPr lang="ru-RU" dirty="0"/>
              <a:t> требует своевременного выявления анатомических нарушений в строении органов речи, окружение ребенка правильными образцами для речевого подражания, всестороннюю заботу о физическом развитии и здоровье детей.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0488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>
            <a:normAutofit/>
          </a:bodyPr>
          <a:lstStyle/>
          <a:p>
            <a:r>
              <a:rPr lang="ru-RU" dirty="0"/>
              <a:t>Упражнения при </a:t>
            </a:r>
            <a:r>
              <a:rPr lang="ru-RU" dirty="0" err="1"/>
              <a:t>дислалии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/>
              <a:t>Отработка звука «ш»:</a:t>
            </a:r>
          </a:p>
          <a:p>
            <a:r>
              <a:rPr lang="ru-RU" dirty="0"/>
              <a:t>Маше каша надоела</a:t>
            </a:r>
          </a:p>
          <a:p>
            <a:r>
              <a:rPr lang="ru-RU" dirty="0"/>
              <a:t>Маша кашу не доела.</a:t>
            </a:r>
          </a:p>
          <a:p>
            <a:r>
              <a:rPr lang="ru-RU" dirty="0"/>
              <a:t>Маша, кашу доедай.</a:t>
            </a:r>
          </a:p>
          <a:p>
            <a:r>
              <a:rPr lang="ru-RU" dirty="0"/>
              <a:t>Маме не надоедай!</a:t>
            </a:r>
          </a:p>
          <a:p>
            <a:r>
              <a:rPr lang="ru-RU" b="1" dirty="0"/>
              <a:t>Отработка звука «ж»:</a:t>
            </a:r>
          </a:p>
          <a:p>
            <a:r>
              <a:rPr lang="ru-RU" dirty="0"/>
              <a:t>У ежа ежата, у ужа ужата.</a:t>
            </a:r>
          </a:p>
          <a:p>
            <a:r>
              <a:rPr lang="ru-RU" dirty="0"/>
              <a:t>Не живут ужи, где живут ежи.</a:t>
            </a:r>
          </a:p>
          <a:p>
            <a:r>
              <a:rPr lang="ru-RU" dirty="0"/>
              <a:t>Отработка звука «л»:</a:t>
            </a:r>
          </a:p>
          <a:p>
            <a:r>
              <a:rPr lang="ru-RU" dirty="0"/>
              <a:t>Лена искала булавку,</a:t>
            </a:r>
          </a:p>
          <a:p>
            <a:r>
              <a:rPr lang="ru-RU" dirty="0"/>
              <a:t>А булавка упала под </a:t>
            </a:r>
            <a:r>
              <a:rPr lang="ru-RU"/>
              <a:t>лавку</a:t>
            </a:r>
            <a:r>
              <a:rPr lang="ru-RU" smtClean="0"/>
              <a:t>.</a:t>
            </a:r>
            <a:endParaRPr lang="ru-RU" dirty="0"/>
          </a:p>
          <a:p>
            <a:r>
              <a:rPr lang="ru-RU" dirty="0"/>
              <a:t>Под лавку заглянуть было лень,</a:t>
            </a:r>
          </a:p>
          <a:p>
            <a:r>
              <a:rPr lang="ru-RU" dirty="0"/>
              <a:t>Искала булавку весь день.</a:t>
            </a:r>
          </a:p>
          <a:p>
            <a:r>
              <a:rPr lang="ru-RU" b="1" dirty="0"/>
              <a:t>Отработка звука «р»:</a:t>
            </a:r>
          </a:p>
          <a:p>
            <a:r>
              <a:rPr lang="ru-RU" dirty="0"/>
              <a:t>Во дворе горка, под горкой норка.</a:t>
            </a:r>
          </a:p>
          <a:p>
            <a:r>
              <a:rPr lang="ru-RU" dirty="0"/>
              <a:t>В этой норке крот норку стережёт.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/>
              <a:t>Отработка звука «с»:</a:t>
            </a:r>
          </a:p>
          <a:p>
            <a:r>
              <a:rPr lang="ru-RU" dirty="0"/>
              <a:t>Сидел воробей на сосне,</a:t>
            </a:r>
          </a:p>
          <a:p>
            <a:r>
              <a:rPr lang="ru-RU" dirty="0"/>
              <a:t>Заснул – и свалился во сне.</a:t>
            </a:r>
          </a:p>
          <a:p>
            <a:r>
              <a:rPr lang="ru-RU" dirty="0"/>
              <a:t>Если б он не свалился во сне.</a:t>
            </a:r>
          </a:p>
          <a:p>
            <a:r>
              <a:rPr lang="ru-RU" dirty="0"/>
              <a:t>До сих пор бы сидел на сосне.</a:t>
            </a:r>
          </a:p>
          <a:p>
            <a:r>
              <a:rPr lang="ru-RU" b="1" dirty="0"/>
              <a:t>Отработка звука «з»:</a:t>
            </a:r>
          </a:p>
          <a:p>
            <a:r>
              <a:rPr lang="ru-RU" dirty="0"/>
              <a:t>Видит волк козу, забыл и грозу.</a:t>
            </a:r>
          </a:p>
          <a:p>
            <a:r>
              <a:rPr lang="ru-RU" dirty="0"/>
              <a:t>У маленькой Зины бузина в корзине.</a:t>
            </a:r>
          </a:p>
          <a:p>
            <a:pPr marL="0" indent="0">
              <a:buNone/>
            </a:pPr>
            <a:r>
              <a:rPr lang="ru-RU" b="1" dirty="0"/>
              <a:t>Отработка звука «щ</a:t>
            </a:r>
            <a:r>
              <a:rPr lang="ru-RU" dirty="0"/>
              <a:t>»:</a:t>
            </a:r>
          </a:p>
          <a:p>
            <a:pPr marL="0" indent="0">
              <a:buNone/>
            </a:pPr>
            <a:r>
              <a:rPr lang="ru-RU" dirty="0"/>
              <a:t>Щенок жалобно пищит, тащит он тяжелый щит.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5218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Спасибо за внимание!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972469"/>
            <a:ext cx="8424936" cy="4768899"/>
          </a:xfrm>
        </p:spPr>
      </p:pic>
    </p:spTree>
    <p:extLst>
      <p:ext uri="{BB962C8B-B14F-4D97-AF65-F5344CB8AC3E}">
        <p14:creationId xmlns:p14="http://schemas.microsoft.com/office/powerpoint/2010/main" val="1464292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836712"/>
            <a:ext cx="6912768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Формы </a:t>
            </a:r>
            <a:r>
              <a:rPr lang="ru-RU" b="1" dirty="0" err="1"/>
              <a:t>дислалии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340768"/>
            <a:ext cx="7128792" cy="4361657"/>
          </a:xfrm>
        </p:spPr>
        <p:txBody>
          <a:bodyPr>
            <a:noAutofit/>
          </a:bodyPr>
          <a:lstStyle/>
          <a:p>
            <a:r>
              <a:rPr lang="ru-RU" sz="1800" b="1" dirty="0"/>
              <a:t>Мономорфная (простая) — страдает один звук или несколько звуков из одной группы (С-З-Ц или Ш-Ж-Ч)</a:t>
            </a:r>
          </a:p>
          <a:p>
            <a:r>
              <a:rPr lang="ru-RU" sz="1800" b="1" dirty="0"/>
              <a:t>Полиморфная (сложная) — страдает несколько звуков из разных групп (С-Р-К-Ш)</a:t>
            </a:r>
          </a:p>
          <a:p>
            <a:r>
              <a:rPr lang="ru-RU" sz="1800" b="1" dirty="0"/>
              <a:t>Физиологическая (возрастная) — нарушения звукопроизношения до 5 лет, обусловленные недостаточным развитием органов артикуляции. После 5 лет проходит сама. Эта единственная форма </a:t>
            </a:r>
            <a:r>
              <a:rPr lang="ru-RU" sz="1800" b="1" dirty="0" err="1"/>
              <a:t>дислалии</a:t>
            </a:r>
            <a:r>
              <a:rPr lang="ru-RU" sz="1800" b="1" dirty="0"/>
              <a:t>, которая присутствует у всех людей, на определенном этапе развития.</a:t>
            </a:r>
          </a:p>
          <a:p>
            <a:r>
              <a:rPr lang="ru-RU" sz="1800" b="1" dirty="0"/>
              <a:t>Функциональная — нарушение звукопроизношения при отсутствии отклонений в артикуляционном аппарате и функционировании центральной нервной системы, слуховом и периферическом артикуляционном аппарате.</a:t>
            </a:r>
          </a:p>
          <a:p>
            <a:r>
              <a:rPr lang="ru-RU" sz="1800" b="1" dirty="0"/>
              <a:t>Органическая (механическая) — обусловлена наследственными, врожденными или приобретенными анатомическими дефектами периферического артикуляционного аппарата.</a:t>
            </a:r>
          </a:p>
        </p:txBody>
      </p:sp>
    </p:spTree>
    <p:extLst>
      <p:ext uri="{BB962C8B-B14F-4D97-AF65-F5344CB8AC3E}">
        <p14:creationId xmlns:p14="http://schemas.microsoft.com/office/powerpoint/2010/main" val="2631742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0"/>
            <a:ext cx="6912768" cy="1981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Причины функциональной </a:t>
            </a:r>
            <a:r>
              <a:rPr lang="ru-RU" dirty="0" err="1" smtClean="0"/>
              <a:t>дислалии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indent="0">
              <a:buNone/>
            </a:pPr>
            <a:r>
              <a:rPr lang="ru-RU" dirty="0" smtClean="0"/>
              <a:t>Соматические </a:t>
            </a:r>
            <a:r>
              <a:rPr lang="ru-RU" dirty="0"/>
              <a:t>— физическая и неврологическая </a:t>
            </a:r>
            <a:r>
              <a:rPr lang="ru-RU" dirty="0" err="1"/>
              <a:t>ослабленность</a:t>
            </a:r>
            <a:r>
              <a:rPr lang="ru-RU" dirty="0"/>
              <a:t> из-за длительных хронических заболеваний организма (расстройство пищеварения, частые простудные заболевания).</a:t>
            </a:r>
          </a:p>
          <a:p>
            <a:pPr marL="0" indent="0">
              <a:buNone/>
            </a:pPr>
            <a:r>
              <a:rPr lang="ru-RU" dirty="0" smtClean="0"/>
              <a:t>   Социальные</a:t>
            </a:r>
            <a:r>
              <a:rPr lang="ru-RU" dirty="0"/>
              <a:t>:</a:t>
            </a:r>
          </a:p>
          <a:p>
            <a:pPr marL="0" indent="0">
              <a:buNone/>
            </a:pPr>
            <a:r>
              <a:rPr lang="ru-RU" dirty="0" smtClean="0"/>
              <a:t>    Педагогическая </a:t>
            </a:r>
            <a:r>
              <a:rPr lang="ru-RU" dirty="0"/>
              <a:t>запущенность (родители не исправляют недостатки в речи детей и не демонстрируют образцов правильного звукопроизношения).</a:t>
            </a:r>
          </a:p>
          <a:p>
            <a:pPr marL="0" indent="0">
              <a:buNone/>
            </a:pPr>
            <a:r>
              <a:rPr lang="ru-RU" dirty="0"/>
              <a:t>Двуязычие в семье (родители разговаривают на разных </a:t>
            </a:r>
            <a:r>
              <a:rPr lang="ru-RU" dirty="0" smtClean="0"/>
              <a:t>языках, ребёнок </a:t>
            </a:r>
            <a:r>
              <a:rPr lang="ru-RU" dirty="0"/>
              <a:t>вставляет в один язык другой. Например, французский + русский = горловой звук «Р»).</a:t>
            </a:r>
          </a:p>
          <a:p>
            <a:pPr marL="0" indent="0">
              <a:buNone/>
            </a:pPr>
            <a:r>
              <a:rPr lang="ru-RU" dirty="0"/>
              <a:t>Образец неправильной речи в окружении ребенка (по подражанию).</a:t>
            </a:r>
          </a:p>
          <a:p>
            <a:pPr marL="0" indent="0">
              <a:buNone/>
            </a:pPr>
            <a:r>
              <a:rPr lang="ru-RU" dirty="0"/>
              <a:t>Выбор неправильной артикуляции.</a:t>
            </a:r>
          </a:p>
          <a:p>
            <a:pPr marL="0" indent="0">
              <a:buNone/>
            </a:pPr>
            <a:r>
              <a:rPr lang="ru-RU" dirty="0"/>
              <a:t>Недоразвитие фонематического слуха. Физический слух </a:t>
            </a:r>
            <a:r>
              <a:rPr lang="ru-RU" dirty="0" smtClean="0"/>
              <a:t>может </a:t>
            </a:r>
            <a:r>
              <a:rPr lang="ru-RU" dirty="0"/>
              <a:t>быть сохранен, а фонематический нарушен.</a:t>
            </a:r>
          </a:p>
        </p:txBody>
      </p:sp>
    </p:spTree>
    <p:extLst>
      <p:ext uri="{BB962C8B-B14F-4D97-AF65-F5344CB8AC3E}">
        <p14:creationId xmlns:p14="http://schemas.microsoft.com/office/powerpoint/2010/main" val="3166729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/>
              <a:t>Причины органической (механической) </a:t>
            </a:r>
            <a:r>
              <a:rPr lang="ru-RU" sz="4000" dirty="0" err="1"/>
              <a:t>дислалии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Органические — связанные со строением органа (языка, десны, зуба и др.)</a:t>
            </a:r>
          </a:p>
          <a:p>
            <a:r>
              <a:rPr lang="ru-RU" dirty="0"/>
              <a:t>Наследственные — передаются из поколения в поколение (редкие зубы, выдвинутая вперед нижняя челюсть и др.)</a:t>
            </a:r>
          </a:p>
          <a:p>
            <a:r>
              <a:rPr lang="ru-RU" dirty="0"/>
              <a:t>Врожденные — дефекты, сформировавшиеся в период внутриутробного развития</a:t>
            </a:r>
          </a:p>
          <a:p>
            <a:r>
              <a:rPr lang="ru-RU" dirty="0"/>
              <a:t>Приобретенные — дефекты, возникшие в момент родов или в течение последующей жизни</a:t>
            </a:r>
          </a:p>
        </p:txBody>
      </p:sp>
    </p:spTree>
    <p:extLst>
      <p:ext uri="{BB962C8B-B14F-4D97-AF65-F5344CB8AC3E}">
        <p14:creationId xmlns:p14="http://schemas.microsoft.com/office/powerpoint/2010/main" val="2002042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056"/>
            <a:ext cx="9144000" cy="68509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577082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Проявление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916832"/>
            <a:ext cx="8748464" cy="494116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dirty="0" smtClean="0"/>
              <a:t>Наиболее </a:t>
            </a:r>
            <a:r>
              <a:rPr lang="ru-RU" sz="1800" dirty="0"/>
              <a:t>частыми являются нарушения произношения свистящих и шипящих звуков (</a:t>
            </a:r>
            <a:r>
              <a:rPr lang="ru-RU" sz="1800" dirty="0" err="1"/>
              <a:t>сигматизмы</a:t>
            </a:r>
            <a:r>
              <a:rPr lang="ru-RU" sz="1800" dirty="0"/>
              <a:t>) или их затрудненное произношение (</a:t>
            </a:r>
            <a:r>
              <a:rPr lang="ru-RU" sz="1800" dirty="0" err="1"/>
              <a:t>парасигматизмы</a:t>
            </a:r>
            <a:r>
              <a:rPr lang="ru-RU" sz="1800" dirty="0"/>
              <a:t>). Среди них </a:t>
            </a:r>
            <a:r>
              <a:rPr lang="ru-RU" sz="1800" dirty="0" smtClean="0"/>
              <a:t>часто </a:t>
            </a:r>
            <a:r>
              <a:rPr lang="ru-RU" sz="1800" dirty="0"/>
              <a:t>фонетические </a:t>
            </a:r>
            <a:r>
              <a:rPr lang="ru-RU" sz="1800" dirty="0" err="1"/>
              <a:t>сигматизмы</a:t>
            </a:r>
            <a:r>
              <a:rPr lang="ru-RU" sz="1800" dirty="0"/>
              <a:t> (межзубный, боковой, губно-зубной, щечный и т.п.) и </a:t>
            </a:r>
            <a:r>
              <a:rPr lang="ru-RU" sz="1800" dirty="0" err="1"/>
              <a:t>парасигматизмы</a:t>
            </a:r>
            <a:r>
              <a:rPr lang="ru-RU" sz="1800" dirty="0"/>
              <a:t> (</a:t>
            </a:r>
            <a:r>
              <a:rPr lang="ru-RU" sz="1800" dirty="0" err="1"/>
              <a:t>призубный</a:t>
            </a:r>
            <a:r>
              <a:rPr lang="ru-RU" sz="1800" dirty="0"/>
              <a:t>, свистящий, шипящий и т.п</a:t>
            </a:r>
            <a:r>
              <a:rPr lang="ru-RU" sz="1800" dirty="0" smtClean="0"/>
              <a:t>.).</a:t>
            </a:r>
          </a:p>
          <a:p>
            <a:pPr marL="0" indent="0">
              <a:buNone/>
            </a:pPr>
            <a:r>
              <a:rPr lang="ru-RU" sz="1800" dirty="0" smtClean="0"/>
              <a:t>Нарушения </a:t>
            </a:r>
            <a:r>
              <a:rPr lang="ru-RU" sz="1800" dirty="0"/>
              <a:t>произношения сонорных звуков р, </a:t>
            </a:r>
            <a:r>
              <a:rPr lang="ru-RU" sz="1800" dirty="0" err="1"/>
              <a:t>рь</a:t>
            </a:r>
            <a:r>
              <a:rPr lang="ru-RU" sz="1800" dirty="0"/>
              <a:t>, л, ль, представлены двумя группами, имеющими самостоятельные терминологические оформления.</a:t>
            </a:r>
          </a:p>
          <a:p>
            <a:pPr marL="0" indent="0">
              <a:buNone/>
            </a:pPr>
            <a:r>
              <a:rPr lang="ru-RU" sz="1800" dirty="0" smtClean="0"/>
              <a:t>Нарушения </a:t>
            </a:r>
            <a:r>
              <a:rPr lang="ru-RU" sz="1800" dirty="0"/>
              <a:t>произношения сонорных звуков л, ль, — </a:t>
            </a:r>
            <a:r>
              <a:rPr lang="ru-RU" sz="1800" dirty="0" err="1"/>
              <a:t>ламбдаизм</a:t>
            </a:r>
            <a:r>
              <a:rPr lang="ru-RU" sz="1800" dirty="0"/>
              <a:t> и </a:t>
            </a:r>
            <a:r>
              <a:rPr lang="ru-RU" sz="1800" dirty="0" err="1"/>
              <a:t>параламбдацизм</a:t>
            </a:r>
            <a:r>
              <a:rPr lang="ru-RU" sz="1800" dirty="0"/>
              <a:t>.</a:t>
            </a:r>
          </a:p>
          <a:p>
            <a:pPr marL="0" indent="0">
              <a:buNone/>
            </a:pPr>
            <a:r>
              <a:rPr lang="ru-RU" sz="1800" dirty="0" smtClean="0"/>
              <a:t>Нарушения </a:t>
            </a:r>
            <a:r>
              <a:rPr lang="ru-RU" sz="1800" dirty="0"/>
              <a:t>произношения сонорного звука «Р» (</a:t>
            </a:r>
            <a:r>
              <a:rPr lang="ru-RU" sz="1800" dirty="0" err="1"/>
              <a:t>рь</a:t>
            </a:r>
            <a:r>
              <a:rPr lang="ru-RU" sz="1800" dirty="0"/>
              <a:t>) — ротацизм и </a:t>
            </a:r>
            <a:r>
              <a:rPr lang="ru-RU" sz="1800" dirty="0" err="1"/>
              <a:t>параротацизм</a:t>
            </a:r>
            <a:r>
              <a:rPr lang="ru-RU" sz="1800" dirty="0"/>
              <a:t>. </a:t>
            </a:r>
            <a:r>
              <a:rPr lang="ru-RU" sz="1800" dirty="0" smtClean="0"/>
              <a:t>Нарушения </a:t>
            </a:r>
            <a:r>
              <a:rPr lang="ru-RU" sz="1800" dirty="0"/>
              <a:t>произношения заднеязычных звуков г, </a:t>
            </a:r>
            <a:r>
              <a:rPr lang="ru-RU" sz="1800" dirty="0" err="1"/>
              <a:t>гь</a:t>
            </a:r>
            <a:r>
              <a:rPr lang="ru-RU" sz="1800" dirty="0"/>
              <a:t>, к, </a:t>
            </a:r>
            <a:r>
              <a:rPr lang="ru-RU" sz="1800" dirty="0" err="1"/>
              <a:t>кь</a:t>
            </a:r>
            <a:r>
              <a:rPr lang="ru-RU" sz="1800" dirty="0"/>
              <a:t>, х, </a:t>
            </a:r>
            <a:r>
              <a:rPr lang="ru-RU" sz="1800" dirty="0" err="1"/>
              <a:t>хь</a:t>
            </a:r>
            <a:r>
              <a:rPr lang="ru-RU" sz="1800" dirty="0"/>
              <a:t> — имеют самостоятельное название соответственно </a:t>
            </a:r>
            <a:r>
              <a:rPr lang="ru-RU" sz="1800" dirty="0" err="1"/>
              <a:t>гаммацизм</a:t>
            </a:r>
            <a:r>
              <a:rPr lang="ru-RU" sz="1800" dirty="0"/>
              <a:t>, </a:t>
            </a:r>
            <a:r>
              <a:rPr lang="ru-RU" sz="1800" dirty="0" err="1"/>
              <a:t>каппацизм</a:t>
            </a:r>
            <a:r>
              <a:rPr lang="ru-RU" sz="1800" dirty="0"/>
              <a:t>, </a:t>
            </a:r>
            <a:r>
              <a:rPr lang="ru-RU" sz="1800" dirty="0" err="1"/>
              <a:t>хитизм</a:t>
            </a:r>
            <a:r>
              <a:rPr lang="ru-RU" sz="1800" dirty="0"/>
              <a:t>. Некоторыми авторами они объединяются в одну группу «</a:t>
            </a:r>
            <a:r>
              <a:rPr lang="ru-RU" sz="1800" dirty="0" err="1"/>
              <a:t>гаммацизм</a:t>
            </a:r>
            <a:r>
              <a:rPr lang="ru-RU" sz="1800" dirty="0"/>
              <a:t>» или «</a:t>
            </a:r>
            <a:r>
              <a:rPr lang="ru-RU" sz="1800" dirty="0" err="1"/>
              <a:t>готтентотизм</a:t>
            </a:r>
            <a:r>
              <a:rPr lang="ru-RU" sz="1800" dirty="0"/>
              <a:t>».</a:t>
            </a:r>
          </a:p>
          <a:p>
            <a:pPr marL="0" indent="0">
              <a:buNone/>
            </a:pPr>
            <a:r>
              <a:rPr lang="ru-RU" sz="1800" dirty="0"/>
              <a:t>Н</a:t>
            </a:r>
            <a:r>
              <a:rPr lang="ru-RU" sz="1800" dirty="0" smtClean="0"/>
              <a:t>арушение </a:t>
            </a:r>
            <a:r>
              <a:rPr lang="ru-RU" sz="1800" dirty="0"/>
              <a:t>звука «й» носит название </a:t>
            </a:r>
            <a:r>
              <a:rPr lang="ru-RU" sz="1800" dirty="0" err="1" smtClean="0"/>
              <a:t>йотацизм</a:t>
            </a:r>
            <a:r>
              <a:rPr lang="ru-RU" sz="18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46726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2360" y="-24759"/>
            <a:ext cx="9728647" cy="68617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0031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4"/>
            <a:ext cx="9144000" cy="685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84264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68</TotalTime>
  <Words>1005</Words>
  <Application>Microsoft Office PowerPoint</Application>
  <PresentationFormat>Экран (4:3)</PresentationFormat>
  <Paragraphs>70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Поток</vt:lpstr>
      <vt:lpstr>Дислалия</vt:lpstr>
      <vt:lpstr>Дислалия</vt:lpstr>
      <vt:lpstr>Формы дислалии</vt:lpstr>
      <vt:lpstr>Причины функциональной дислалии</vt:lpstr>
      <vt:lpstr>Причины органической (механической) дислалии</vt:lpstr>
      <vt:lpstr>Презентация PowerPoint</vt:lpstr>
      <vt:lpstr>Проявление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Диагностика дислалии</vt:lpstr>
      <vt:lpstr>Коррекция дислалии</vt:lpstr>
      <vt:lpstr>Прогноз и профилактика дислалии</vt:lpstr>
      <vt:lpstr>Упражнения при дислалии</vt:lpstr>
      <vt:lpstr>Спасибо за внимание!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Дислалия</dc:title>
  <dc:creator>Admin</dc:creator>
  <cp:lastModifiedBy>Veronika</cp:lastModifiedBy>
  <cp:revision>12</cp:revision>
  <dcterms:created xsi:type="dcterms:W3CDTF">2014-12-06T20:51:14Z</dcterms:created>
  <dcterms:modified xsi:type="dcterms:W3CDTF">2015-10-09T20:10:09Z</dcterms:modified>
</cp:coreProperties>
</file>