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6" r:id="rId2"/>
    <p:sldId id="258" r:id="rId3"/>
    <p:sldId id="259" r:id="rId4"/>
    <p:sldId id="260" r:id="rId5"/>
    <p:sldId id="264" r:id="rId6"/>
    <p:sldId id="263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1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B12AAF9-6C41-4BC1-849A-96F9C753166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31081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AF22C-1A6C-47EF-923E-0F625FC6ED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49A4B-74A5-4796-A94F-F14B3CFB19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BFC41-4EBD-4D42-8A3B-0B6674491D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5904E-A645-4285-AA64-97ECE70170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AB940-2AF7-4644-8B6B-6BA061FDAC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FB478-8847-4FFB-82D1-EE02ACE541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AB3548-A15A-4392-B9A7-031271B14D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7A6D7-96A9-4914-9D9D-41A9B12E72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E9338-5982-4351-998F-A5F87C9964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2C4EF-4524-438A-AA7C-B86195F112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0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ru-RU"/>
          </a:p>
        </p:txBody>
      </p:sp>
      <p:sp>
        <p:nvSpPr>
          <p:cNvPr id="130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ru-RU"/>
          </a:p>
        </p:txBody>
      </p:sp>
      <p:sp>
        <p:nvSpPr>
          <p:cNvPr id="130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7022EEC9-4AD4-4E83-A94F-18B4A4E659E3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2232025"/>
          </a:xfrm>
        </p:spPr>
        <p:txBody>
          <a:bodyPr/>
          <a:lstStyle/>
          <a:p>
            <a:r>
              <a:rPr lang="ru-RU" dirty="0"/>
              <a:t>Использование ИКТ на уроках в начальной школе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997200"/>
            <a:ext cx="6400800" cy="2497138"/>
          </a:xfrm>
        </p:spPr>
        <p:txBody>
          <a:bodyPr/>
          <a:lstStyle/>
          <a:p>
            <a:r>
              <a:rPr lang="ru-RU" sz="2800"/>
              <a:t>"Скажи мне, и я забуду. </a:t>
            </a:r>
            <a:br>
              <a:rPr lang="ru-RU" sz="2800"/>
            </a:br>
            <a:r>
              <a:rPr lang="ru-RU" sz="2800"/>
              <a:t>Покажи мне, - я смогу запомнить. </a:t>
            </a:r>
            <a:br>
              <a:rPr lang="ru-RU" sz="2800"/>
            </a:br>
            <a:r>
              <a:rPr lang="ru-RU" sz="2800"/>
              <a:t>Позволь мне это сделать самому,</a:t>
            </a:r>
            <a:br>
              <a:rPr lang="ru-RU" sz="2800"/>
            </a:br>
            <a:r>
              <a:rPr lang="ru-RU" sz="2800"/>
              <a:t>и это станет моим навсегда". </a:t>
            </a:r>
            <a:br>
              <a:rPr lang="ru-RU" sz="2800"/>
            </a:br>
            <a:r>
              <a:rPr lang="ru-RU" sz="2800" i="1"/>
              <a:t>Древняя мудрость</a:t>
            </a:r>
            <a:r>
              <a:rPr lang="ru-RU" sz="2800"/>
              <a:t> </a:t>
            </a:r>
          </a:p>
        </p:txBody>
      </p:sp>
      <p:pic>
        <p:nvPicPr>
          <p:cNvPr id="2053" name="Picture 5" descr="MCj042826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7425"/>
            <a:ext cx="1962150" cy="1870075"/>
          </a:xfrm>
          <a:prstGeom prst="rect">
            <a:avLst/>
          </a:prstGeom>
          <a:noFill/>
        </p:spPr>
      </p:pic>
      <p:sp>
        <p:nvSpPr>
          <p:cNvPr id="5" name="Круглая лента лицом вниз 4"/>
          <p:cNvSpPr/>
          <p:nvPr/>
        </p:nvSpPr>
        <p:spPr bwMode="auto">
          <a:xfrm>
            <a:off x="2571736" y="6215058"/>
            <a:ext cx="3714776" cy="642942"/>
          </a:xfrm>
          <a:prstGeom prst="ellipseRibb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charset="0"/>
              </a:rPr>
              <a:t>Prezentacii.com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ИКТ – информационно-коммуникативные технологии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636838"/>
            <a:ext cx="8229600" cy="27368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Применение ИКТ на уроках усиливает: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/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r>
              <a:rPr lang="ru-RU"/>
              <a:t>   положительную мотивацию обучения;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ru-RU"/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r>
              <a:rPr lang="ru-RU"/>
              <a:t>Активизирует познавательную деятельность обучающихся.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Использование ИКТ позволяет проводить уроки: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На высоком эстетическом и эмоциональном уровне (музыка, анимация).</a:t>
            </a:r>
          </a:p>
          <a:p>
            <a:pPr>
              <a:lnSpc>
                <a:spcPct val="80000"/>
              </a:lnSpc>
            </a:pPr>
            <a:r>
              <a:rPr lang="ru-RU" sz="2800"/>
              <a:t>Обеспечивает наглядность.</a:t>
            </a:r>
          </a:p>
          <a:p>
            <a:pPr>
              <a:lnSpc>
                <a:spcPct val="80000"/>
              </a:lnSpc>
            </a:pPr>
            <a:r>
              <a:rPr lang="ru-RU" sz="2800"/>
              <a:t>Привлекает большое количество дидактического материала.</a:t>
            </a:r>
          </a:p>
          <a:p>
            <a:pPr>
              <a:lnSpc>
                <a:spcPct val="80000"/>
              </a:lnSpc>
            </a:pPr>
            <a:r>
              <a:rPr lang="ru-RU" sz="2800"/>
              <a:t>Повышает объём выполняемой работы на уроке в 1,5-2 раза.</a:t>
            </a:r>
          </a:p>
          <a:p>
            <a:pPr>
              <a:lnSpc>
                <a:spcPct val="80000"/>
              </a:lnSpc>
            </a:pPr>
            <a:r>
              <a:rPr lang="ru-RU" sz="2800"/>
              <a:t>Обеспечивает высокую степень дифференциации обучения (индивидуальный подход к ученику, применяя разноуровневые задания).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143000"/>
          </a:xfrm>
        </p:spPr>
        <p:txBody>
          <a:bodyPr/>
          <a:lstStyle/>
          <a:p>
            <a:r>
              <a:rPr lang="ru-RU" sz="4000"/>
              <a:t>Применение ИКТ способствует</a:t>
            </a: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750" y="981075"/>
            <a:ext cx="7772400" cy="1512888"/>
          </a:xfrm>
        </p:spPr>
        <p:txBody>
          <a:bodyPr/>
          <a:lstStyle/>
          <a:p>
            <a:pPr>
              <a:buClr>
                <a:schemeClr val="bg2"/>
              </a:buClr>
              <a:buFont typeface="Wingdings" pitchFamily="2" charset="2"/>
              <a:buChar char="§"/>
            </a:pPr>
            <a:r>
              <a:rPr lang="ru-RU"/>
              <a:t>   </a:t>
            </a:r>
            <a:r>
              <a:rPr lang="ru-RU" sz="4400"/>
              <a:t>повышению качества      образования.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684213" y="4005263"/>
            <a:ext cx="80645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bg2"/>
              </a:buClr>
              <a:buFont typeface="Wingdings" pitchFamily="2" charset="2"/>
              <a:buChar char="§"/>
            </a:pPr>
            <a:r>
              <a:rPr kumimoji="0" lang="ru-RU" sz="4000" b="1"/>
              <a:t>Развитие мышления.</a:t>
            </a:r>
          </a:p>
          <a:p>
            <a:endParaRPr kumimoji="0" lang="ru-RU" sz="4000" b="1"/>
          </a:p>
          <a:p>
            <a:pPr>
              <a:buClr>
                <a:schemeClr val="bg2"/>
              </a:buClr>
              <a:buFont typeface="Wingdings" pitchFamily="2" charset="2"/>
              <a:buChar char="§"/>
            </a:pPr>
            <a:r>
              <a:rPr kumimoji="0" lang="ru-RU" sz="4000" b="1"/>
              <a:t>Формирование приемов мыслительной деятельности.</a:t>
            </a:r>
          </a:p>
        </p:txBody>
      </p:sp>
      <p:sp>
        <p:nvSpPr>
          <p:cNvPr id="118792" name="Rectangle 8"/>
          <p:cNvSpPr>
            <a:spLocks noChangeArrowheads="1"/>
          </p:cNvSpPr>
          <p:nvPr/>
        </p:nvSpPr>
        <p:spPr bwMode="auto">
          <a:xfrm>
            <a:off x="539750" y="3284538"/>
            <a:ext cx="7561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0" lang="ru-RU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Цель применения ИКТ: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Электронные ресурсы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50" y="1989138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ü"/>
            </a:pPr>
            <a:r>
              <a:rPr lang="ru-RU" sz="2800"/>
              <a:t>Мультимедийные курсы</a:t>
            </a:r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None/>
            </a:pPr>
            <a:endParaRPr lang="ru-RU" sz="2800"/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ü"/>
            </a:pPr>
            <a:r>
              <a:rPr lang="ru-RU" sz="2800"/>
              <a:t>Презентация к уроку</a:t>
            </a:r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None/>
            </a:pPr>
            <a:endParaRPr lang="ru-RU" sz="2800"/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ü"/>
            </a:pPr>
            <a:r>
              <a:rPr lang="ru-RU" sz="2800"/>
              <a:t>Логические игры</a:t>
            </a:r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None/>
            </a:pPr>
            <a:endParaRPr lang="ru-RU" sz="2800"/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ü"/>
            </a:pPr>
            <a:r>
              <a:rPr lang="ru-RU" sz="2800"/>
              <a:t>Тестовые оболочки</a:t>
            </a:r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None/>
            </a:pPr>
            <a:endParaRPr lang="ru-RU" sz="2800"/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ü"/>
            </a:pPr>
            <a:r>
              <a:rPr lang="ru-RU" sz="2800"/>
              <a:t>Ресурсы Интернет</a:t>
            </a:r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None/>
            </a:pPr>
            <a:endParaRPr lang="ru-RU" sz="2800"/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ü"/>
            </a:pPr>
            <a:r>
              <a:rPr lang="ru-RU" sz="2800"/>
              <a:t>Электронные энциклопедии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ИКТ оправдывает себя во всех отношениях: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616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Повышает качество знаний</a:t>
            </a:r>
          </a:p>
          <a:p>
            <a:pPr>
              <a:lnSpc>
                <a:spcPct val="90000"/>
              </a:lnSpc>
            </a:pPr>
            <a:r>
              <a:rPr lang="ru-RU" sz="2800"/>
              <a:t>Продвигает ребёнка в общем развитии</a:t>
            </a:r>
          </a:p>
          <a:p>
            <a:pPr>
              <a:lnSpc>
                <a:spcPct val="90000"/>
              </a:lnSpc>
            </a:pPr>
            <a:r>
              <a:rPr lang="ru-RU" sz="2800"/>
              <a:t>Помогает преодолеть трудности</a:t>
            </a:r>
          </a:p>
          <a:p>
            <a:pPr>
              <a:lnSpc>
                <a:spcPct val="90000"/>
              </a:lnSpc>
            </a:pPr>
            <a:r>
              <a:rPr lang="ru-RU" sz="2800"/>
              <a:t>Вносит радость в жизнь ребёнка</a:t>
            </a:r>
          </a:p>
          <a:p>
            <a:pPr>
              <a:lnSpc>
                <a:spcPct val="90000"/>
              </a:lnSpc>
            </a:pPr>
            <a:r>
              <a:rPr lang="ru-RU" sz="2800"/>
              <a:t>Позволяет вести обучение в зоне ближайшего развития</a:t>
            </a:r>
          </a:p>
          <a:p>
            <a:pPr>
              <a:lnSpc>
                <a:spcPct val="90000"/>
              </a:lnSpc>
            </a:pPr>
            <a:r>
              <a:rPr lang="ru-RU" sz="2800"/>
              <a:t>Создает благоприятные условия для лучшего взаимопонимания учителя и учащихся и их сотрудничества в учебном процессе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998662"/>
          </a:xfrm>
        </p:spPr>
        <p:txBody>
          <a:bodyPr/>
          <a:lstStyle/>
          <a:p>
            <a:r>
              <a:rPr lang="ru-RU"/>
              <a:t>Требования, предъявляемые к учителю, работающему с применением ИТ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36838"/>
            <a:ext cx="8229600" cy="3600450"/>
          </a:xfrm>
        </p:spPr>
        <p:txBody>
          <a:bodyPr/>
          <a:lstStyle/>
          <a:p>
            <a:r>
              <a:rPr lang="ru-RU"/>
              <a:t>Владеть основами работы на компьютере</a:t>
            </a:r>
          </a:p>
          <a:p>
            <a:r>
              <a:rPr lang="ru-RU"/>
              <a:t>Иметь навыки работы с мультимедийными программами</a:t>
            </a:r>
          </a:p>
          <a:p>
            <a:r>
              <a:rPr lang="ru-RU"/>
              <a:t>Владеть основами работы в Интернет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ru-RU"/>
              <a:t>Этапы подготовки к уроку: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268413"/>
            <a:ext cx="7772400" cy="5184775"/>
          </a:xfrm>
        </p:spPr>
        <p:txBody>
          <a:bodyPr/>
          <a:lstStyle/>
          <a:p>
            <a:r>
              <a:rPr lang="ru-RU" sz="2800">
                <a:solidFill>
                  <a:schemeClr val="hlink"/>
                </a:solidFill>
              </a:rPr>
              <a:t>Диагностика</a:t>
            </a:r>
            <a:r>
              <a:rPr lang="ru-RU" sz="2800"/>
              <a:t> ( характер учебного материала, структура урока, временные затраты, возможности, интересы и способности ребенка)</a:t>
            </a:r>
          </a:p>
          <a:p>
            <a:r>
              <a:rPr lang="ru-RU" sz="2800">
                <a:solidFill>
                  <a:schemeClr val="hlink"/>
                </a:solidFill>
              </a:rPr>
              <a:t>Прогнозирование</a:t>
            </a:r>
            <a:r>
              <a:rPr lang="ru-RU" sz="2800"/>
              <a:t> ( оценка различных вариантов проведения урока, выбор наиболее оптимального)</a:t>
            </a:r>
          </a:p>
          <a:p>
            <a:r>
              <a:rPr lang="ru-RU" sz="2800">
                <a:solidFill>
                  <a:schemeClr val="hlink"/>
                </a:solidFill>
              </a:rPr>
              <a:t>Планирование</a:t>
            </a:r>
            <a:r>
              <a:rPr lang="ru-RU" sz="2800"/>
              <a:t> ( создание методической структуры урока, выбор форм организации учебной деятельности обучающихся, средств обучения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0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1557338"/>
            <a:ext cx="7772400" cy="41036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Применение ИКТ в образовательном процессе позволяет решить одну из важных задач обучения – </a:t>
            </a:r>
          </a:p>
          <a:p>
            <a:pPr>
              <a:buFont typeface="Wingdings" pitchFamily="2" charset="2"/>
              <a:buNone/>
            </a:pPr>
            <a:r>
              <a:rPr lang="ru-RU" i="1">
                <a:solidFill>
                  <a:schemeClr val="tx2"/>
                </a:solidFill>
              </a:rPr>
              <a:t>           </a:t>
            </a:r>
            <a:r>
              <a:rPr lang="ru-RU" sz="3600" i="1">
                <a:solidFill>
                  <a:schemeClr val="tx2"/>
                </a:solidFill>
              </a:rPr>
              <a:t>повышение уровня знаний</a:t>
            </a:r>
            <a:endParaRPr lang="ru-RU" sz="3600" i="1"/>
          </a:p>
        </p:txBody>
      </p:sp>
      <p:pic>
        <p:nvPicPr>
          <p:cNvPr id="144391" name="Picture 7" descr="MCj042826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508500"/>
            <a:ext cx="1962150" cy="1870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ct Overview">
  <a:themeElements>
    <a:clrScheme name="Project Overview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Project Overview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Project Overview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Overview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Overview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Overview</Template>
  <TotalTime>120</TotalTime>
  <Words>265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Wingdings</vt:lpstr>
      <vt:lpstr>Project Overview</vt:lpstr>
      <vt:lpstr>Использование ИКТ на уроках в начальной школе</vt:lpstr>
      <vt:lpstr>ИКТ – информационно-коммуникативные технологии</vt:lpstr>
      <vt:lpstr>Использование ИКТ позволяет проводить уроки:</vt:lpstr>
      <vt:lpstr>Применение ИКТ способствует</vt:lpstr>
      <vt:lpstr>Электронные ресурсы</vt:lpstr>
      <vt:lpstr>ИКТ оправдывает себя во всех отношениях:</vt:lpstr>
      <vt:lpstr>Требования, предъявляемые к учителю, работающему с применением ИТ</vt:lpstr>
      <vt:lpstr>Этапы подготовки к уроку: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на уроках в начальной школе.</dc:title>
  <dc:creator>Алена</dc:creator>
  <cp:lastModifiedBy>Екатерина Пашкина</cp:lastModifiedBy>
  <cp:revision>17</cp:revision>
  <dcterms:created xsi:type="dcterms:W3CDTF">2009-04-03T14:15:42Z</dcterms:created>
  <dcterms:modified xsi:type="dcterms:W3CDTF">2015-05-04T18:58:25Z</dcterms:modified>
</cp:coreProperties>
</file>