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9" r:id="rId2"/>
    <p:sldId id="260" r:id="rId3"/>
    <p:sldId id="263" r:id="rId4"/>
    <p:sldId id="265" r:id="rId5"/>
    <p:sldId id="268" r:id="rId6"/>
    <p:sldId id="266" r:id="rId7"/>
    <p:sldId id="267" r:id="rId8"/>
    <p:sldId id="269" r:id="rId9"/>
    <p:sldId id="270" r:id="rId10"/>
    <p:sldId id="272" r:id="rId11"/>
    <p:sldId id="273" r:id="rId12"/>
    <p:sldId id="274" r:id="rId13"/>
    <p:sldId id="275" r:id="rId14"/>
    <p:sldId id="276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0001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Тема: «Личностно-ориентированный подход к формированию творческих способностей на уроках русского языка в начальных классах.»</a:t>
            </a:r>
            <a:endParaRPr lang="ru-RU" dirty="0"/>
          </a:p>
        </p:txBody>
      </p:sp>
      <p:pic>
        <p:nvPicPr>
          <p:cNvPr id="4" name="Содержимое 3" descr="img-20130904114908-70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2546352"/>
            <a:ext cx="7870673" cy="43116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610600" cy="88265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Личностно-ориентированный урок с учетом его ценностей: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928670"/>
            <a:ext cx="4290556" cy="639762"/>
          </a:xfrm>
        </p:spPr>
        <p:txBody>
          <a:bodyPr/>
          <a:lstStyle/>
          <a:p>
            <a:r>
              <a:rPr lang="ru-RU" b="0" u="sng" dirty="0" smtClean="0">
                <a:latin typeface="Times New Roman" pitchFamily="18" charset="0"/>
                <a:cs typeface="Times New Roman" pitchFamily="18" charset="0"/>
              </a:rPr>
              <a:t>Традиционный урок</a:t>
            </a:r>
            <a:endParaRPr lang="ru-RU" b="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851759" y="928670"/>
            <a:ext cx="4292241" cy="639762"/>
          </a:xfrm>
        </p:spPr>
        <p:txBody>
          <a:bodyPr/>
          <a:lstStyle/>
          <a:p>
            <a:r>
              <a:rPr lang="ru-RU" b="0" u="sng" dirty="0" smtClean="0">
                <a:latin typeface="Times New Roman" pitchFamily="18" charset="0"/>
                <a:cs typeface="Times New Roman" pitchFamily="18" charset="0"/>
              </a:rPr>
              <a:t>Нетрадиционный урок</a:t>
            </a:r>
            <a:endParaRPr lang="ru-RU" b="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14282" y="1571612"/>
            <a:ext cx="4290556" cy="385765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pPr lvl="0" algn="just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 Обучает всех детей установленной сумме знаний, умений и навыков.</a:t>
            </a:r>
          </a:p>
          <a:p>
            <a:pPr lvl="0" algn="just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 Определяет учебные </a:t>
            </a:r>
          </a:p>
          <a:p>
            <a:pPr algn="just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задания, форму работы детей и демонстрирует им образец правильного выполнения заданий.</a:t>
            </a:r>
          </a:p>
          <a:p>
            <a:pPr lvl="0" algn="just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 Старается заинтересовать детей в том учебном материале, который предполагает сам учитель.</a:t>
            </a:r>
          </a:p>
          <a:p>
            <a:pPr lvl="0" algn="just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 Проводит индивидуальные</a:t>
            </a:r>
          </a:p>
          <a:p>
            <a:pPr lvl="0" algn="just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занятия с отстающими детьми.</a:t>
            </a:r>
          </a:p>
          <a:p>
            <a:pPr algn="just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 Планирует и направляет детскую деятельность по определённому руслу.</a:t>
            </a:r>
          </a:p>
          <a:p>
            <a:pPr lvl="0" algn="just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 Оценивает результаты работы детей, подмечая и исправляя допущенные ими ошибки.</a:t>
            </a:r>
          </a:p>
          <a:p>
            <a:pPr lvl="0" algn="just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 Определяет правила поведения в классе и следит за их соблюдением детьми.</a:t>
            </a:r>
          </a:p>
          <a:p>
            <a:pPr algn="just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 Разрешает возникающие конфликты между детьми: поощряет правых и наказывает виноватых.</a:t>
            </a:r>
          </a:p>
          <a:p>
            <a:pPr lvl="0"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4876" y="1500174"/>
            <a:ext cx="4041775" cy="392909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Способствует эффективному накоплению каждым ребёнком своего собственного личного опыта. </a:t>
            </a:r>
          </a:p>
          <a:p>
            <a:pPr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Предлагает детям на выбор различные учебные задания и формы работы, поощряет детей к самостоятельному поиску путей решения этих заданий.</a:t>
            </a:r>
          </a:p>
          <a:p>
            <a:pPr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Стремится выявить реальные интересы детей и согласовать с ними подбор и организацию учебного материала.</a:t>
            </a:r>
          </a:p>
          <a:p>
            <a:pPr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Ведёт индивидуальную работу с каждым ребёнком.</a:t>
            </a:r>
          </a:p>
          <a:p>
            <a:pPr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Помогает детям самостоятельно спланировать свою деятельность.</a:t>
            </a:r>
          </a:p>
          <a:p>
            <a:pPr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Поощряет детей самостоятельно оценивать результаты их работы и исправлять допущенные ошибки.</a:t>
            </a:r>
          </a:p>
          <a:p>
            <a:pPr lvl="0"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Учит детей самостоятельно вырабатывать правила поведения и контролировать их соблюдение.</a:t>
            </a:r>
          </a:p>
          <a:p>
            <a:pPr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Побуждает детей обсуждать возникающие между ними конфликтные ситуации и самостоятельно искать пути их разрешения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5786454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Существуют разные уровни творчества, а также разное его содержание в разных видах его работ. Можно определить ряд основных условий, делающих труд творческим: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наличие неопределённости или проблемы, для устранения которой нет известных средств. Например, неопределенны условия, неясны конкретные задачи, не известны способы их решения.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свободный характер труда, без постоянных указаний, с возможностью самому выбирать время, последовательность, приёмы работы.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зависимость результатов во многом от конкретного человека, его опыта, интуиции, воли.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возможность соревноваться с кем-то, повышать свои успехи.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Если обучение содержит творческую составляющую, оно позволяет добиться победы, позволяет почувствовать собственную силу. Чаще всего втягивание в творчество происходит стихийно под влиянием родителей или хороших учителей.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-735013"/>
            <a:ext cx="7772400" cy="1470025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 Показатели </a:t>
            </a:r>
            <a:r>
              <a:rPr lang="ru-RU" sz="2400" b="1" u="sng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 творческой активности детей на уроке русского языка:</a:t>
            </a:r>
            <a:b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71612"/>
            <a:ext cx="9144000" cy="4071966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Высокий уровень интереса к урокам;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Способность к фантазированию, воображению; 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Проявление догадливости и сообразительности; 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Проявление радостных эмоций в процессе работы;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Умение преодолевать возникшие трудности; 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Стремление к оригинальности;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Проявление самостоятельности в работе.</a:t>
            </a:r>
          </a:p>
          <a:p>
            <a:endParaRPr lang="ru-RU" dirty="0"/>
          </a:p>
        </p:txBody>
      </p:sp>
      <p:pic>
        <p:nvPicPr>
          <p:cNvPr id="5" name="Рисунок 4" descr="9b5e21865d35a72b396e2769ea45907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8" y="4214818"/>
            <a:ext cx="4143372" cy="26431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Формы активизации творческой деятельности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Сочинения и творческие диктанты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Развивающий канон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Интеллектуальные атаки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Составление детьми заданий к урокам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Сочинение 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»(стихотворение, состоящее из пяти строк, в котором человек высказывает свое отношение к чему-то или к кому-то.)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7_html_92d972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4929198"/>
            <a:ext cx="4000496" cy="19288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untitle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57628"/>
            <a:ext cx="4572000" cy="300037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unt2itled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4071942"/>
            <a:ext cx="4500562" cy="278605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9" name="Рисунок 8" descr="2fdd4b559c4f55e975af072d5890ebc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" y="1"/>
            <a:ext cx="5429255" cy="3703615"/>
          </a:xfrm>
          <a:prstGeom prst="rect">
            <a:avLst/>
          </a:prstGeom>
        </p:spPr>
      </p:pic>
      <p:pic>
        <p:nvPicPr>
          <p:cNvPr id="10" name="Рисунок 9" descr="0014-014-Sinkvej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2066" y="0"/>
            <a:ext cx="4071934" cy="4000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643710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r>
              <a:rPr lang="ru-RU" sz="2200" dirty="0" smtClean="0"/>
              <a:t> </a:t>
            </a:r>
            <a:br>
              <a:rPr lang="ru-RU" sz="22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рамках данной работы было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ппроведено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исследование – является ли личностно-ориентированный урок средством развития творческих способностей? После проведённого эксперимента можно сделать вывод, что уроки с личностно-ориентированным направлением заставляют обучающихся задумываться над решением проблемы. Каждый ученик сам для себя выбирает решение, дети перестают бояться высказывать своё мнение. Поэтому у них начинает развиваться воображение, а, следовательно, и творческие способности.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/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Я считаю, что если ребенок чувствует поощрение, он учится быть уверенным в себе; если ребенка хвалят, он учится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быть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благодарным;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если ребенок живет в атмосфере любви, он учится любить; если ребенок чувствует одобрение окружающих, он учится любить себя. Созданные условия в классе позволяют мне: раскрыть индивидуальные способности детей; воспитывать самостоятельность; способствуют саморазвитию и самореализации личности в современных условиях.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Данная организация уроков, ориентированная на психологические и личностные особенности младших школьников, приведет к тому, что дети научатся учиться, смогут использовать эту способность в средней и старшей школе, а главное – то желание, с которым многие малыши идут в школу, у них не только не пропадет, но и умножится.  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3" name="Рисунок 2" descr="Uchenik_god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73008" y="-1"/>
            <a:ext cx="1170991" cy="8572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b="1" dirty="0" smtClean="0"/>
              <a:t>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современных школах возникла необходимость уделять внимание личностным качествам учащихся во время обучения. Большинство учебных программ не предполагают личностного образования, в применяемых методиках присутствие индивидуального начала малозаметно. Школа не является личностно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ориентированной, т.к. нет достаточного опыта, необходимых методик, технологий и официальных документов, ориентированных на личностную специфику образования, в связи с чем не раскрываются индивидуальные, интеллектуальные, творческие способности детей, не воспитывается самореализация личности.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643182"/>
            <a:ext cx="8229600" cy="1143000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Федеральном государственном образовательном стандарте начального общего образования четко определены необходимые для формирования нового человека изменения, в которых подчеркнуто, что развитие личности, обучающегося на основе усвоения универсальных учебных действий, личностно-ориентированный смысл образования заложен в любом типе обучения, что является основным результатом образования.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5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100" b="1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определить оптимальные возможности  использования  личностно-ориентированного подхода как средства развития творческих способностей у детей.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/>
              <a:t> </a:t>
            </a:r>
            <a:r>
              <a:rPr lang="ru-RU" sz="3100" b="1" u="sng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3100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изучить принципы организации личностно-ориентированного урока; определение факторов влияющих на развитие творческих способностей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детей.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642910" y="2109766"/>
            <a:ext cx="7643866" cy="747730"/>
          </a:xfrm>
        </p:spPr>
        <p:txBody>
          <a:bodyPr>
            <a:normAutofit/>
          </a:bodyPr>
          <a:lstStyle/>
          <a:p>
            <a:pPr algn="just"/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1470025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  <a:endParaRPr lang="ru-RU" b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000108"/>
            <a:ext cx="9144000" cy="3429024"/>
          </a:xfrm>
        </p:spPr>
        <p:txBody>
          <a:bodyPr>
            <a:normAutofit fontScale="92500" lnSpcReduction="10000"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личностно-ориентированное обучение имеет свои специфические признаки, законы и принципы обучения, следование которым приводит к творческому развитию личности, раскрытию интеллектуальных способностей, воспитания  самореализации, самоопределения учащегося в современном мире.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age0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3929066"/>
            <a:ext cx="3286116" cy="2928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Законы личностно – ориентированного обучения: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14488"/>
            <a:ext cx="9144000" cy="5143512"/>
          </a:xfrm>
        </p:spPr>
        <p:txBody>
          <a:bodyPr>
            <a:noAutofit/>
          </a:bodyPr>
          <a:lstStyle/>
          <a:p>
            <a:pPr marL="514350" indent="-514350" algn="just">
              <a:buAutoNum type="arabicPeriod"/>
            </a:pPr>
            <a:endParaRPr lang="ru-RU" sz="2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AutoNum type="arabicPeriod"/>
            </a:pPr>
            <a:endParaRPr lang="ru-RU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AutoNum type="arabicPeriod"/>
            </a:pPr>
            <a:endParaRPr lang="ru-RU" sz="2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AutoNum type="arabicPeriod"/>
            </a:pPr>
            <a:endParaRPr lang="ru-RU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 взаимосвязи творческой самореализации ученика и образовательной среды.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Степень реализации творческого потенциала ученика зависит от условий, средств и технологий, включаемых в обеспечение образовательного процесса.</a:t>
            </a:r>
          </a:p>
          <a:p>
            <a:pPr marL="514350" indent="-514350" algn="just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 взаимосвязи обучения, воспитания и развития.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Любая деятельность, направленная на обучение, сопряжена с развитием в ученике его личностных качеств, с его воспитанием как члена общества.</a:t>
            </a:r>
          </a:p>
          <a:p>
            <a:pPr algn="just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 обусловленности результатов обучения характером образовательной деятельности обучающихся.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 обучения выражается образовательными продуктами ученика.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Принципы личностно-ориентированного творческого развития: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000240"/>
            <a:ext cx="9144000" cy="4857760"/>
          </a:xfrm>
        </p:spPr>
        <p:txBody>
          <a:bodyPr>
            <a:normAutofit fontScale="47500" lnSpcReduction="20000"/>
          </a:bodyPr>
          <a:lstStyle/>
          <a:p>
            <a:pPr marL="514350" indent="-514350" algn="just">
              <a:buAutoNum type="arabicPeriod"/>
            </a:pPr>
            <a:r>
              <a:rPr lang="ru-RU" sz="45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sz="4500" b="1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самоактуализации</a:t>
            </a:r>
            <a:r>
              <a:rPr lang="ru-RU" sz="45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важно побудить и поддержать стремление обучающегося к проявлению и развитию своих природных и социальных приобретенных возможностей.</a:t>
            </a:r>
          </a:p>
          <a:p>
            <a:pPr marL="514350" indent="-514350" algn="just">
              <a:buAutoNum type="arabicPeriod"/>
            </a:pPr>
            <a:r>
              <a:rPr lang="ru-RU" sz="4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Принцип индивидуальности: </a:t>
            </a:r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каждый член школьного коллектива должен быть самим собой, обрести свой образ.</a:t>
            </a:r>
          </a:p>
          <a:p>
            <a:pPr marL="514350" indent="-514350" algn="just">
              <a:buAutoNum type="arabicPeriod"/>
            </a:pPr>
            <a:r>
              <a:rPr lang="ru-RU" sz="45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Принцип субъективности:  </a:t>
            </a:r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следует помочь ребенку стать подлинным субъектом жизнедеятельности в классе и в школе, способствовать формированию и обогащению его субъективного опыта.</a:t>
            </a:r>
          </a:p>
          <a:p>
            <a:pPr marL="514350" indent="-514350" algn="just">
              <a:buAutoNum type="arabicPeriod"/>
            </a:pPr>
            <a:r>
              <a:rPr lang="ru-RU" sz="45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Принцип выбора:</a:t>
            </a:r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целесообразно, чтобы обучающийся жил, учился и воспитывался в условиях постоянного выбора форм и способов организации учебно-воспитательного процесса в классе и школе.</a:t>
            </a:r>
          </a:p>
          <a:p>
            <a:pPr marL="514350" indent="-514350" algn="just">
              <a:buAutoNum type="arabicPeriod"/>
            </a:pPr>
            <a:r>
              <a:rPr lang="ru-RU" sz="45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Принцип творчества и успеха: </a:t>
            </a:r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благодаря творчеству ребенок выявляет свои способности , узнает о сильных сторонах своей личности.</a:t>
            </a:r>
          </a:p>
          <a:p>
            <a:pPr marL="514350" indent="-514350" algn="just">
              <a:buAutoNum type="arabicPeriod"/>
            </a:pPr>
            <a:r>
              <a:rPr lang="ru-RU" sz="4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Принцип доверия и поддержки: </a:t>
            </a:r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вера в ребенка, доверие ему, поддержка его устремлений к самореализации и самоутверждению должны прийти на смену излишней требовательности и чрезмерного контроля.</a:t>
            </a:r>
          </a:p>
          <a:p>
            <a:pPr marL="514350" indent="-514350" algn="just">
              <a:buAutoNum type="arabicPeriod"/>
            </a:pPr>
            <a:endParaRPr lang="ru-RU" dirty="0" smtClean="0"/>
          </a:p>
          <a:p>
            <a:pPr marL="514350" indent="-514350" algn="just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Организация личностно-ориентированного урока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900634"/>
          </a:xfrm>
        </p:spPr>
        <p:txBody>
          <a:bodyPr>
            <a:normAutofit fontScale="47500" lnSpcReduction="20000"/>
          </a:bodyPr>
          <a:lstStyle/>
          <a:p>
            <a:pPr algn="just">
              <a:buNone/>
            </a:pPr>
            <a:r>
              <a:rPr lang="ru-RU" dirty="0" smtClean="0"/>
              <a:t>       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Основной замысел личностно-ориентированного урока состоит в том, чтобы раскрыть содержание субъектного опыта учеников по рассматриваемой теме, согласовать его со знанием и тем самым добиться усвоения материала. Учитель на уроке помогает обучающемуся преодолеть ограниченность его субъектного опыта, существующего часто в виде разрозненных представлений, относящихся к различным областям знания. Профессиональная позиция учителя должна состоять в том, чтобы знать и уважительно относиться к любому высказыванию обучающегося по содержанию изучаемой темы.</a:t>
            </a:r>
            <a:r>
              <a:rPr lang="ru-RU" sz="4600" dirty="0" smtClean="0"/>
              <a:t>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Важна при этом и форма обсуждения детских «версий». Она не должна быть жёсткой, в виде оценочных ситуаций (правильно – неправильно). Это должен быть равноправный диалог (</a:t>
            </a:r>
            <a:r>
              <a:rPr lang="ru-RU" sz="4600" dirty="0" err="1" smtClean="0">
                <a:latin typeface="Times New Roman" pitchFamily="18" charset="0"/>
                <a:cs typeface="Times New Roman" pitchFamily="18" charset="0"/>
              </a:rPr>
              <a:t>полилог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), где каждый обучающийся может высказать своё мнение по обсуждаемой теме, не боясь ошибиться. Задача учителя – выявить и обобщить эти «версии», выделить и поддержать те, которые наиболее адекватны научному содержанию, соответствуют уроку в целом.</a:t>
            </a:r>
            <a:endParaRPr lang="ru-RU" sz="4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Личностно – ориентированный урок изменяет: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71546"/>
            <a:ext cx="86868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тип взаимодействия учителя и ученика (от команды к сотрудничеству);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ориентацию учителя в ходе урока на анализ не столько результативной, сколько процессуальной стороны учения;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позицию ученика: от прилежного исполнителя к активному творцу,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рефлексирующему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свои интеллектуальные действия при решении задач, а не только при выполнении стандартных заданий;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характер складывающихся в процессе урока учебных ситуаций, которые должны гибко варьироваться учителем, выбираться им в зависимости от активности учеников.</a:t>
            </a:r>
          </a:p>
          <a:p>
            <a:endParaRPr lang="ru-RU" dirty="0"/>
          </a:p>
        </p:txBody>
      </p:sp>
      <p:pic>
        <p:nvPicPr>
          <p:cNvPr id="5" name="Рисунок 4" descr="V-shkol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12" y="4714884"/>
            <a:ext cx="2857488" cy="21431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246</TotalTime>
  <Words>938</Words>
  <Application>Microsoft Office PowerPoint</Application>
  <PresentationFormat>Экран (4:3)</PresentationFormat>
  <Paragraphs>71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Тема: «Личностно-ориентированный подход к формированию творческих способностей на уроках русского языка в начальных классах.»</vt:lpstr>
      <vt:lpstr>Актуальность:</vt:lpstr>
      <vt:lpstr> В Федеральном государственном образовательном стандарте начального общего образования четко определены необходимые для формирования нового человека изменения, в которых подчеркнуто, что развитие личности, обучающегося на основе усвоения универсальных учебных действий, личностно-ориентированный смысл образования заложен в любом типе обучения, что является основным результатом образования.</vt:lpstr>
      <vt:lpstr>Цель: определить оптимальные возможности  использования  личностно-ориентированного подхода как средства развития творческих способностей у детей.   Задачи: изучить принципы организации личностно-ориентированного урока; определение факторов влияющих на развитие творческих способностей детей.    </vt:lpstr>
      <vt:lpstr>Ожидаемые результаты:</vt:lpstr>
      <vt:lpstr>Законы личностно – ориентированного обучения:</vt:lpstr>
      <vt:lpstr>Принципы личностно-ориентированного творческого развития:</vt:lpstr>
      <vt:lpstr>Организация личностно-ориентированного урока</vt:lpstr>
      <vt:lpstr>Личностно – ориентированный урок изменяет: </vt:lpstr>
      <vt:lpstr>Личностно-ориентированный урок с учетом его ценностей:</vt:lpstr>
      <vt:lpstr>Существуют разные уровни творчества, а также разное его содержание в разных видах его работ. Можно определить ряд основных условий, делающих труд творческим:  1. наличие неопределённости или проблемы, для устранения которой нет известных средств. Например, неопределенны условия, неясны конкретные задачи, не известны способы их решения.  2. свободный характер труда, без постоянных указаний, с возможностью самому выбирать время, последовательность, приёмы работы.  3. зависимость результатов во многом от конкретного человека, его опыта, интуиции, воли.  4. возможность соревноваться с кем-то, повышать свои успехи.  Если обучение содержит творческую составляющую, оно позволяет добиться победы, позволяет почувствовать собственную силу. Чаще всего втягивание в творчество происходит стихийно под влиянием родителей или хороших учителей.   </vt:lpstr>
      <vt:lpstr>   Показатели сформированности творческой активности детей на уроке русского языка: </vt:lpstr>
      <vt:lpstr>Формы активизации творческой деятельности</vt:lpstr>
      <vt:lpstr>Слайд 14</vt:lpstr>
      <vt:lpstr>  Заключение   В рамках данной работы было ппроведено исследование – является ли личностно-ориентированный урок средством развития творческих способностей? После проведённого эксперимента можно сделать вывод, что уроки с личностно-ориентированным направлением заставляют обучающихся задумываться над решением проблемы. Каждый ученик сам для себя выбирает решение, дети перестают бояться высказывать своё мнение. Поэтому у них начинает развиваться воображение, а, следовательно, и творческие способности.   Я считаю, что если ребенок чувствует поощрение, он учится быть уверенным в себе; если ребенка хвалят, он учится быть благодарным; если ребенок живет в атмосфере любви, он учится любить; если ребенок чувствует одобрение окружающих, он учится любить себя. Созданные условия в классе позволяют мне: раскрыть индивидуальные способности детей; воспитывать самостоятельность; способствуют саморазвитию и самореализации личности в современных условиях.      Данная организация уроков, ориентированная на психологические и личностные особенности младших школьников, приведет к тому, что дети научатся учиться, смогут использовать эту способность в средней и старшей школе, а главное – то желание, с которым многие малыши идут в школу, у них не только не пропадет, но и умножится.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«Личностно-ориентированный подход к формированию творческих способностей на уроках русского языка в начальных классах.»</dc:title>
  <cp:lastModifiedBy>Admin</cp:lastModifiedBy>
  <cp:revision>30</cp:revision>
  <dcterms:modified xsi:type="dcterms:W3CDTF">2014-04-26T06:44:26Z</dcterms:modified>
</cp:coreProperties>
</file>