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8" r:id="rId9"/>
    <p:sldId id="263" r:id="rId10"/>
    <p:sldId id="265" r:id="rId11"/>
    <p:sldId id="266" r:id="rId12"/>
    <p:sldId id="270" r:id="rId13"/>
    <p:sldId id="268" r:id="rId14"/>
    <p:sldId id="267" r:id="rId15"/>
    <p:sldId id="269" r:id="rId16"/>
    <p:sldId id="273" r:id="rId17"/>
    <p:sldId id="271" r:id="rId18"/>
    <p:sldId id="272" r:id="rId19"/>
    <p:sldId id="274" r:id="rId20"/>
    <p:sldId id="275" r:id="rId21"/>
    <p:sldId id="276" r:id="rId22"/>
    <p:sldId id="277" r:id="rId23"/>
    <p:sldId id="279" r:id="rId24"/>
    <p:sldId id="280" r:id="rId25"/>
    <p:sldId id="281" r:id="rId26"/>
    <p:sldId id="282" r:id="rId2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29" autoAdjust="0"/>
    <p:restoredTop sz="94660"/>
  </p:normalViewPr>
  <p:slideViewPr>
    <p:cSldViewPr>
      <p:cViewPr varScale="1">
        <p:scale>
          <a:sx n="73" d="100"/>
          <a:sy n="73" d="100"/>
        </p:scale>
        <p:origin x="-127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D7D204-55CA-4EC6-B22E-6EF006B45DE6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78B6C94-C8D3-4EAA-AC8C-B01907B2FF6E}">
      <dgm:prSet phldrT="[Текст]" custT="1"/>
      <dgm:spPr/>
      <dgm:t>
        <a:bodyPr/>
        <a:lstStyle/>
        <a:p>
          <a:r>
            <a:rPr lang="en-US" sz="2000" b="1" dirty="0" smtClean="0">
              <a:solidFill>
                <a:schemeClr val="tx1"/>
              </a:solidFill>
              <a:latin typeface="Times New Roman" pitchFamily="18" charset="0"/>
              <a:ea typeface="Calibri" pitchFamily="34" charset="0"/>
              <a:cs typeface="Times New Roman" pitchFamily="18" charset="0"/>
            </a:rPr>
            <a:t>МОЯ МАЛАЯ РОДИНА НОВОСИБИРСК</a:t>
          </a:r>
          <a:endParaRPr lang="ru-RU" sz="2000" dirty="0">
            <a:solidFill>
              <a:schemeClr val="tx1"/>
            </a:solidFill>
          </a:endParaRPr>
        </a:p>
      </dgm:t>
    </dgm:pt>
    <dgm:pt modelId="{EE7A3480-C8D9-4A82-83CB-26481A952693}" type="parTrans" cxnId="{46E86204-8B32-4767-92C9-94C15DA978E2}">
      <dgm:prSet/>
      <dgm:spPr/>
      <dgm:t>
        <a:bodyPr/>
        <a:lstStyle/>
        <a:p>
          <a:endParaRPr lang="ru-RU"/>
        </a:p>
      </dgm:t>
    </dgm:pt>
    <dgm:pt modelId="{69260ED3-069A-4D7E-97FF-B23BDE1976DE}" type="sibTrans" cxnId="{46E86204-8B32-4767-92C9-94C15DA978E2}">
      <dgm:prSet/>
      <dgm:spPr/>
      <dgm:t>
        <a:bodyPr/>
        <a:lstStyle/>
        <a:p>
          <a:endParaRPr lang="ru-RU"/>
        </a:p>
      </dgm:t>
    </dgm:pt>
    <dgm:pt modelId="{D7081B4D-82EC-45D7-83A6-1C7DF7F8DFB1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Район, в котором мы живём </a:t>
          </a:r>
          <a:endParaRPr lang="ru-RU" sz="2000" b="1" dirty="0">
            <a:solidFill>
              <a:schemeClr val="tx1"/>
            </a:solidFill>
          </a:endParaRPr>
        </a:p>
      </dgm:t>
    </dgm:pt>
    <dgm:pt modelId="{251CD9FC-6F85-4906-9609-BBC03B76FE99}" type="parTrans" cxnId="{F27391EF-2425-4289-B4E4-FB0FFA0BF239}">
      <dgm:prSet/>
      <dgm:spPr/>
      <dgm:t>
        <a:bodyPr/>
        <a:lstStyle/>
        <a:p>
          <a:endParaRPr lang="ru-RU"/>
        </a:p>
      </dgm:t>
    </dgm:pt>
    <dgm:pt modelId="{D6FAF6EC-92F8-499B-A89C-248D6415D7CA}" type="sibTrans" cxnId="{F27391EF-2425-4289-B4E4-FB0FFA0BF239}">
      <dgm:prSet/>
      <dgm:spPr/>
      <dgm:t>
        <a:bodyPr/>
        <a:lstStyle/>
        <a:p>
          <a:endParaRPr lang="ru-RU"/>
        </a:p>
      </dgm:t>
    </dgm:pt>
    <dgm:pt modelId="{DE353AB5-EC31-4DEA-AC0F-D9D7602506F1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Героический</a:t>
          </a:r>
          <a:r>
            <a:rPr lang="ru-RU" sz="2000" b="1" baseline="0" dirty="0" smtClean="0">
              <a:solidFill>
                <a:schemeClr val="tx1"/>
              </a:solidFill>
            </a:rPr>
            <a:t> Новосибирск</a:t>
          </a:r>
          <a:endParaRPr lang="ru-RU" sz="2000" b="1" dirty="0">
            <a:solidFill>
              <a:schemeClr val="tx1"/>
            </a:solidFill>
          </a:endParaRPr>
        </a:p>
      </dgm:t>
    </dgm:pt>
    <dgm:pt modelId="{4BB76CEB-265D-4166-AE8D-A532674AAB7D}" type="parTrans" cxnId="{4877CB04-5710-4A04-A693-8EA4F29FE5C8}">
      <dgm:prSet/>
      <dgm:spPr/>
      <dgm:t>
        <a:bodyPr/>
        <a:lstStyle/>
        <a:p>
          <a:endParaRPr lang="ru-RU"/>
        </a:p>
      </dgm:t>
    </dgm:pt>
    <dgm:pt modelId="{1615080A-2AC7-469A-A433-20275EE73197}" type="sibTrans" cxnId="{4877CB04-5710-4A04-A693-8EA4F29FE5C8}">
      <dgm:prSet/>
      <dgm:spPr/>
      <dgm:t>
        <a:bodyPr/>
        <a:lstStyle/>
        <a:p>
          <a:endParaRPr lang="ru-RU"/>
        </a:p>
      </dgm:t>
    </dgm:pt>
    <dgm:pt modelId="{A571DB16-0FE9-4D27-B9E2-B320C0958C3F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Спортивный Новосибирск  </a:t>
          </a:r>
          <a:endParaRPr lang="ru-RU" sz="2000" b="1" dirty="0">
            <a:solidFill>
              <a:schemeClr val="tx1"/>
            </a:solidFill>
          </a:endParaRPr>
        </a:p>
      </dgm:t>
    </dgm:pt>
    <dgm:pt modelId="{E4AEE8ED-3D78-47B9-92E4-6AD12ADC5A40}" type="sibTrans" cxnId="{2F0DC608-6A85-4E25-BF73-A315D912305C}">
      <dgm:prSet/>
      <dgm:spPr/>
      <dgm:t>
        <a:bodyPr/>
        <a:lstStyle/>
        <a:p>
          <a:endParaRPr lang="ru-RU"/>
        </a:p>
      </dgm:t>
    </dgm:pt>
    <dgm:pt modelId="{4CB6B11A-6AE2-4024-ADD8-8AE47D9FA910}" type="parTrans" cxnId="{2F0DC608-6A85-4E25-BF73-A315D912305C}">
      <dgm:prSet/>
      <dgm:spPr/>
      <dgm:t>
        <a:bodyPr/>
        <a:lstStyle/>
        <a:p>
          <a:endParaRPr lang="ru-RU"/>
        </a:p>
      </dgm:t>
    </dgm:pt>
    <dgm:pt modelId="{3D021018-A113-4A1C-9A26-075BC21EC77F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Природа Новосибирского края</a:t>
          </a:r>
          <a:endParaRPr lang="ru-RU" b="1" dirty="0">
            <a:solidFill>
              <a:schemeClr val="tx1"/>
            </a:solidFill>
          </a:endParaRPr>
        </a:p>
      </dgm:t>
    </dgm:pt>
    <dgm:pt modelId="{A5411689-11D3-4CAB-88E8-2BB6FF7841D0}" type="parTrans" cxnId="{A43CA88A-9BD0-43C3-A18F-726EA1F4D15D}">
      <dgm:prSet/>
      <dgm:spPr/>
      <dgm:t>
        <a:bodyPr/>
        <a:lstStyle/>
        <a:p>
          <a:endParaRPr lang="ru-RU"/>
        </a:p>
      </dgm:t>
    </dgm:pt>
    <dgm:pt modelId="{15A3D19D-D702-4882-A53E-1C81E4B68DE1}" type="sibTrans" cxnId="{A43CA88A-9BD0-43C3-A18F-726EA1F4D15D}">
      <dgm:prSet/>
      <dgm:spPr/>
      <dgm:t>
        <a:bodyPr/>
        <a:lstStyle/>
        <a:p>
          <a:endParaRPr lang="ru-RU"/>
        </a:p>
      </dgm:t>
    </dgm:pt>
    <dgm:pt modelId="{19B79A09-1413-47EA-9AA1-1DFD50D7CB5D}">
      <dgm:prSet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Достопримечательности Новосибирска</a:t>
          </a:r>
          <a:endParaRPr lang="ru-RU" sz="2400" b="1" dirty="0">
            <a:solidFill>
              <a:schemeClr val="tx1"/>
            </a:solidFill>
          </a:endParaRPr>
        </a:p>
      </dgm:t>
    </dgm:pt>
    <dgm:pt modelId="{B7AD4E29-734E-4041-A5F7-3F2D2A8C6FAE}" type="sibTrans" cxnId="{2C20B4F9-827E-454E-A383-AF4DC4BC3E25}">
      <dgm:prSet/>
      <dgm:spPr/>
      <dgm:t>
        <a:bodyPr/>
        <a:lstStyle/>
        <a:p>
          <a:endParaRPr lang="ru-RU"/>
        </a:p>
      </dgm:t>
    </dgm:pt>
    <dgm:pt modelId="{0C0AB168-64E7-4CF6-9958-4541E56BD03F}" type="parTrans" cxnId="{2C20B4F9-827E-454E-A383-AF4DC4BC3E25}">
      <dgm:prSet/>
      <dgm:spPr/>
      <dgm:t>
        <a:bodyPr/>
        <a:lstStyle/>
        <a:p>
          <a:endParaRPr lang="ru-RU"/>
        </a:p>
      </dgm:t>
    </dgm:pt>
    <dgm:pt modelId="{E854D648-C3D6-4C7C-A7F4-F32B723A786A}" type="pres">
      <dgm:prSet presAssocID="{91D7D204-55CA-4EC6-B22E-6EF006B45DE6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B653BA3-D381-4F84-A558-D6A12B51EE68}" type="pres">
      <dgm:prSet presAssocID="{B78B6C94-C8D3-4EAA-AC8C-B01907B2FF6E}" presName="centerShape" presStyleLbl="node0" presStyleIdx="0" presStyleCnt="1" custScaleX="210539" custScaleY="110873" custLinFactNeighborX="1124" custLinFactNeighborY="-18213"/>
      <dgm:spPr/>
      <dgm:t>
        <a:bodyPr/>
        <a:lstStyle/>
        <a:p>
          <a:endParaRPr lang="ru-RU"/>
        </a:p>
      </dgm:t>
    </dgm:pt>
    <dgm:pt modelId="{BE89C3E4-B576-4F68-8021-C8F3231FD7E3}" type="pres">
      <dgm:prSet presAssocID="{4CB6B11A-6AE2-4024-ADD8-8AE47D9FA910}" presName="Name9" presStyleLbl="parChTrans1D2" presStyleIdx="0" presStyleCnt="5"/>
      <dgm:spPr/>
      <dgm:t>
        <a:bodyPr/>
        <a:lstStyle/>
        <a:p>
          <a:endParaRPr lang="ru-RU"/>
        </a:p>
      </dgm:t>
    </dgm:pt>
    <dgm:pt modelId="{37BCCD09-0A3F-44D3-B74C-DD73B13359B9}" type="pres">
      <dgm:prSet presAssocID="{4CB6B11A-6AE2-4024-ADD8-8AE47D9FA910}" presName="connTx" presStyleLbl="parChTrans1D2" presStyleIdx="0" presStyleCnt="5"/>
      <dgm:spPr/>
      <dgm:t>
        <a:bodyPr/>
        <a:lstStyle/>
        <a:p>
          <a:endParaRPr lang="ru-RU"/>
        </a:p>
      </dgm:t>
    </dgm:pt>
    <dgm:pt modelId="{519AFAAD-D0A9-4069-9A23-2A6639CBD073}" type="pres">
      <dgm:prSet presAssocID="{A571DB16-0FE9-4D27-B9E2-B320C0958C3F}" presName="node" presStyleLbl="node1" presStyleIdx="0" presStyleCnt="5" custScaleX="204196" custRadScaleRad="167126" custRadScaleInc="1467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4D9344-C6D2-41A8-9E84-3C849ADA3B1F}" type="pres">
      <dgm:prSet presAssocID="{251CD9FC-6F85-4906-9609-BBC03B76FE99}" presName="Name9" presStyleLbl="parChTrans1D2" presStyleIdx="1" presStyleCnt="5"/>
      <dgm:spPr/>
      <dgm:t>
        <a:bodyPr/>
        <a:lstStyle/>
        <a:p>
          <a:endParaRPr lang="ru-RU"/>
        </a:p>
      </dgm:t>
    </dgm:pt>
    <dgm:pt modelId="{9B7ACDFE-E8BC-41A3-BA4D-5693C77E0772}" type="pres">
      <dgm:prSet presAssocID="{251CD9FC-6F85-4906-9609-BBC03B76FE99}" presName="connTx" presStyleLbl="parChTrans1D2" presStyleIdx="1" presStyleCnt="5"/>
      <dgm:spPr/>
      <dgm:t>
        <a:bodyPr/>
        <a:lstStyle/>
        <a:p>
          <a:endParaRPr lang="ru-RU"/>
        </a:p>
      </dgm:t>
    </dgm:pt>
    <dgm:pt modelId="{DE650212-BE89-4DF8-B6B5-89BDFEB86560}" type="pres">
      <dgm:prSet presAssocID="{D7081B4D-82EC-45D7-83A6-1C7DF7F8DFB1}" presName="node" presStyleLbl="node1" presStyleIdx="1" presStyleCnt="5" custScaleX="196262" custRadScaleRad="139002" custRadScaleInc="723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0E3600-C901-4DBB-B695-E03D670B5CC6}" type="pres">
      <dgm:prSet presAssocID="{4BB76CEB-265D-4166-AE8D-A532674AAB7D}" presName="Name9" presStyleLbl="parChTrans1D2" presStyleIdx="2" presStyleCnt="5"/>
      <dgm:spPr/>
      <dgm:t>
        <a:bodyPr/>
        <a:lstStyle/>
        <a:p>
          <a:endParaRPr lang="ru-RU"/>
        </a:p>
      </dgm:t>
    </dgm:pt>
    <dgm:pt modelId="{127A6A39-CBB6-40F4-B655-BBBC79267A0A}" type="pres">
      <dgm:prSet presAssocID="{4BB76CEB-265D-4166-AE8D-A532674AAB7D}" presName="connTx" presStyleLbl="parChTrans1D2" presStyleIdx="2" presStyleCnt="5"/>
      <dgm:spPr/>
      <dgm:t>
        <a:bodyPr/>
        <a:lstStyle/>
        <a:p>
          <a:endParaRPr lang="ru-RU"/>
        </a:p>
      </dgm:t>
    </dgm:pt>
    <dgm:pt modelId="{6EBFEFC0-2B57-4C17-883C-CA510E63A71D}" type="pres">
      <dgm:prSet presAssocID="{DE353AB5-EC31-4DEA-AC0F-D9D7602506F1}" presName="node" presStyleLbl="node1" presStyleIdx="2" presStyleCnt="5" custScaleX="244104" custRadScaleRad="80032" custRadScaleInc="891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836EA7-1AC5-4C90-A393-423A8FA3DAC9}" type="pres">
      <dgm:prSet presAssocID="{0C0AB168-64E7-4CF6-9958-4541E56BD03F}" presName="Name9" presStyleLbl="parChTrans1D2" presStyleIdx="3" presStyleCnt="5"/>
      <dgm:spPr/>
      <dgm:t>
        <a:bodyPr/>
        <a:lstStyle/>
        <a:p>
          <a:endParaRPr lang="ru-RU"/>
        </a:p>
      </dgm:t>
    </dgm:pt>
    <dgm:pt modelId="{C03844FF-35C9-47C1-9D70-09027A6B2582}" type="pres">
      <dgm:prSet presAssocID="{0C0AB168-64E7-4CF6-9958-4541E56BD03F}" presName="connTx" presStyleLbl="parChTrans1D2" presStyleIdx="3" presStyleCnt="5"/>
      <dgm:spPr/>
      <dgm:t>
        <a:bodyPr/>
        <a:lstStyle/>
        <a:p>
          <a:endParaRPr lang="ru-RU"/>
        </a:p>
      </dgm:t>
    </dgm:pt>
    <dgm:pt modelId="{B5A08E07-C72E-4CCD-8ACD-69A4B68C6663}" type="pres">
      <dgm:prSet presAssocID="{19B79A09-1413-47EA-9AA1-1DFD50D7CB5D}" presName="node" presStyleLbl="node1" presStyleIdx="3" presStyleCnt="5" custScaleX="243291" custRadScaleRad="145407" custRadScaleInc="1286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D8A50D-4572-46E5-9501-A91A4BD4409B}" type="pres">
      <dgm:prSet presAssocID="{A5411689-11D3-4CAB-88E8-2BB6FF7841D0}" presName="Name9" presStyleLbl="parChTrans1D2" presStyleIdx="4" presStyleCnt="5"/>
      <dgm:spPr/>
      <dgm:t>
        <a:bodyPr/>
        <a:lstStyle/>
        <a:p>
          <a:endParaRPr lang="ru-RU"/>
        </a:p>
      </dgm:t>
    </dgm:pt>
    <dgm:pt modelId="{D046E79D-CA77-413D-B3DB-3BF520699FCE}" type="pres">
      <dgm:prSet presAssocID="{A5411689-11D3-4CAB-88E8-2BB6FF7841D0}" presName="connTx" presStyleLbl="parChTrans1D2" presStyleIdx="4" presStyleCnt="5"/>
      <dgm:spPr/>
      <dgm:t>
        <a:bodyPr/>
        <a:lstStyle/>
        <a:p>
          <a:endParaRPr lang="ru-RU"/>
        </a:p>
      </dgm:t>
    </dgm:pt>
    <dgm:pt modelId="{EB46B9E8-4F84-4452-A4EA-83C51DB9BF9A}" type="pres">
      <dgm:prSet presAssocID="{3D021018-A113-4A1C-9A26-075BC21EC77F}" presName="node" presStyleLbl="node1" presStyleIdx="4" presStyleCnt="5" custScaleX="205269" custScaleY="90373" custRadScaleRad="164515" custRadScaleInc="551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538EB3D-54F9-40C9-87C8-583F97AC4749}" type="presOf" srcId="{251CD9FC-6F85-4906-9609-BBC03B76FE99}" destId="{9B7ACDFE-E8BC-41A3-BA4D-5693C77E0772}" srcOrd="1" destOrd="0" presId="urn:microsoft.com/office/officeart/2005/8/layout/radial1"/>
    <dgm:cxn modelId="{606073B5-BC5F-46B2-8123-EF4FFB307DD6}" type="presOf" srcId="{4CB6B11A-6AE2-4024-ADD8-8AE47D9FA910}" destId="{37BCCD09-0A3F-44D3-B74C-DD73B13359B9}" srcOrd="1" destOrd="0" presId="urn:microsoft.com/office/officeart/2005/8/layout/radial1"/>
    <dgm:cxn modelId="{AD123920-C31F-462A-8076-6221735C1F24}" type="presOf" srcId="{B78B6C94-C8D3-4EAA-AC8C-B01907B2FF6E}" destId="{9B653BA3-D381-4F84-A558-D6A12B51EE68}" srcOrd="0" destOrd="0" presId="urn:microsoft.com/office/officeart/2005/8/layout/radial1"/>
    <dgm:cxn modelId="{C680487E-95D3-4F9A-8D36-BFC556B5DD31}" type="presOf" srcId="{0C0AB168-64E7-4CF6-9958-4541E56BD03F}" destId="{4C836EA7-1AC5-4C90-A393-423A8FA3DAC9}" srcOrd="0" destOrd="0" presId="urn:microsoft.com/office/officeart/2005/8/layout/radial1"/>
    <dgm:cxn modelId="{68A4C6FF-D3BF-48A0-9A42-911ABD70C70A}" type="presOf" srcId="{4CB6B11A-6AE2-4024-ADD8-8AE47D9FA910}" destId="{BE89C3E4-B576-4F68-8021-C8F3231FD7E3}" srcOrd="0" destOrd="0" presId="urn:microsoft.com/office/officeart/2005/8/layout/radial1"/>
    <dgm:cxn modelId="{F27391EF-2425-4289-B4E4-FB0FFA0BF239}" srcId="{B78B6C94-C8D3-4EAA-AC8C-B01907B2FF6E}" destId="{D7081B4D-82EC-45D7-83A6-1C7DF7F8DFB1}" srcOrd="1" destOrd="0" parTransId="{251CD9FC-6F85-4906-9609-BBC03B76FE99}" sibTransId="{D6FAF6EC-92F8-499B-A89C-248D6415D7CA}"/>
    <dgm:cxn modelId="{45A2EC68-A66B-480A-850F-F0C2090EBEA1}" type="presOf" srcId="{A5411689-11D3-4CAB-88E8-2BB6FF7841D0}" destId="{7BD8A50D-4572-46E5-9501-A91A4BD4409B}" srcOrd="0" destOrd="0" presId="urn:microsoft.com/office/officeart/2005/8/layout/radial1"/>
    <dgm:cxn modelId="{ACF26D84-B2D4-4158-A919-65E7869EA4E4}" type="presOf" srcId="{91D7D204-55CA-4EC6-B22E-6EF006B45DE6}" destId="{E854D648-C3D6-4C7C-A7F4-F32B723A786A}" srcOrd="0" destOrd="0" presId="urn:microsoft.com/office/officeart/2005/8/layout/radial1"/>
    <dgm:cxn modelId="{46E86204-8B32-4767-92C9-94C15DA978E2}" srcId="{91D7D204-55CA-4EC6-B22E-6EF006B45DE6}" destId="{B78B6C94-C8D3-4EAA-AC8C-B01907B2FF6E}" srcOrd="0" destOrd="0" parTransId="{EE7A3480-C8D9-4A82-83CB-26481A952693}" sibTransId="{69260ED3-069A-4D7E-97FF-B23BDE1976DE}"/>
    <dgm:cxn modelId="{2C20B4F9-827E-454E-A383-AF4DC4BC3E25}" srcId="{B78B6C94-C8D3-4EAA-AC8C-B01907B2FF6E}" destId="{19B79A09-1413-47EA-9AA1-1DFD50D7CB5D}" srcOrd="3" destOrd="0" parTransId="{0C0AB168-64E7-4CF6-9958-4541E56BD03F}" sibTransId="{B7AD4E29-734E-4041-A5F7-3F2D2A8C6FAE}"/>
    <dgm:cxn modelId="{40AD4B84-3898-4944-A226-5A8687C6B207}" type="presOf" srcId="{4BB76CEB-265D-4166-AE8D-A532674AAB7D}" destId="{710E3600-C901-4DBB-B695-E03D670B5CC6}" srcOrd="0" destOrd="0" presId="urn:microsoft.com/office/officeart/2005/8/layout/radial1"/>
    <dgm:cxn modelId="{13EB66CC-00B5-417F-82D7-8964944CF2B9}" type="presOf" srcId="{0C0AB168-64E7-4CF6-9958-4541E56BD03F}" destId="{C03844FF-35C9-47C1-9D70-09027A6B2582}" srcOrd="1" destOrd="0" presId="urn:microsoft.com/office/officeart/2005/8/layout/radial1"/>
    <dgm:cxn modelId="{4245971B-6897-46B1-87E8-93227B539892}" type="presOf" srcId="{251CD9FC-6F85-4906-9609-BBC03B76FE99}" destId="{9B4D9344-C6D2-41A8-9E84-3C849ADA3B1F}" srcOrd="0" destOrd="0" presId="urn:microsoft.com/office/officeart/2005/8/layout/radial1"/>
    <dgm:cxn modelId="{2F0DC608-6A85-4E25-BF73-A315D912305C}" srcId="{B78B6C94-C8D3-4EAA-AC8C-B01907B2FF6E}" destId="{A571DB16-0FE9-4D27-B9E2-B320C0958C3F}" srcOrd="0" destOrd="0" parTransId="{4CB6B11A-6AE2-4024-ADD8-8AE47D9FA910}" sibTransId="{E4AEE8ED-3D78-47B9-92E4-6AD12ADC5A40}"/>
    <dgm:cxn modelId="{C9076353-A21D-41FA-A058-5BA5ED150DCF}" type="presOf" srcId="{3D021018-A113-4A1C-9A26-075BC21EC77F}" destId="{EB46B9E8-4F84-4452-A4EA-83C51DB9BF9A}" srcOrd="0" destOrd="0" presId="urn:microsoft.com/office/officeart/2005/8/layout/radial1"/>
    <dgm:cxn modelId="{A43CA88A-9BD0-43C3-A18F-726EA1F4D15D}" srcId="{B78B6C94-C8D3-4EAA-AC8C-B01907B2FF6E}" destId="{3D021018-A113-4A1C-9A26-075BC21EC77F}" srcOrd="4" destOrd="0" parTransId="{A5411689-11D3-4CAB-88E8-2BB6FF7841D0}" sibTransId="{15A3D19D-D702-4882-A53E-1C81E4B68DE1}"/>
    <dgm:cxn modelId="{FD958958-502C-4AFF-99A9-0160FEB97BC3}" type="presOf" srcId="{A5411689-11D3-4CAB-88E8-2BB6FF7841D0}" destId="{D046E79D-CA77-413D-B3DB-3BF520699FCE}" srcOrd="1" destOrd="0" presId="urn:microsoft.com/office/officeart/2005/8/layout/radial1"/>
    <dgm:cxn modelId="{BCBEE97F-EB75-4CF9-9023-DDE829693DDF}" type="presOf" srcId="{A571DB16-0FE9-4D27-B9E2-B320C0958C3F}" destId="{519AFAAD-D0A9-4069-9A23-2A6639CBD073}" srcOrd="0" destOrd="0" presId="urn:microsoft.com/office/officeart/2005/8/layout/radial1"/>
    <dgm:cxn modelId="{D742FEC9-5282-4AEB-AF86-5FE264AC1196}" type="presOf" srcId="{19B79A09-1413-47EA-9AA1-1DFD50D7CB5D}" destId="{B5A08E07-C72E-4CCD-8ACD-69A4B68C6663}" srcOrd="0" destOrd="0" presId="urn:microsoft.com/office/officeart/2005/8/layout/radial1"/>
    <dgm:cxn modelId="{F57BF499-DB16-4D64-91EB-B5B8D596E9F8}" type="presOf" srcId="{D7081B4D-82EC-45D7-83A6-1C7DF7F8DFB1}" destId="{DE650212-BE89-4DF8-B6B5-89BDFEB86560}" srcOrd="0" destOrd="0" presId="urn:microsoft.com/office/officeart/2005/8/layout/radial1"/>
    <dgm:cxn modelId="{AF454111-2E4A-46BF-B316-1B1640029A2E}" type="presOf" srcId="{4BB76CEB-265D-4166-AE8D-A532674AAB7D}" destId="{127A6A39-CBB6-40F4-B655-BBBC79267A0A}" srcOrd="1" destOrd="0" presId="urn:microsoft.com/office/officeart/2005/8/layout/radial1"/>
    <dgm:cxn modelId="{FF22E2DB-8E26-43C0-9330-709D0EC3A0EB}" type="presOf" srcId="{DE353AB5-EC31-4DEA-AC0F-D9D7602506F1}" destId="{6EBFEFC0-2B57-4C17-883C-CA510E63A71D}" srcOrd="0" destOrd="0" presId="urn:microsoft.com/office/officeart/2005/8/layout/radial1"/>
    <dgm:cxn modelId="{4877CB04-5710-4A04-A693-8EA4F29FE5C8}" srcId="{B78B6C94-C8D3-4EAA-AC8C-B01907B2FF6E}" destId="{DE353AB5-EC31-4DEA-AC0F-D9D7602506F1}" srcOrd="2" destOrd="0" parTransId="{4BB76CEB-265D-4166-AE8D-A532674AAB7D}" sibTransId="{1615080A-2AC7-469A-A433-20275EE73197}"/>
    <dgm:cxn modelId="{1C0B2C93-D799-45EA-B718-57C0A6AA6020}" type="presParOf" srcId="{E854D648-C3D6-4C7C-A7F4-F32B723A786A}" destId="{9B653BA3-D381-4F84-A558-D6A12B51EE68}" srcOrd="0" destOrd="0" presId="urn:microsoft.com/office/officeart/2005/8/layout/radial1"/>
    <dgm:cxn modelId="{660EC34E-27DD-4002-B7D9-675042B3F2FC}" type="presParOf" srcId="{E854D648-C3D6-4C7C-A7F4-F32B723A786A}" destId="{BE89C3E4-B576-4F68-8021-C8F3231FD7E3}" srcOrd="1" destOrd="0" presId="urn:microsoft.com/office/officeart/2005/8/layout/radial1"/>
    <dgm:cxn modelId="{84C19D0E-4120-4106-82D4-AB41E00B2D5C}" type="presParOf" srcId="{BE89C3E4-B576-4F68-8021-C8F3231FD7E3}" destId="{37BCCD09-0A3F-44D3-B74C-DD73B13359B9}" srcOrd="0" destOrd="0" presId="urn:microsoft.com/office/officeart/2005/8/layout/radial1"/>
    <dgm:cxn modelId="{5FF8A596-A482-487B-859C-6CF6847A126A}" type="presParOf" srcId="{E854D648-C3D6-4C7C-A7F4-F32B723A786A}" destId="{519AFAAD-D0A9-4069-9A23-2A6639CBD073}" srcOrd="2" destOrd="0" presId="urn:microsoft.com/office/officeart/2005/8/layout/radial1"/>
    <dgm:cxn modelId="{B8912F25-FFEB-48A8-B51A-7570B5AE57B2}" type="presParOf" srcId="{E854D648-C3D6-4C7C-A7F4-F32B723A786A}" destId="{9B4D9344-C6D2-41A8-9E84-3C849ADA3B1F}" srcOrd="3" destOrd="0" presId="urn:microsoft.com/office/officeart/2005/8/layout/radial1"/>
    <dgm:cxn modelId="{1AFFA75D-20DF-424D-9B57-AD493948BD9B}" type="presParOf" srcId="{9B4D9344-C6D2-41A8-9E84-3C849ADA3B1F}" destId="{9B7ACDFE-E8BC-41A3-BA4D-5693C77E0772}" srcOrd="0" destOrd="0" presId="urn:microsoft.com/office/officeart/2005/8/layout/radial1"/>
    <dgm:cxn modelId="{12A9FB48-DADB-46F3-BCF6-1E8E98F99EA9}" type="presParOf" srcId="{E854D648-C3D6-4C7C-A7F4-F32B723A786A}" destId="{DE650212-BE89-4DF8-B6B5-89BDFEB86560}" srcOrd="4" destOrd="0" presId="urn:microsoft.com/office/officeart/2005/8/layout/radial1"/>
    <dgm:cxn modelId="{0049D87D-CEC7-42DD-A174-A325259974AC}" type="presParOf" srcId="{E854D648-C3D6-4C7C-A7F4-F32B723A786A}" destId="{710E3600-C901-4DBB-B695-E03D670B5CC6}" srcOrd="5" destOrd="0" presId="urn:microsoft.com/office/officeart/2005/8/layout/radial1"/>
    <dgm:cxn modelId="{8384026D-F69C-4906-B33C-83F031D7A044}" type="presParOf" srcId="{710E3600-C901-4DBB-B695-E03D670B5CC6}" destId="{127A6A39-CBB6-40F4-B655-BBBC79267A0A}" srcOrd="0" destOrd="0" presId="urn:microsoft.com/office/officeart/2005/8/layout/radial1"/>
    <dgm:cxn modelId="{AEE777CC-7DA5-4B14-B660-70E40C83D984}" type="presParOf" srcId="{E854D648-C3D6-4C7C-A7F4-F32B723A786A}" destId="{6EBFEFC0-2B57-4C17-883C-CA510E63A71D}" srcOrd="6" destOrd="0" presId="urn:microsoft.com/office/officeart/2005/8/layout/radial1"/>
    <dgm:cxn modelId="{7D0B115B-C717-4DB3-B364-8CFB39F14F18}" type="presParOf" srcId="{E854D648-C3D6-4C7C-A7F4-F32B723A786A}" destId="{4C836EA7-1AC5-4C90-A393-423A8FA3DAC9}" srcOrd="7" destOrd="0" presId="urn:microsoft.com/office/officeart/2005/8/layout/radial1"/>
    <dgm:cxn modelId="{73072D85-D878-42EC-AC03-8076F47A63FB}" type="presParOf" srcId="{4C836EA7-1AC5-4C90-A393-423A8FA3DAC9}" destId="{C03844FF-35C9-47C1-9D70-09027A6B2582}" srcOrd="0" destOrd="0" presId="urn:microsoft.com/office/officeart/2005/8/layout/radial1"/>
    <dgm:cxn modelId="{D792F236-08BB-4E79-A33C-8EB8919E1E2B}" type="presParOf" srcId="{E854D648-C3D6-4C7C-A7F4-F32B723A786A}" destId="{B5A08E07-C72E-4CCD-8ACD-69A4B68C6663}" srcOrd="8" destOrd="0" presId="urn:microsoft.com/office/officeart/2005/8/layout/radial1"/>
    <dgm:cxn modelId="{D5D1A378-4A56-4F2A-B86B-F8D17656B0BE}" type="presParOf" srcId="{E854D648-C3D6-4C7C-A7F4-F32B723A786A}" destId="{7BD8A50D-4572-46E5-9501-A91A4BD4409B}" srcOrd="9" destOrd="0" presId="urn:microsoft.com/office/officeart/2005/8/layout/radial1"/>
    <dgm:cxn modelId="{B297EE0F-CFFA-4459-8969-7CAC06DE852D}" type="presParOf" srcId="{7BD8A50D-4572-46E5-9501-A91A4BD4409B}" destId="{D046E79D-CA77-413D-B3DB-3BF520699FCE}" srcOrd="0" destOrd="0" presId="urn:microsoft.com/office/officeart/2005/8/layout/radial1"/>
    <dgm:cxn modelId="{7F2A3695-C2EC-4B82-9252-C982E7842A6C}" type="presParOf" srcId="{E854D648-C3D6-4C7C-A7F4-F32B723A786A}" destId="{EB46B9E8-4F84-4452-A4EA-83C51DB9BF9A}" srcOrd="1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B653BA3-D381-4F84-A558-D6A12B51EE68}">
      <dsp:nvSpPr>
        <dsp:cNvPr id="0" name=""/>
        <dsp:cNvSpPr/>
      </dsp:nvSpPr>
      <dsp:spPr>
        <a:xfrm>
          <a:off x="2786955" y="1222740"/>
          <a:ext cx="3273939" cy="17241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  <a:latin typeface="Times New Roman" pitchFamily="18" charset="0"/>
              <a:ea typeface="Calibri" pitchFamily="34" charset="0"/>
              <a:cs typeface="Times New Roman" pitchFamily="18" charset="0"/>
            </a:rPr>
            <a:t>МОЯ МАЛАЯ РОДИНА НОВОСИБИРСК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2786955" y="1222740"/>
        <a:ext cx="3273939" cy="1724105"/>
      </dsp:txXfrm>
    </dsp:sp>
    <dsp:sp modelId="{BE89C3E4-B576-4F68-8021-C8F3231FD7E3}">
      <dsp:nvSpPr>
        <dsp:cNvPr id="0" name=""/>
        <dsp:cNvSpPr/>
      </dsp:nvSpPr>
      <dsp:spPr>
        <a:xfrm rot="20024605">
          <a:off x="5599245" y="1396266"/>
          <a:ext cx="375615" cy="32221"/>
        </a:xfrm>
        <a:custGeom>
          <a:avLst/>
          <a:gdLst/>
          <a:ahLst/>
          <a:cxnLst/>
          <a:rect l="0" t="0" r="0" b="0"/>
          <a:pathLst>
            <a:path>
              <a:moveTo>
                <a:pt x="0" y="16110"/>
              </a:moveTo>
              <a:lnTo>
                <a:pt x="375615" y="1611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20024605">
        <a:off x="5777662" y="1402987"/>
        <a:ext cx="18780" cy="18780"/>
      </dsp:txXfrm>
    </dsp:sp>
    <dsp:sp modelId="{519AFAAD-D0A9-4069-9A23-2A6639CBD073}">
      <dsp:nvSpPr>
        <dsp:cNvPr id="0" name=""/>
        <dsp:cNvSpPr/>
      </dsp:nvSpPr>
      <dsp:spPr>
        <a:xfrm>
          <a:off x="5486394" y="5"/>
          <a:ext cx="3175303" cy="15550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Спортивный Новосибирск  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5486394" y="5"/>
        <a:ext cx="3175303" cy="1555027"/>
      </dsp:txXfrm>
    </dsp:sp>
    <dsp:sp modelId="{9B4D9344-C6D2-41A8-9E84-3C849ADA3B1F}">
      <dsp:nvSpPr>
        <dsp:cNvPr id="0" name=""/>
        <dsp:cNvSpPr/>
      </dsp:nvSpPr>
      <dsp:spPr>
        <a:xfrm rot="1347272">
          <a:off x="5700849" y="2655451"/>
          <a:ext cx="285694" cy="32221"/>
        </a:xfrm>
        <a:custGeom>
          <a:avLst/>
          <a:gdLst/>
          <a:ahLst/>
          <a:cxnLst/>
          <a:rect l="0" t="0" r="0" b="0"/>
          <a:pathLst>
            <a:path>
              <a:moveTo>
                <a:pt x="0" y="16110"/>
              </a:moveTo>
              <a:lnTo>
                <a:pt x="285694" y="1611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347272">
        <a:off x="5836554" y="2664419"/>
        <a:ext cx="14284" cy="14284"/>
      </dsp:txXfrm>
    </dsp:sp>
    <dsp:sp modelId="{DE650212-BE89-4DF8-B6B5-89BDFEB86560}">
      <dsp:nvSpPr>
        <dsp:cNvPr id="0" name=""/>
        <dsp:cNvSpPr/>
      </dsp:nvSpPr>
      <dsp:spPr>
        <a:xfrm>
          <a:off x="5634871" y="2438401"/>
          <a:ext cx="3051928" cy="15550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Район, в котором мы живём 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5634871" y="2438401"/>
        <a:ext cx="3051928" cy="1555027"/>
      </dsp:txXfrm>
    </dsp:sp>
    <dsp:sp modelId="{710E3600-C901-4DBB-B695-E03D670B5CC6}">
      <dsp:nvSpPr>
        <dsp:cNvPr id="0" name=""/>
        <dsp:cNvSpPr/>
      </dsp:nvSpPr>
      <dsp:spPr>
        <a:xfrm rot="5305360">
          <a:off x="4100141" y="3287864"/>
          <a:ext cx="714711" cy="32221"/>
        </a:xfrm>
        <a:custGeom>
          <a:avLst/>
          <a:gdLst/>
          <a:ahLst/>
          <a:cxnLst/>
          <a:rect l="0" t="0" r="0" b="0"/>
          <a:pathLst>
            <a:path>
              <a:moveTo>
                <a:pt x="0" y="16110"/>
              </a:moveTo>
              <a:lnTo>
                <a:pt x="714711" y="1611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5305360">
        <a:off x="4439629" y="3286107"/>
        <a:ext cx="35735" cy="35735"/>
      </dsp:txXfrm>
    </dsp:sp>
    <dsp:sp modelId="{6EBFEFC0-2B57-4C17-883C-CA510E63A71D}">
      <dsp:nvSpPr>
        <dsp:cNvPr id="0" name=""/>
        <dsp:cNvSpPr/>
      </dsp:nvSpPr>
      <dsp:spPr>
        <a:xfrm>
          <a:off x="2590800" y="3661146"/>
          <a:ext cx="3795884" cy="15550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Героический</a:t>
          </a:r>
          <a:r>
            <a:rPr lang="ru-RU" sz="2000" b="1" kern="1200" baseline="0" dirty="0" smtClean="0">
              <a:solidFill>
                <a:schemeClr val="tx1"/>
              </a:solidFill>
            </a:rPr>
            <a:t> Новосибирск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2590800" y="3661146"/>
        <a:ext cx="3795884" cy="1555027"/>
      </dsp:txXfrm>
    </dsp:sp>
    <dsp:sp modelId="{4C836EA7-1AC5-4C90-A393-423A8FA3DAC9}">
      <dsp:nvSpPr>
        <dsp:cNvPr id="0" name=""/>
        <dsp:cNvSpPr/>
      </dsp:nvSpPr>
      <dsp:spPr>
        <a:xfrm rot="9355844">
          <a:off x="3172356" y="2626984"/>
          <a:ext cx="3337" cy="32221"/>
        </a:xfrm>
        <a:custGeom>
          <a:avLst/>
          <a:gdLst/>
          <a:ahLst/>
          <a:cxnLst/>
          <a:rect l="0" t="0" r="0" b="0"/>
          <a:pathLst>
            <a:path>
              <a:moveTo>
                <a:pt x="0" y="16110"/>
              </a:moveTo>
              <a:lnTo>
                <a:pt x="3337" y="1611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9355844">
        <a:off x="3173941" y="2643012"/>
        <a:ext cx="166" cy="166"/>
      </dsp:txXfrm>
    </dsp:sp>
    <dsp:sp modelId="{B5A08E07-C72E-4CCD-8ACD-69A4B68C6663}">
      <dsp:nvSpPr>
        <dsp:cNvPr id="0" name=""/>
        <dsp:cNvSpPr/>
      </dsp:nvSpPr>
      <dsp:spPr>
        <a:xfrm>
          <a:off x="0" y="2438403"/>
          <a:ext cx="3783241" cy="15550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</a:rPr>
            <a:t>Достопримечательности Новосибирска</a:t>
          </a:r>
          <a:endParaRPr lang="ru-RU" sz="2400" b="1" kern="1200" dirty="0">
            <a:solidFill>
              <a:schemeClr val="tx1"/>
            </a:solidFill>
          </a:endParaRPr>
        </a:p>
      </dsp:txBody>
      <dsp:txXfrm>
        <a:off x="0" y="2438403"/>
        <a:ext cx="3783241" cy="1555027"/>
      </dsp:txXfrm>
    </dsp:sp>
    <dsp:sp modelId="{7BD8A50D-4572-46E5-9501-A91A4BD4409B}">
      <dsp:nvSpPr>
        <dsp:cNvPr id="0" name=""/>
        <dsp:cNvSpPr/>
      </dsp:nvSpPr>
      <dsp:spPr>
        <a:xfrm rot="12361033">
          <a:off x="2794472" y="1383593"/>
          <a:ext cx="451765" cy="32221"/>
        </a:xfrm>
        <a:custGeom>
          <a:avLst/>
          <a:gdLst/>
          <a:ahLst/>
          <a:cxnLst/>
          <a:rect l="0" t="0" r="0" b="0"/>
          <a:pathLst>
            <a:path>
              <a:moveTo>
                <a:pt x="0" y="16110"/>
              </a:moveTo>
              <a:lnTo>
                <a:pt x="451765" y="1611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2361033">
        <a:off x="3009061" y="1388409"/>
        <a:ext cx="22588" cy="22588"/>
      </dsp:txXfrm>
    </dsp:sp>
    <dsp:sp modelId="{EB46B9E8-4F84-4452-A4EA-83C51DB9BF9A}">
      <dsp:nvSpPr>
        <dsp:cNvPr id="0" name=""/>
        <dsp:cNvSpPr/>
      </dsp:nvSpPr>
      <dsp:spPr>
        <a:xfrm>
          <a:off x="152401" y="76192"/>
          <a:ext cx="3191989" cy="14053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chemeClr val="tx1"/>
              </a:solidFill>
            </a:rPr>
            <a:t>Природа Новосибирского края</a:t>
          </a:r>
          <a:endParaRPr lang="ru-RU" sz="2300" b="1" kern="1200" dirty="0">
            <a:solidFill>
              <a:schemeClr val="tx1"/>
            </a:solidFill>
          </a:endParaRPr>
        </a:p>
      </dsp:txBody>
      <dsp:txXfrm>
        <a:off x="152401" y="76192"/>
        <a:ext cx="3191989" cy="14053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10/11/2015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10/11/2015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10/11/2015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10/11/2015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10/11/2015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10/11/2015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10/11/2015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10/11/2015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10/11/2015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4876800"/>
            <a:ext cx="8458200" cy="122237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Тема: «МОЯ МАЛАЯ РОДИНА – НОВОСИБИРСК»</a:t>
            </a:r>
            <a:br>
              <a:rPr lang="ru-RU" b="1" dirty="0" smtClean="0"/>
            </a:br>
            <a:r>
              <a:rPr lang="ru-RU" sz="1800" dirty="0" smtClean="0"/>
              <a:t>Автор проекта: Ткачёва  л. В.</a:t>
            </a:r>
            <a:br>
              <a:rPr lang="ru-RU" sz="1800" dirty="0" smtClean="0"/>
            </a:br>
            <a:r>
              <a:rPr lang="ru-RU" sz="1800" dirty="0" smtClean="0"/>
              <a:t>Воспитатель </a:t>
            </a:r>
            <a:br>
              <a:rPr lang="ru-RU" sz="1800" dirty="0" smtClean="0"/>
            </a:br>
            <a:r>
              <a:rPr lang="ru-RU" sz="1800" dirty="0" smtClean="0"/>
              <a:t>1 квалификационной категории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МКДОУ  №108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Детский сад </a:t>
            </a:r>
            <a:r>
              <a:rPr lang="ru-RU" smtClean="0">
                <a:solidFill>
                  <a:schemeClr val="tx1"/>
                </a:solidFill>
              </a:rPr>
              <a:t>«Зазеркалье</a:t>
            </a:r>
            <a:r>
              <a:rPr lang="ru-RU" dirty="0" smtClean="0">
                <a:solidFill>
                  <a:schemeClr val="tx1"/>
                </a:solidFill>
              </a:rPr>
              <a:t>»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Чувство Родины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4800" y="762000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Родина – это город, в котором живет человек, и улица, на которой стоит его дом, и деревце под окном, и пение птички: все это Родина.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15.jpg"/>
          <p:cNvPicPr>
            <a:picLocks noGrp="1" noChangeAspect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>
          <a:xfrm>
            <a:off x="237762" y="1905000"/>
            <a:ext cx="4163832" cy="3124200"/>
          </a:xfrm>
        </p:spPr>
      </p:pic>
      <p:pic>
        <p:nvPicPr>
          <p:cNvPr id="2050" name="Picture 2" descr="G:\диск с\все фото по папкам\вмф\все фото\фото садик\садик зазеркалье\DSC00417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24400" y="1905000"/>
            <a:ext cx="4137025" cy="31027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1905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Природа Новосибирского края</a:t>
            </a:r>
            <a:br>
              <a:rPr lang="ru-RU" dirty="0" smtClean="0"/>
            </a:br>
            <a:r>
              <a:rPr lang="ru-RU" b="1" u="sng" dirty="0" smtClean="0"/>
              <a:t>Тема: </a:t>
            </a:r>
            <a:r>
              <a:rPr lang="ru-RU" dirty="0" smtClean="0"/>
              <a:t>Любить свой город – значит, и любить природу в нём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slide_25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533400" y="2590800"/>
            <a:ext cx="4191000" cy="3933825"/>
          </a:xfrm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H:\Shootings\IMG_20140910_11141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4953000" y="2819400"/>
            <a:ext cx="4267200" cy="3505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Природа </a:t>
            </a:r>
            <a:r>
              <a:rPr lang="ru-RU" dirty="0" err="1" smtClean="0"/>
              <a:t>новосибирскогого</a:t>
            </a:r>
            <a:r>
              <a:rPr lang="ru-RU" dirty="0" smtClean="0"/>
              <a:t> края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Эту истину знаю от роду. </a:t>
            </a:r>
          </a:p>
          <a:p>
            <a:pPr>
              <a:spcBef>
                <a:spcPts val="0"/>
              </a:spcBef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её никогда не таю:</a:t>
            </a:r>
          </a:p>
          <a:p>
            <a:pPr>
              <a:spcBef>
                <a:spcPts val="0"/>
              </a:spcBef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Кто не любит родную природу,</a:t>
            </a:r>
          </a:p>
          <a:p>
            <a:pPr>
              <a:spcBef>
                <a:spcPts val="0"/>
              </a:spcBef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Тот не любит Отчизну свою.</a:t>
            </a:r>
          </a:p>
          <a:p>
            <a:endParaRPr lang="ru-RU" dirty="0"/>
          </a:p>
        </p:txBody>
      </p:sp>
      <p:pic>
        <p:nvPicPr>
          <p:cNvPr id="5" name="Picture 2" descr="G:\диск с\все фото по папкам\вмф\все фото\фото садик\садик зазеркалье\112NIKON\DSCN407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23384" y="1905000"/>
            <a:ext cx="4668216" cy="39623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Спортивный Новосибирск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just"/>
            <a:r>
              <a:rPr lang="ru-RU" b="1" u="sng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</a:t>
            </a:r>
          </a:p>
          <a:p>
            <a:pPr algn="just"/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Узнать и обобщить информацию о спортсменах </a:t>
            </a:r>
          </a:p>
          <a:p>
            <a:pPr algn="just"/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Новосибирска и Новосибирской области, </a:t>
            </a:r>
          </a:p>
          <a:p>
            <a:pPr algn="just"/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ставшими чемпионами зимних Олимпийских игр. </a:t>
            </a:r>
            <a:endParaRPr lang="ru-RU" dirty="0" smtClean="0">
              <a:ea typeface="Calibri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Спортивные фамилии страны 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Известны миру, мы гордимся ими! 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Есть славные отечества сыны!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Гордится Родина спортсменами своими!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Спортивный Новосибирск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3074" name="Picture 2" descr="G:\диск с\все фото по папкам\рассорт фото с телефона\Shootings\IMG_20140324_10041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-219075" y="2352675"/>
            <a:ext cx="4191000" cy="3143250"/>
          </a:xfrm>
          <a:prstGeom prst="rect">
            <a:avLst/>
          </a:prstGeom>
          <a:noFill/>
        </p:spPr>
      </p:pic>
      <p:pic>
        <p:nvPicPr>
          <p:cNvPr id="7" name="Picture 2" descr="C:\Documents and Settings\User\Рабочий стол\DSCN115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57600" y="2286000"/>
            <a:ext cx="5272782" cy="31087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достопримечательности Новосибирска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4000" b="1" u="sng" dirty="0" smtClean="0"/>
              <a:t>Тема: </a:t>
            </a:r>
            <a:r>
              <a:rPr lang="ru-RU" sz="4000" dirty="0" smtClean="0"/>
              <a:t>Мир ребенка начинается с семьи, места, где мы любим отдыхать всей семьёй. 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Совместная работа с родителями: создан альбом «Краеведческий музей», фото выставка «Где мы любим отдыхать», изготовление настольно – печатной игры «Мой Новосибирск»</a:t>
            </a:r>
          </a:p>
          <a:p>
            <a:r>
              <a:rPr lang="ru-RU" dirty="0" smtClean="0"/>
              <a:t>Итоговое мероприятие: экскурсия совместно с родителями к Монументу Славы.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Достопримечательности </a:t>
            </a:r>
            <a:r>
              <a:rPr lang="ru-RU" dirty="0" err="1" smtClean="0"/>
              <a:t>новосибирска</a:t>
            </a:r>
            <a:endParaRPr lang="ru-RU" dirty="0"/>
          </a:p>
        </p:txBody>
      </p:sp>
      <p:pic>
        <p:nvPicPr>
          <p:cNvPr id="6146" name="Picture 2" descr="H:\Shootings\IMG_20150826_0926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30892" y="1554163"/>
            <a:ext cx="6034616" cy="4525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Район, в котором мы живём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600" b="1" u="sng" dirty="0" smtClean="0"/>
              <a:t>Тема: </a:t>
            </a:r>
            <a:r>
              <a:rPr lang="ru-RU" sz="3600" dirty="0" smtClean="0"/>
              <a:t>«Родина – это город, в котором живёт человек, улица, на которой стоит его дом, и дерево под окном, и пение птички: всё это Родина».</a:t>
            </a:r>
          </a:p>
          <a:p>
            <a:endParaRPr lang="ru-RU" dirty="0"/>
          </a:p>
        </p:txBody>
      </p:sp>
      <p:pic>
        <p:nvPicPr>
          <p:cNvPr id="4098" name="Picture 2" descr="H:\Shootings\IMG_20150415_11002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95800" y="1905000"/>
            <a:ext cx="4343400" cy="32575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Район, в котором мы живём</a:t>
            </a:r>
            <a:endParaRPr lang="ru-RU" dirty="0"/>
          </a:p>
        </p:txBody>
      </p:sp>
      <p:pic>
        <p:nvPicPr>
          <p:cNvPr id="5122" name="Picture 2" descr="H:\Shootings\IMG_20150415_11315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287926" y="2404729"/>
            <a:ext cx="4519854" cy="3438693"/>
          </a:xfrm>
          <a:prstGeom prst="rect">
            <a:avLst/>
          </a:prstGeom>
          <a:noFill/>
        </p:spPr>
      </p:pic>
      <p:pic>
        <p:nvPicPr>
          <p:cNvPr id="5123" name="Picture 3" descr="H:\Shootings\IMG_20150415_10545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5080385" y="2349099"/>
            <a:ext cx="4467314" cy="33504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Героический Новосибирск</a:t>
            </a:r>
            <a:br>
              <a:rPr lang="ru-RU" dirty="0" smtClean="0"/>
            </a:br>
            <a:r>
              <a:rPr lang="ru-RU" dirty="0" smtClean="0"/>
              <a:t>Тема: Никто не забыт, ни что не забыто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Совместная работа с родителями: </a:t>
            </a:r>
          </a:p>
          <a:p>
            <a:r>
              <a:rPr lang="ru-RU" dirty="0" smtClean="0"/>
              <a:t>-составление «Книги памяти» (мои родные и близкие защищавшие нашу Родину в дни ВОВ); </a:t>
            </a:r>
          </a:p>
          <a:p>
            <a:r>
              <a:rPr lang="ru-RU" dirty="0" smtClean="0"/>
              <a:t>-изготовление макета «Стела Штыки» на площади «Сибиряков – Гвардейцев», выступление об истории создания данного памятника;</a:t>
            </a:r>
          </a:p>
          <a:p>
            <a:r>
              <a:rPr lang="ru-RU" dirty="0" smtClean="0"/>
              <a:t>-изготовление макета самолета, и подбор материала о маршале </a:t>
            </a:r>
            <a:r>
              <a:rPr lang="ru-RU" dirty="0" err="1" smtClean="0"/>
              <a:t>Покрышкине</a:t>
            </a:r>
            <a:r>
              <a:rPr lang="ru-RU" dirty="0" smtClean="0"/>
              <a:t>.  </a:t>
            </a:r>
          </a:p>
          <a:p>
            <a:r>
              <a:rPr lang="ru-RU" dirty="0" smtClean="0"/>
              <a:t>-папки – передвижки «Поэт Борис </a:t>
            </a:r>
            <a:r>
              <a:rPr lang="ru-RU" dirty="0" err="1" smtClean="0"/>
              <a:t>Богатков</a:t>
            </a:r>
            <a:r>
              <a:rPr lang="ru-RU" dirty="0" smtClean="0"/>
              <a:t>», «Монумент Славы»;</a:t>
            </a:r>
          </a:p>
          <a:p>
            <a:r>
              <a:rPr lang="ru-RU" dirty="0" smtClean="0"/>
              <a:t>-фото альбом «Монумент Славы»;</a:t>
            </a:r>
          </a:p>
          <a:p>
            <a:r>
              <a:rPr lang="ru-RU" dirty="0" smtClean="0"/>
              <a:t>-изготовление подарков для ветеранов ВОВ</a:t>
            </a:r>
          </a:p>
          <a:p>
            <a:r>
              <a:rPr lang="ru-RU" dirty="0" smtClean="0"/>
              <a:t>-изготовление стенда – ширмы «Площадь Сибиряков Гвардейцев», история создания дивизии, боевые подвиги </a:t>
            </a:r>
          </a:p>
          <a:p>
            <a:r>
              <a:rPr lang="ru-RU" dirty="0" smtClean="0"/>
              <a:t>Итоговое мероприятие: Встреча с ветеранами ВОВ и презентация мини музея «Новосибирск – город воинской и трудовой славы», утренник «Этот День Победы».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ЦЕЛЬ ПРОЕКТА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7848600" cy="4008438"/>
          </a:xfrm>
        </p:spPr>
        <p:txBody>
          <a:bodyPr/>
          <a:lstStyle/>
          <a:p>
            <a:pPr algn="just">
              <a:buNone/>
            </a:pPr>
            <a:r>
              <a:rPr lang="ru-RU" sz="3600" dirty="0" smtClean="0">
                <a:solidFill>
                  <a:schemeClr val="tx1"/>
                </a:solidFill>
              </a:rPr>
              <a:t>Целью проекта является </a:t>
            </a:r>
          </a:p>
          <a:p>
            <a:pPr algn="just">
              <a:buNone/>
            </a:pPr>
            <a:r>
              <a:rPr lang="ru-RU" sz="3600" dirty="0" smtClean="0">
                <a:solidFill>
                  <a:schemeClr val="tx1"/>
                </a:solidFill>
              </a:rPr>
              <a:t>расширение знаний детей </a:t>
            </a:r>
          </a:p>
          <a:p>
            <a:pPr algn="just">
              <a:buNone/>
            </a:pPr>
            <a:r>
              <a:rPr lang="ru-RU" sz="3600" dirty="0" smtClean="0">
                <a:solidFill>
                  <a:schemeClr val="tx1"/>
                </a:solidFill>
              </a:rPr>
              <a:t>о родном городе Новосибирске</a:t>
            </a:r>
          </a:p>
          <a:p>
            <a:pPr algn="just">
              <a:buNone/>
            </a:pPr>
            <a:r>
              <a:rPr lang="ru-RU" sz="3600" dirty="0" smtClean="0">
                <a:solidFill>
                  <a:schemeClr val="tx1"/>
                </a:solidFill>
              </a:rPr>
              <a:t>через различные виды деятельности, </a:t>
            </a:r>
          </a:p>
          <a:p>
            <a:pPr algn="just">
              <a:buNone/>
            </a:pPr>
            <a:r>
              <a:rPr lang="ru-RU" sz="3600" dirty="0" smtClean="0">
                <a:solidFill>
                  <a:schemeClr val="tx1"/>
                </a:solidFill>
              </a:rPr>
              <a:t>воспитание патриотических чувств.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12954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Героический Новосибирск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Сибирь и сибиряки в Великой Отечественной войне 1941-1945 гг.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7171" name="Picture 3" descr="H:\Shootings\IMG_20150325_08224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10800000">
            <a:off x="4648200" y="2333625"/>
            <a:ext cx="4343400" cy="3257550"/>
          </a:xfrm>
          <a:prstGeom prst="rect">
            <a:avLst/>
          </a:prstGeom>
          <a:noFill/>
        </p:spPr>
      </p:pic>
      <p:pic>
        <p:nvPicPr>
          <p:cNvPr id="7172" name="Picture 4" descr="E:\для Людмилы Викторовны\DSC0286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4800" y="2390775"/>
            <a:ext cx="4191000" cy="3143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Героический Новосибирск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Музей боевой славы</a:t>
            </a:r>
            <a:endParaRPr lang="ru-RU" dirty="0"/>
          </a:p>
        </p:txBody>
      </p:sp>
      <p:pic>
        <p:nvPicPr>
          <p:cNvPr id="8194" name="Picture 2" descr="E:\для Людмилы Викторовны\DSC0284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2390775"/>
            <a:ext cx="4191000" cy="3143250"/>
          </a:xfrm>
          <a:prstGeom prst="rect">
            <a:avLst/>
          </a:prstGeom>
          <a:noFill/>
        </p:spPr>
      </p:pic>
      <p:pic>
        <p:nvPicPr>
          <p:cNvPr id="8195" name="Picture 3" descr="E:\для Людмилы Викторовны\DSC0285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8200" y="2333625"/>
            <a:ext cx="4343400" cy="32575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Героический Новосибирск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Музей боевой славы</a:t>
            </a:r>
            <a:endParaRPr lang="ru-RU" dirty="0"/>
          </a:p>
        </p:txBody>
      </p:sp>
      <p:pic>
        <p:nvPicPr>
          <p:cNvPr id="9219" name="Picture 3" descr="E:\для Людмилы Викторовны\DSC0284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8200" y="2333625"/>
            <a:ext cx="4343400" cy="3257550"/>
          </a:xfrm>
          <a:prstGeom prst="rect">
            <a:avLst/>
          </a:prstGeom>
          <a:noFill/>
        </p:spPr>
      </p:pic>
      <p:pic>
        <p:nvPicPr>
          <p:cNvPr id="9220" name="Picture 4" descr="E:\DCIM\102NIKON\DSCN516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600" y="1981200"/>
            <a:ext cx="4191000" cy="3857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Героический Новосибирск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Музей боевой славы</a:t>
            </a:r>
            <a:endParaRPr lang="ru-RU" dirty="0"/>
          </a:p>
        </p:txBody>
      </p:sp>
      <p:pic>
        <p:nvPicPr>
          <p:cNvPr id="11266" name="Picture 2" descr="E:\DCIM\102NIKON\DSCN517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1600200"/>
            <a:ext cx="3867150" cy="4724400"/>
          </a:xfrm>
          <a:prstGeom prst="rect">
            <a:avLst/>
          </a:prstGeom>
          <a:noFill/>
        </p:spPr>
      </p:pic>
      <p:pic>
        <p:nvPicPr>
          <p:cNvPr id="6" name="Picture 2" descr="E:\для Людмилы Викторовны\DSC0286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24400" y="2133600"/>
            <a:ext cx="4189615" cy="38571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Героический Новосибирск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Музей боевой славы</a:t>
            </a:r>
            <a:endParaRPr lang="ru-RU" dirty="0"/>
          </a:p>
        </p:txBody>
      </p:sp>
      <p:pic>
        <p:nvPicPr>
          <p:cNvPr id="12290" name="Picture 2" descr="E:\DCIM\102NIKON\DSCN516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2390775"/>
            <a:ext cx="4191000" cy="3143250"/>
          </a:xfrm>
          <a:prstGeom prst="rect">
            <a:avLst/>
          </a:prstGeom>
          <a:noFill/>
        </p:spPr>
      </p:pic>
      <p:pic>
        <p:nvPicPr>
          <p:cNvPr id="12291" name="Picture 3" descr="E:\для Людмилы Викторовны\DSC0285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8200" y="2333625"/>
            <a:ext cx="4343400" cy="32575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G:\диск с\все фото по папкам\вмф\все фото\фото садик\садик зазеркалье\DSCN267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47800" y="1524000"/>
            <a:ext cx="6034616" cy="4525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утренник «Этот День Победы».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4338" name="Picture 2" descr="G:\диск с\все фото по папкам\вмф\все фото\фото садик\садик зазеркалье\DSCN269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71600" y="1600200"/>
            <a:ext cx="6583680" cy="49377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Задачи проекта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1.Создать условия для развития у детей</a:t>
            </a:r>
          </a:p>
          <a:p>
            <a:pPr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обобщенного представления о родном городе.</a:t>
            </a:r>
          </a:p>
          <a:p>
            <a:pPr>
              <a:defRPr/>
            </a:pPr>
            <a:endParaRPr lang="ru-RU" dirty="0" smtClean="0">
              <a:solidFill>
                <a:schemeClr val="tx1"/>
              </a:solidFill>
            </a:endParaRPr>
          </a:p>
          <a:p>
            <a:pPr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2.Развивать познавательный интерес у детей </a:t>
            </a:r>
          </a:p>
          <a:p>
            <a:pPr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через развитие интеллектуальной инициативы.</a:t>
            </a:r>
          </a:p>
          <a:p>
            <a:pPr>
              <a:buNone/>
              <a:defRPr/>
            </a:pPr>
            <a:endParaRPr lang="ru-RU" dirty="0" smtClean="0">
              <a:solidFill>
                <a:schemeClr val="tx1"/>
              </a:solidFill>
            </a:endParaRPr>
          </a:p>
          <a:p>
            <a:pPr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3. Развитие речи детей.</a:t>
            </a:r>
          </a:p>
          <a:p>
            <a:pPr>
              <a:defRPr/>
            </a:pPr>
            <a:endParaRPr lang="ru-RU" dirty="0" smtClean="0">
              <a:solidFill>
                <a:schemeClr val="tx1"/>
              </a:solidFill>
            </a:endParaRPr>
          </a:p>
          <a:p>
            <a:pPr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4.Воспитывать патриотическое чувство </a:t>
            </a:r>
          </a:p>
          <a:p>
            <a:pPr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к своей малой Родине.</a:t>
            </a:r>
          </a:p>
          <a:p>
            <a:pPr>
              <a:defRPr/>
            </a:pPr>
            <a:endParaRPr lang="ru-RU" dirty="0" smtClean="0">
              <a:solidFill>
                <a:schemeClr val="tx1"/>
              </a:solidFill>
            </a:endParaRPr>
          </a:p>
          <a:p>
            <a:pPr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5.Повысить интерес родителей дошкольников</a:t>
            </a:r>
          </a:p>
          <a:p>
            <a:pPr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к воспитанию патриотических чувств в семье.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kern="0" dirty="0" smtClean="0"/>
              <a:t>I</a:t>
            </a:r>
            <a:r>
              <a:rPr lang="ru-RU" b="1" kern="0" dirty="0" smtClean="0"/>
              <a:t> Этап. Выбор темы</a:t>
            </a:r>
            <a:r>
              <a:rPr lang="en-US" b="1" kern="0" dirty="0" smtClean="0"/>
              <a:t/>
            </a:r>
            <a:br>
              <a:rPr lang="en-US" b="1" kern="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ru-RU" kern="0" smtClean="0"/>
              <a:t>В </a:t>
            </a:r>
            <a:r>
              <a:rPr lang="ru-RU" kern="0" dirty="0" smtClean="0"/>
              <a:t>ходе беседы с детьми выяснилось, что многие из детей не знают своего адреса, названия города, в котором они живут.</a:t>
            </a:r>
          </a:p>
          <a:p>
            <a:pPr>
              <a:defRPr/>
            </a:pPr>
            <a:r>
              <a:rPr lang="ru-RU" kern="0" dirty="0" smtClean="0"/>
              <a:t>	Увидев, что дети заинтересовались этой темой, им были заданы вопросы: «Что такое Родина? Что такое малая Родина? Хотите ли об этом узнать? Что именно хотите узнать?</a:t>
            </a:r>
          </a:p>
          <a:p>
            <a:pPr>
              <a:defRPr/>
            </a:pPr>
            <a:r>
              <a:rPr lang="ru-RU" kern="0" dirty="0" smtClean="0"/>
              <a:t>	Изучив интересы детей, мы наполнили среду различными энциклопедиями, книгами, фотографиями, открытками для поддержания детского интереса.</a:t>
            </a:r>
          </a:p>
          <a:p>
            <a:pPr>
              <a:defRPr/>
            </a:pPr>
            <a:r>
              <a:rPr lang="ru-RU" kern="0" dirty="0" smtClean="0"/>
              <a:t>	Совместно с детьми обсудили и записали на доске названия возможных проектов по нашей теме.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 трёх вопросов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/>
                <a:gridCol w="2895600"/>
                <a:gridCol w="2895600"/>
              </a:tblGrid>
              <a:tr h="37084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2400" b="1" i="1" u="sng" dirty="0" smtClean="0">
                          <a:solidFill>
                            <a:schemeClr val="tx1"/>
                          </a:solidFill>
                        </a:rPr>
                        <a:t>Что мы знаем?</a:t>
                      </a:r>
                    </a:p>
                    <a:p>
                      <a:pPr algn="ctr">
                        <a:defRPr/>
                      </a:pPr>
                      <a:endParaRPr lang="ru-RU" sz="24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>
                        <a:defRPr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Наша Родина –  наша страна</a:t>
                      </a:r>
                    </a:p>
                    <a:p>
                      <a:pPr algn="l">
                        <a:defRPr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Малая Родина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</a:rPr>
                        <a:t> - 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где мы живем или где мы родились.</a:t>
                      </a:r>
                    </a:p>
                    <a:p>
                      <a:pPr algn="ctr">
                        <a:defRPr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Родина – это почти семья, а малая Родина – это маленькая семья.</a:t>
                      </a:r>
                    </a:p>
                    <a:p>
                      <a:pPr algn="ctr">
                        <a:defRPr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Родина – это земля..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2400" b="1" i="1" u="sng" dirty="0" smtClean="0">
                          <a:solidFill>
                            <a:schemeClr val="tx1"/>
                          </a:solidFill>
                        </a:rPr>
                        <a:t>Что хотим узнать?</a:t>
                      </a:r>
                    </a:p>
                    <a:p>
                      <a:pPr algn="ctr">
                        <a:defRPr/>
                      </a:pPr>
                      <a:endParaRPr lang="ru-RU" sz="24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>
                        <a:defRPr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Что такое Родина?</a:t>
                      </a:r>
                    </a:p>
                    <a:p>
                      <a:pPr algn="ctr">
                        <a:defRPr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Где и у кого есть малая Родина и какая она?</a:t>
                      </a:r>
                    </a:p>
                    <a:p>
                      <a:pPr algn="ctr">
                        <a:defRPr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Кто живет на этой Родине?</a:t>
                      </a:r>
                    </a:p>
                    <a:p>
                      <a:pPr algn="ctr">
                        <a:defRPr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Кем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</a:rPr>
                        <a:t> гордится малая Родина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?</a:t>
                      </a:r>
                    </a:p>
                    <a:p>
                      <a:pPr algn="ctr">
                        <a:defRPr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Кто самый главный в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</a:rPr>
                        <a:t> нашей стране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?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2400" b="1" i="1" u="sng" dirty="0" smtClean="0">
                          <a:solidFill>
                            <a:schemeClr val="tx1"/>
                          </a:solidFill>
                        </a:rPr>
                        <a:t>Как найти ответ?</a:t>
                      </a:r>
                    </a:p>
                    <a:p>
                      <a:pPr algn="ctr">
                        <a:defRPr/>
                      </a:pPr>
                      <a:endParaRPr lang="ru-RU" sz="24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>
                        <a:defRPr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Спросить  родителей.</a:t>
                      </a:r>
                    </a:p>
                    <a:p>
                      <a:pPr algn="ctr">
                        <a:defRPr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Почитать книги и журналы.</a:t>
                      </a:r>
                    </a:p>
                    <a:p>
                      <a:pPr algn="ctr">
                        <a:defRPr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Посмотреть видео и телевизор.</a:t>
                      </a:r>
                    </a:p>
                    <a:p>
                      <a:pPr algn="ctr">
                        <a:defRPr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Сходить на экскурсию.</a:t>
                      </a:r>
                    </a:p>
                    <a:p>
                      <a:pPr algn="ctr">
                        <a:defRPr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Посмотреть в интернете.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ПЕРСПЕКТИВНАЯ РАЗРАБОТКА ТЕМЫ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28600" y="1295400"/>
          <a:ext cx="86868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Перспективный план по реализации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+mj-lt"/>
              </a:rPr>
              <a:t>1. Беседы с детьми и родителями.</a:t>
            </a:r>
          </a:p>
          <a:p>
            <a:r>
              <a:rPr lang="ru-RU" dirty="0" smtClean="0">
                <a:solidFill>
                  <a:schemeClr val="tx1"/>
                </a:solidFill>
                <a:latin typeface="+mj-lt"/>
              </a:rPr>
              <a:t>2. Подбор фоно и видеотеки.</a:t>
            </a:r>
          </a:p>
          <a:p>
            <a:r>
              <a:rPr lang="ru-RU" dirty="0" smtClean="0">
                <a:solidFill>
                  <a:schemeClr val="tx1"/>
                </a:solidFill>
                <a:latin typeface="+mj-lt"/>
              </a:rPr>
              <a:t>3. Организация игровой деятельности.</a:t>
            </a:r>
          </a:p>
          <a:p>
            <a:r>
              <a:rPr lang="ru-RU" dirty="0" smtClean="0">
                <a:solidFill>
                  <a:schemeClr val="tx1"/>
                </a:solidFill>
                <a:latin typeface="+mj-lt"/>
              </a:rPr>
              <a:t>4. Подбор художественной литературы.</a:t>
            </a:r>
          </a:p>
          <a:p>
            <a:r>
              <a:rPr lang="ru-RU" dirty="0" smtClean="0">
                <a:solidFill>
                  <a:schemeClr val="tx1"/>
                </a:solidFill>
                <a:latin typeface="+mj-lt"/>
              </a:rPr>
              <a:t>5. Насыщение предметно – развивающей среды.</a:t>
            </a:r>
          </a:p>
          <a:p>
            <a:r>
              <a:rPr lang="ru-RU" dirty="0" smtClean="0">
                <a:solidFill>
                  <a:schemeClr val="tx1"/>
                </a:solidFill>
                <a:latin typeface="+mj-lt"/>
              </a:rPr>
              <a:t>6. </a:t>
            </a:r>
            <a:r>
              <a:rPr lang="en-US" dirty="0" err="1" smtClean="0">
                <a:solidFill>
                  <a:schemeClr val="tx1"/>
                </a:solidFill>
                <a:latin typeface="+mj-lt"/>
                <a:ea typeface="Calibri" pitchFamily="34" charset="0"/>
                <a:cs typeface="Times New Roman" pitchFamily="18" charset="0"/>
              </a:rPr>
              <a:t>Организация</a:t>
            </a:r>
            <a:r>
              <a:rPr lang="en-US" dirty="0" smtClean="0">
                <a:solidFill>
                  <a:schemeClr val="tx1"/>
                </a:solidFill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j-lt"/>
                <a:ea typeface="Calibri" pitchFamily="34" charset="0"/>
                <a:cs typeface="Times New Roman" pitchFamily="18" charset="0"/>
              </a:rPr>
              <a:t>художественно-продуктивной</a:t>
            </a:r>
            <a:r>
              <a:rPr lang="en-US" dirty="0" smtClean="0">
                <a:solidFill>
                  <a:schemeClr val="tx1"/>
                </a:solidFill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j-lt"/>
                <a:ea typeface="Calibri" pitchFamily="34" charset="0"/>
                <a:cs typeface="Times New Roman" pitchFamily="18" charset="0"/>
              </a:rPr>
              <a:t>деятельности</a:t>
            </a:r>
            <a:endParaRPr lang="en-US" sz="4400" dirty="0" smtClean="0">
              <a:solidFill>
                <a:schemeClr val="tx1"/>
              </a:solidFill>
              <a:latin typeface="+mj-lt"/>
              <a:ea typeface="Calibri" pitchFamily="34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Насыщение предметно – развивающей среды</a:t>
            </a:r>
            <a:endParaRPr lang="ru-RU" dirty="0"/>
          </a:p>
        </p:txBody>
      </p:sp>
      <p:pic>
        <p:nvPicPr>
          <p:cNvPr id="10242" name="Picture 2" descr="E:\DCIM\102NIKON\DSCN517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30892" y="1554163"/>
            <a:ext cx="6034616" cy="4525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родителями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1. </a:t>
            </a:r>
            <a:r>
              <a:rPr lang="ru-RU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Участие в проектах.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2. Индивидуальные беседы с родителями воспитанников.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3. </a:t>
            </a:r>
            <a:r>
              <a:rPr lang="ru-RU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Помощь родителей в сборе информации.</a:t>
            </a:r>
          </a:p>
          <a:p>
            <a:r>
              <a:rPr lang="ru-RU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4. </a:t>
            </a:r>
            <a:r>
              <a:rPr lang="ru-RU" dirty="0" smtClean="0">
                <a:solidFill>
                  <a:schemeClr val="tx1"/>
                </a:solidFill>
              </a:rPr>
              <a:t>Совместное выполнение </a:t>
            </a:r>
            <a:r>
              <a:rPr lang="ru-RU" dirty="0" err="1" smtClean="0">
                <a:solidFill>
                  <a:schemeClr val="tx1"/>
                </a:solidFill>
              </a:rPr>
              <a:t>подтем</a:t>
            </a:r>
            <a:r>
              <a:rPr lang="ru-RU" dirty="0" smtClean="0">
                <a:solidFill>
                  <a:schemeClr val="tx1"/>
                </a:solidFill>
              </a:rPr>
              <a:t> родителей и детей.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5. Размещение информации в родительском уголке.</a:t>
            </a:r>
          </a:p>
          <a:p>
            <a:r>
              <a:rPr lang="ru-RU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6. Помощь родителей в оформлении альбомов, папок – передвижек, книги памяти.</a:t>
            </a:r>
          </a:p>
          <a:p>
            <a:r>
              <a:rPr lang="ru-RU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7. Участие в семинарах-практикумах, совместные экскурсии.</a:t>
            </a:r>
          </a:p>
          <a:p>
            <a:r>
              <a:rPr lang="ru-RU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8. Подборка </a:t>
            </a:r>
            <a:r>
              <a:rPr lang="ru-RU" dirty="0" err="1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фоно-видео-аудиотеки</a:t>
            </a:r>
            <a:endParaRPr lang="en-US" dirty="0" smtClean="0">
              <a:solidFill>
                <a:schemeClr val="tx1"/>
              </a:solidFill>
              <a:ea typeface="Calibri" pitchFamily="34" charset="0"/>
              <a:cs typeface="Times New Roman" pitchFamily="18" charset="0"/>
            </a:endParaRPr>
          </a:p>
          <a:p>
            <a:endParaRPr lang="en-US" dirty="0" smtClean="0">
              <a:solidFill>
                <a:srgbClr val="7030A0"/>
              </a:solidFill>
              <a:ea typeface="Calibri" pitchFamily="34" charset="0"/>
              <a:cs typeface="Times New Roman" pitchFamily="18" charset="0"/>
            </a:endParaRPr>
          </a:p>
          <a:p>
            <a:endParaRPr lang="en-US" dirty="0" smtClean="0">
              <a:solidFill>
                <a:srgbClr val="7030A0"/>
              </a:solidFill>
              <a:ea typeface="Calibri" pitchFamily="34" charset="0"/>
              <a:cs typeface="Times New Roman" pitchFamily="18" charset="0"/>
            </a:endParaRPr>
          </a:p>
          <a:p>
            <a:endParaRPr lang="en-US" dirty="0" smtClean="0">
              <a:solidFill>
                <a:srgbClr val="7030A0"/>
              </a:solidFill>
              <a:ea typeface="Calibri" pitchFamily="34" charset="0"/>
              <a:cs typeface="Times New Roman" pitchFamily="18" charset="0"/>
            </a:endParaRPr>
          </a:p>
          <a:p>
            <a:endParaRPr lang="en-US" dirty="0" smtClean="0">
              <a:solidFill>
                <a:srgbClr val="7030A0"/>
              </a:solidFill>
              <a:ea typeface="Calibri" pitchFamily="34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1311</TotalTime>
  <Words>712</Words>
  <Application>Microsoft Office PowerPoint</Application>
  <PresentationFormat>Экран (4:3)</PresentationFormat>
  <Paragraphs>118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Трек</vt:lpstr>
      <vt:lpstr>Тема: «МОЯ МАЛАЯ РОДИНА – НОВОСИБИРСК» Автор проекта: Ткачёва  л. В. Воспитатель  1 квалификационной категории </vt:lpstr>
      <vt:lpstr>ЦЕЛЬ ПРОЕКТА </vt:lpstr>
      <vt:lpstr>Задачи проекта </vt:lpstr>
      <vt:lpstr>I Этап. Выбор темы </vt:lpstr>
      <vt:lpstr>Метод трёх вопросов</vt:lpstr>
      <vt:lpstr>ПЕРСПЕКТИВНАЯ РАЗРАБОТКА ТЕМЫ </vt:lpstr>
      <vt:lpstr>Перспективный план по реализации проекта</vt:lpstr>
      <vt:lpstr>Насыщение предметно – развивающей среды</vt:lpstr>
      <vt:lpstr>Работа с родителями</vt:lpstr>
      <vt:lpstr>Чувство Родины</vt:lpstr>
      <vt:lpstr>Природа Новосибирского края Тема: Любить свой город – значит, и любить природу в нём </vt:lpstr>
      <vt:lpstr>Природа новосибирскогого края</vt:lpstr>
      <vt:lpstr>Спортивный Новосибирск</vt:lpstr>
      <vt:lpstr>Спортивный Новосибирск</vt:lpstr>
      <vt:lpstr>достопримечательности Новосибирска</vt:lpstr>
      <vt:lpstr>Достопримечательности новосибирска</vt:lpstr>
      <vt:lpstr>Район, в котором мы живём</vt:lpstr>
      <vt:lpstr>Район, в котором мы живём</vt:lpstr>
      <vt:lpstr>Героический Новосибирск Тема: Никто не забыт, ни что не забыто </vt:lpstr>
      <vt:lpstr>Героический Новосибирск Сибирь и сибиряки в Великой Отечественной войне 1941-1945 гг. </vt:lpstr>
      <vt:lpstr>Героический Новосибирск  Музей боевой славы</vt:lpstr>
      <vt:lpstr>Героический Новосибирск  Музей боевой славы</vt:lpstr>
      <vt:lpstr>Героический Новосибирск  Музей боевой славы</vt:lpstr>
      <vt:lpstr>Героический Новосибирск  Музей боевой славы</vt:lpstr>
      <vt:lpstr>Слайд 25</vt:lpstr>
      <vt:lpstr>утренник «Этот День Победы».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«МОЯ МАЛАЯ РОДИНА – НОВОСИБИРСК» Автор проекта: Ткачёва  л. В. Воспитатель  1 квалификационной категории </dc:title>
  <dc:creator>TKACHEVA LYUDMILA</dc:creator>
  <cp:lastModifiedBy>toshiba!</cp:lastModifiedBy>
  <cp:revision>135</cp:revision>
  <dcterms:created xsi:type="dcterms:W3CDTF">2015-06-17T08:55:05Z</dcterms:created>
  <dcterms:modified xsi:type="dcterms:W3CDTF">2015-10-10T18:36:08Z</dcterms:modified>
</cp:coreProperties>
</file>