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84" r:id="rId2"/>
    <p:sldId id="268" r:id="rId3"/>
    <p:sldId id="257" r:id="rId4"/>
    <p:sldId id="274" r:id="rId5"/>
    <p:sldId id="275" r:id="rId6"/>
    <p:sldId id="269" r:id="rId7"/>
    <p:sldId id="276" r:id="rId8"/>
    <p:sldId id="277" r:id="rId9"/>
    <p:sldId id="279" r:id="rId10"/>
    <p:sldId id="280" r:id="rId11"/>
    <p:sldId id="260" r:id="rId12"/>
    <p:sldId id="278" r:id="rId13"/>
    <p:sldId id="270" r:id="rId14"/>
    <p:sldId id="281" r:id="rId15"/>
    <p:sldId id="282" r:id="rId16"/>
    <p:sldId id="271" r:id="rId17"/>
    <p:sldId id="283" r:id="rId18"/>
    <p:sldId id="259" r:id="rId19"/>
    <p:sldId id="266" r:id="rId20"/>
    <p:sldId id="261" r:id="rId21"/>
    <p:sldId id="263" r:id="rId22"/>
    <p:sldId id="267" r:id="rId23"/>
    <p:sldId id="285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FF6699"/>
    <a:srgbClr val="FF0066"/>
    <a:srgbClr val="99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582" autoAdjust="0"/>
    <p:restoredTop sz="94667" autoAdjust="0"/>
  </p:normalViewPr>
  <p:slideViewPr>
    <p:cSldViewPr>
      <p:cViewPr varScale="1">
        <p:scale>
          <a:sx n="48" d="100"/>
          <a:sy n="48" d="100"/>
        </p:scale>
        <p:origin x="-59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9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8681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8682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396BA04-DD5C-417F-B95D-6D8FA853D3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C2E23B-7D45-4A91-9571-D9820AAD4E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3173C-1891-4AF4-A8EE-EC9FFD0E8E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520C4-E9A2-4964-A83C-09FDD91146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FEA1DF-B261-4F9B-8EE9-A2730965ED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EE2E07-30BD-4107-B04E-AD9B2D0FA9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FBCA10-8248-454B-A110-EC08C2E794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E894BB-71B4-44FD-AD45-CBAE4F40CA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7BDEA9-80AF-417E-8905-FA71F537EE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E85E48-5225-4AF3-8138-FA63BC851C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B98194-2112-4235-B364-4DC389217C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27651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52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53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54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55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56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57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58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765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66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66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D0D2C7D5-056D-4E3F-86B0-51175244A7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7662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7663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Click="0" advTm="5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276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2766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6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6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76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6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6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6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6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6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6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6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6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6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6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6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6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62" grpId="0"/>
      <p:bldP spid="27663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6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76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6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766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6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76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6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766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6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76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6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766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6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76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6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766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6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76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6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766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&#1050;&#1054;&#1051;&#1051;&#1045;&#1044;&#1046;\&#1052;&#1091;&#1079;&#1099;&#1082;&#1072;\&#1052;&#1091;&#1079;&#1099;&#1082;&#1072;%20-&#1044;&#1083;&#1103;%20&#1082;&#1086;&#1085;&#1082;&#1091;&#1088;&#1089;&#1072;\Scorpions%20-%20Maybe%20I%20Maybe%20You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corpions - Maybe I Maybe You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189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Лечение в Германии болей в живот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1500174"/>
            <a:ext cx="2400300" cy="314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857224" y="857232"/>
            <a:ext cx="40005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Нарушается обмен веществ, возникают проблемы с работой желудочно-кишечного тракта, появляется гастрит, язва.</a:t>
            </a:r>
            <a:endParaRPr lang="ru-RU" sz="3600" b="1" dirty="0"/>
          </a:p>
        </p:txBody>
      </p:sp>
    </p:spTree>
  </p:cSld>
  <p:clrMapOvr>
    <a:masterClrMapping/>
  </p:clrMapOvr>
  <p:transition spd="slow" advClick="0" advTm="7235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/>
          <p:cNvSpPr txBox="1">
            <a:spLocks noChangeArrowheads="1"/>
          </p:cNvSpPr>
          <p:nvPr/>
        </p:nvSpPr>
        <p:spPr bwMode="auto">
          <a:xfrm>
            <a:off x="1071538" y="1428736"/>
            <a:ext cx="3571899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Р</a:t>
            </a:r>
            <a:r>
              <a:rPr lang="ru-RU" b="1" dirty="0" smtClean="0"/>
              <a:t>азвивается </a:t>
            </a:r>
            <a:r>
              <a:rPr lang="ru-RU" b="1" dirty="0" err="1" smtClean="0"/>
              <a:t>целлюлит</a:t>
            </a:r>
            <a:r>
              <a:rPr lang="ru-RU" b="1" dirty="0" smtClean="0"/>
              <a:t>…</a:t>
            </a:r>
            <a:r>
              <a:rPr lang="ru-RU" b="1" dirty="0"/>
              <a:t> </a:t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pic>
        <p:nvPicPr>
          <p:cNvPr id="6" name="Рисунок 5" descr="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3643314"/>
            <a:ext cx="3910220" cy="2590521"/>
          </a:xfrm>
          <a:prstGeom prst="rect">
            <a:avLst/>
          </a:prstGeom>
        </p:spPr>
      </p:pic>
      <p:pic>
        <p:nvPicPr>
          <p:cNvPr id="8" name="Picture 8" descr="ANd9GcTP99n0LTVCHBBv7kF9nFJB8CN9NTqUFX6SxbmRD-pcHsk5sIKvSqJmi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642918"/>
            <a:ext cx="3095625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5532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ANd9GcQUeOiSmPwbueh9TlKp05nF8-drUcvRf0WhJjN7TQbM6yadEnC7eVgCU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428604"/>
            <a:ext cx="3744912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0" descr="Как уберечь волосы от зимних холодо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2714620"/>
            <a:ext cx="2487612" cy="306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00034" y="3786190"/>
            <a:ext cx="50006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…Возникают проблемы с кожей, волосами. </a:t>
            </a:r>
            <a:endParaRPr lang="ru-RU" dirty="0"/>
          </a:p>
        </p:txBody>
      </p:sp>
    </p:spTree>
  </p:cSld>
  <p:clrMapOvr>
    <a:masterClrMapping/>
  </p:clrMapOvr>
  <p:transition spd="slow" advClick="0" advTm="5750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43438" y="714356"/>
            <a:ext cx="4000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/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157130"/>
            <a:ext cx="621507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Arial" pitchFamily="34" charset="0"/>
              </a:rPr>
              <a:t>Причина 3.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Arial" pitchFamily="34" charset="0"/>
              </a:rPr>
              <a:t>Фаст-фуд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Arial" pitchFamily="34" charset="0"/>
              </a:rPr>
              <a:t> – это дорого!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2500306"/>
            <a:ext cx="471490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Сколько </a:t>
            </a:r>
            <a:r>
              <a:rPr lang="ru-RU" b="1" dirty="0"/>
              <a:t>ты тратишь на </a:t>
            </a:r>
            <a:r>
              <a:rPr lang="ru-RU" b="1" dirty="0" err="1"/>
              <a:t>фаст-фуд</a:t>
            </a:r>
            <a:r>
              <a:rPr lang="ru-RU" b="1" dirty="0"/>
              <a:t> в месяц (при регулярном посещении заведений быстрого </a:t>
            </a:r>
            <a:r>
              <a:rPr lang="ru-RU" b="1" dirty="0" smtClean="0"/>
              <a:t>питания)</a:t>
            </a:r>
            <a:r>
              <a:rPr lang="en-US" b="1" dirty="0" smtClean="0"/>
              <a:t>?</a:t>
            </a:r>
            <a:endParaRPr lang="ru-RU" b="1" dirty="0"/>
          </a:p>
        </p:txBody>
      </p:sp>
      <p:pic>
        <p:nvPicPr>
          <p:cNvPr id="10" name="Рисунок 9" descr="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0694" y="2143116"/>
            <a:ext cx="3083263" cy="4056927"/>
          </a:xfrm>
          <a:prstGeom prst="rect">
            <a:avLst/>
          </a:prstGeom>
        </p:spPr>
      </p:pic>
    </p:spTree>
  </p:cSld>
  <p:clrMapOvr>
    <a:masterClrMapping/>
  </p:clrMapOvr>
  <p:transition spd="slow" advClick="0" advTm="6266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ANd9GcTcBx0n4tyXAUq-epgXTi8Lu2OlPeUAEK_cnm6fDeQSV33BfXB2cBYIem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10424" y="500042"/>
            <a:ext cx="3274820" cy="213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 descr="ANd9GcSTgh_xwls17GYSzHN7-_MGzxX06RDjg4t93m2neEZXbgSRl3_mo-BrRtL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3071810"/>
            <a:ext cx="2047875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00034" y="428605"/>
            <a:ext cx="435771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Прибавь </a:t>
            </a:r>
            <a:r>
              <a:rPr lang="ru-RU" dirty="0"/>
              <a:t>затраты на посещение врачей и восстановление здоровья.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00628" y="3571876"/>
            <a:ext cx="414337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Плюс покупка новых вещей, потому что старые уже не налезут</a:t>
            </a:r>
            <a:endParaRPr lang="ru-RU" b="1" dirty="0"/>
          </a:p>
        </p:txBody>
      </p:sp>
    </p:spTree>
  </p:cSld>
  <p:clrMapOvr>
    <a:masterClrMapping/>
  </p:clrMapOvr>
  <p:transition spd="slow" advClick="0" advTm="8187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428596" y="121411"/>
            <a:ext cx="728667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Arial" pitchFamily="34" charset="0"/>
              </a:rPr>
              <a:t>Причина 4.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Arial" pitchFamily="34" charset="0"/>
              </a:rPr>
              <a:t>Фаст-фуд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–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Arial" pitchFamily="34" charset="0"/>
              </a:rPr>
              <a:t> это слишком дешево.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2214554"/>
            <a:ext cx="421484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+mn-lt"/>
              </a:rPr>
              <a:t>Готовят  эту «еду» из полуфабрикатов в кулинарных цехах. </a:t>
            </a:r>
            <a:br>
              <a:rPr lang="ru-RU" b="1" dirty="0" smtClean="0">
                <a:latin typeface="+mn-lt"/>
              </a:rPr>
            </a:br>
            <a:r>
              <a:rPr lang="ru-RU" b="1" dirty="0" smtClean="0">
                <a:latin typeface="+mn-lt"/>
              </a:rPr>
              <a:t>А в местах продаж - лишь разогревают и продают.</a:t>
            </a:r>
            <a:endParaRPr lang="ru-RU" dirty="0">
              <a:latin typeface="+mn-lt"/>
            </a:endParaRPr>
          </a:p>
        </p:txBody>
      </p:sp>
      <p:pic>
        <p:nvPicPr>
          <p:cNvPr id="4" name="Рисунок 3" descr="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57818" y="2786058"/>
            <a:ext cx="3232086" cy="2391744"/>
          </a:xfrm>
          <a:prstGeom prst="rect">
            <a:avLst/>
          </a:prstGeom>
        </p:spPr>
      </p:pic>
    </p:spTree>
  </p:cSld>
  <p:clrMapOvr>
    <a:masterClrMapping/>
  </p:clrMapOvr>
  <p:transition spd="slow" advClick="0" advTm="6531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ANd9GcTgUxR97eTnkmBGYLzLBp6MM2cc8cSk5ho-UykUA6TGnLlBdFbJB_qlA2d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3357562"/>
            <a:ext cx="3673475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57224" y="714357"/>
            <a:ext cx="700092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 Главная проблема </a:t>
            </a:r>
            <a:r>
              <a:rPr lang="ru-RU" b="1" dirty="0" err="1" smtClean="0"/>
              <a:t>фаст</a:t>
            </a:r>
            <a:r>
              <a:rPr lang="ru-RU" b="1" dirty="0" smtClean="0"/>
              <a:t> </a:t>
            </a:r>
            <a:r>
              <a:rPr lang="ru-RU" b="1" dirty="0" err="1" smtClean="0"/>
              <a:t>фуда</a:t>
            </a:r>
            <a:r>
              <a:rPr lang="ru-RU" b="1" dirty="0" smtClean="0"/>
              <a:t> - это некачественное </a:t>
            </a:r>
            <a:br>
              <a:rPr lang="ru-RU" b="1" dirty="0" smtClean="0"/>
            </a:br>
            <a:r>
              <a:rPr lang="ru-RU" b="1" dirty="0" smtClean="0"/>
              <a:t>масло, которое подвергается бесконечному кипячению. </a:t>
            </a:r>
            <a:endParaRPr lang="ru-RU" dirty="0"/>
          </a:p>
        </p:txBody>
      </p:sp>
    </p:spTree>
  </p:cSld>
  <p:clrMapOvr>
    <a:masterClrMapping/>
  </p:clrMapOvr>
  <p:transition spd="slow" advClick="0" advTm="6484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1214422"/>
            <a:ext cx="6429421" cy="4822066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85786" y="1142984"/>
            <a:ext cx="75724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/>
              <a:t>Вдумайтесь – обедая </a:t>
            </a:r>
            <a:r>
              <a:rPr lang="ru-RU" sz="4800" dirty="0" err="1"/>
              <a:t>фаст-фудом</a:t>
            </a:r>
            <a:r>
              <a:rPr lang="ru-RU" sz="4800" dirty="0"/>
              <a:t>, вы едите те продукты, которые выбросили бы дома. Здесь то же самое, только в яркой обертке</a:t>
            </a:r>
          </a:p>
        </p:txBody>
      </p:sp>
    </p:spTree>
  </p:cSld>
  <p:clrMapOvr>
    <a:masterClrMapping/>
  </p:clrMapOvr>
  <p:transition spd="slow" advClick="0" advTm="8937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</a:rPr>
              <a:t>. </a:t>
            </a:r>
            <a:endParaRPr lang="ru-RU" sz="2800" b="1" dirty="0">
              <a:latin typeface="Times New Roman" pitchFamily="18" charset="0"/>
            </a:endParaRPr>
          </a:p>
        </p:txBody>
      </p:sp>
      <p:pic>
        <p:nvPicPr>
          <p:cNvPr id="8195" name="Picture 6" descr="ANd9GcRjmvJGQNHjhP_AomFOAL3n0K-m3eqVBooDgtGPs7RQO75IUFme16vGRC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000240"/>
            <a:ext cx="3455987" cy="242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357158" y="339592"/>
            <a:ext cx="764386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Arial" pitchFamily="34" charset="0"/>
              </a:rPr>
              <a:t>Причина 5.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Arial" pitchFamily="34" charset="0"/>
              </a:rPr>
              <a:t>Фаст-фуд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Arial" pitchFamily="34" charset="0"/>
              </a:rPr>
              <a:t> опасен для детей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  <p:pic>
        <p:nvPicPr>
          <p:cNvPr id="8" name="Рисунок 7" descr="35в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3500438"/>
            <a:ext cx="3690945" cy="2764853"/>
          </a:xfrm>
          <a:prstGeom prst="rect">
            <a:avLst/>
          </a:prstGeom>
        </p:spPr>
      </p:pic>
    </p:spTree>
  </p:cSld>
  <p:clrMapOvr>
    <a:masterClrMapping/>
  </p:clrMapOvr>
  <p:transition spd="slow" advClick="0" advTm="7172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0" y="0"/>
            <a:ext cx="873283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 smtClean="0"/>
              <a:t> 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Оградите детей от </a:t>
            </a:r>
            <a:r>
              <a:rPr lang="ru-RU" sz="4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фаст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4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фуда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!</a:t>
            </a:r>
          </a:p>
          <a:p>
            <a:pPr algn="ctr">
              <a:defRPr/>
            </a:pPr>
            <a:endParaRPr lang="ru-RU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У ребенка может развиться сахарный диабет</a:t>
            </a:r>
            <a:r>
              <a:rPr lang="ru-RU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,</a:t>
            </a:r>
            <a:r>
              <a:rPr lang="ru-RU" sz="2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сердечнососудистые  заболевания,</a:t>
            </a:r>
            <a:endParaRPr lang="ru-RU" sz="28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  </a:t>
            </a:r>
            <a:r>
              <a:rPr lang="ru-RU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нарушиться </a:t>
            </a:r>
            <a:r>
              <a:rPr lang="ru-RU" sz="2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работа эндокринной и иммунной </a:t>
            </a:r>
            <a:r>
              <a:rPr lang="ru-RU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системы. </a:t>
            </a:r>
            <a:endParaRPr lang="ru-RU" sz="28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4339" name="Picture 6" descr="ANd9GcQ-7Ft1c3b6UcuQDKz3p-CF7OY8GtjG1daet2WCRABdL5BJVYmha4tel2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786058"/>
            <a:ext cx="2424112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8" descr="ANd9GcQfDegovFDjW4ceTknNbOc_m4e914gtlqlBIqd4e6HFTpUB5wdqeNI2H4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4357694"/>
            <a:ext cx="3168650" cy="217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10" descr="ANd9GcSH9WJ9eyL35ifbhqojNDAbWTCmhS7aAsvsPj0LvMBO4sYAV7uuTkZVO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2714620"/>
            <a:ext cx="2592387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0937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42090" y="1000108"/>
            <a:ext cx="6649813" cy="50006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625" y="1857364"/>
            <a:ext cx="8358188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8800" b="1" i="1" dirty="0">
                <a:solidFill>
                  <a:srgbClr val="FF0000"/>
                </a:solidFill>
                <a:latin typeface="+mj-lt"/>
              </a:rPr>
              <a:t>Мы – то,</a:t>
            </a:r>
          </a:p>
          <a:p>
            <a:pPr algn="ctr">
              <a:defRPr/>
            </a:pPr>
            <a:r>
              <a:rPr lang="ru-RU" sz="8800" b="1" i="1" dirty="0">
                <a:solidFill>
                  <a:srgbClr val="FF0000"/>
                </a:solidFill>
                <a:latin typeface="+mj-lt"/>
              </a:rPr>
              <a:t>что мы едим…</a:t>
            </a:r>
          </a:p>
        </p:txBody>
      </p:sp>
    </p:spTree>
  </p:cSld>
  <p:clrMapOvr>
    <a:masterClrMapping/>
  </p:clrMapOvr>
  <p:transition spd="slow" advClick="0" advTm="5422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e21558c081b9a6620a3d2b3f1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357166"/>
            <a:ext cx="3852502" cy="2508407"/>
          </a:xfrm>
          <a:prstGeom prst="rect">
            <a:avLst/>
          </a:prstGeom>
        </p:spPr>
      </p:pic>
      <p:pic>
        <p:nvPicPr>
          <p:cNvPr id="6" name="Рисунок 5" descr="29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428604"/>
            <a:ext cx="3571900" cy="2366979"/>
          </a:xfrm>
          <a:prstGeom prst="rect">
            <a:avLst/>
          </a:prstGeom>
        </p:spPr>
      </p:pic>
      <p:sp>
        <p:nvSpPr>
          <p:cNvPr id="10242" name="Text Box 4"/>
          <p:cNvSpPr txBox="1">
            <a:spLocks noChangeArrowheads="1"/>
          </p:cNvSpPr>
          <p:nvPr/>
        </p:nvSpPr>
        <p:spPr bwMode="auto">
          <a:xfrm>
            <a:off x="0" y="3143248"/>
            <a:ext cx="9144001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Во всем мире </a:t>
            </a:r>
            <a:r>
              <a:rPr lang="ru-RU" b="1" dirty="0"/>
              <a:t>все чаще </a:t>
            </a:r>
            <a:r>
              <a:rPr lang="ru-RU" b="1" dirty="0" smtClean="0"/>
              <a:t>подают </a:t>
            </a:r>
            <a:r>
              <a:rPr lang="ru-RU" b="1" dirty="0"/>
              <a:t>в суд на </a:t>
            </a:r>
            <a:r>
              <a:rPr lang="ru-RU" b="1" dirty="0" smtClean="0"/>
              <a:t>компании быстрого питания,</a:t>
            </a:r>
            <a:r>
              <a:rPr lang="ru-RU" b="1" dirty="0"/>
              <a:t> </a:t>
            </a:r>
            <a:r>
              <a:rPr lang="ru-RU" b="1" dirty="0" smtClean="0"/>
              <a:t>т.к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эти </a:t>
            </a:r>
            <a:r>
              <a:rPr lang="ru-RU" b="1" dirty="0"/>
              <a:t>фирмы причиняют ущерб здоровью своих клиентов, </a:t>
            </a:r>
            <a:br>
              <a:rPr lang="ru-RU" b="1" dirty="0"/>
            </a:br>
            <a:r>
              <a:rPr lang="ru-RU" b="1" dirty="0"/>
              <a:t>завлекая их жирной, соленой и сладкой пищей. </a:t>
            </a:r>
          </a:p>
        </p:txBody>
      </p:sp>
    </p:spTree>
  </p:cSld>
  <p:clrMapOvr>
    <a:masterClrMapping/>
  </p:clrMapOvr>
  <p:transition spd="slow" advClick="0" advTm="9859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/>
          <p:cNvSpPr txBox="1">
            <a:spLocks noChangeArrowheads="1"/>
          </p:cNvSpPr>
          <p:nvPr/>
        </p:nvSpPr>
        <p:spPr bwMode="auto">
          <a:xfrm>
            <a:off x="447675" y="3203575"/>
            <a:ext cx="184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250825" y="0"/>
            <a:ext cx="86042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ru-RU" b="1" i="1" dirty="0">
              <a:solidFill>
                <a:srgbClr val="FF66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0" y="857233"/>
            <a:ext cx="5148263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Каждый </a:t>
            </a:r>
            <a:r>
              <a:rPr lang="ru-RU" sz="3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раз, когда </a:t>
            </a:r>
            <a:r>
              <a:rPr lang="ru-RU" sz="36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захочется </a:t>
            </a:r>
            <a:r>
              <a:rPr lang="ru-RU" sz="3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съесть что-нибудь вкусное из </a:t>
            </a:r>
            <a:r>
              <a:rPr lang="ru-RU" sz="36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Ростикса</a:t>
            </a:r>
            <a:r>
              <a:rPr lang="ru-RU" sz="3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или </a:t>
            </a:r>
            <a:r>
              <a:rPr lang="ru-RU" sz="36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заварить пакетик </a:t>
            </a:r>
            <a:r>
              <a:rPr lang="ru-RU" sz="36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ролтона</a:t>
            </a:r>
            <a:r>
              <a:rPr lang="ru-RU" sz="3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ru-RU" sz="36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представь </a:t>
            </a:r>
            <a:r>
              <a:rPr lang="ru-RU" sz="3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толстую и безобразную </a:t>
            </a:r>
            <a:r>
              <a:rPr lang="ru-RU" sz="36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тетку, </a:t>
            </a:r>
            <a:r>
              <a:rPr lang="ru-RU" sz="3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в которую ты можешь </a:t>
            </a:r>
            <a:r>
              <a:rPr lang="ru-RU" sz="36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превратиться..</a:t>
            </a:r>
            <a:r>
              <a:rPr lang="ru-RU" sz="2400" dirty="0" smtClean="0"/>
              <a:t>.  </a:t>
            </a:r>
            <a:endParaRPr lang="ru-RU" sz="2400" dirty="0"/>
          </a:p>
        </p:txBody>
      </p:sp>
      <p:pic>
        <p:nvPicPr>
          <p:cNvPr id="6" name="Рисунок 5" descr="1267865397_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86380" y="785794"/>
            <a:ext cx="3567014" cy="5243510"/>
          </a:xfrm>
          <a:prstGeom prst="rect">
            <a:avLst/>
          </a:prstGeom>
        </p:spPr>
      </p:pic>
    </p:spTree>
  </p:cSld>
  <p:clrMapOvr>
    <a:masterClrMapping/>
  </p:clrMapOvr>
  <p:transition spd="slow" advClick="0" advTm="10313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539750" y="692150"/>
            <a:ext cx="76327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i="1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Питайтесь здоровой пищей! Заботьтесь о себе и о </a:t>
            </a:r>
            <a:r>
              <a:rPr lang="ru-RU" sz="3600" b="1" i="1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своих </a:t>
            </a:r>
            <a:r>
              <a:rPr lang="ru-RU" sz="3600" b="1" i="1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близких!</a:t>
            </a:r>
          </a:p>
        </p:txBody>
      </p:sp>
      <p:pic>
        <p:nvPicPr>
          <p:cNvPr id="15363" name="Picture 6" descr="Ищите хороших врачей! Ведь здоровая семья - это разве не счастье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213" y="2708275"/>
            <a:ext cx="3241675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0187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7047">
    <p:zoom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6" descr="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163" y="260350"/>
            <a:ext cx="3492500" cy="228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Text Box 7"/>
          <p:cNvSpPr txBox="1">
            <a:spLocks noChangeArrowheads="1"/>
          </p:cNvSpPr>
          <p:nvPr/>
        </p:nvSpPr>
        <p:spPr bwMode="auto">
          <a:xfrm>
            <a:off x="4408488" y="2843213"/>
            <a:ext cx="1841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5125" name="Text Box 9"/>
          <p:cNvSpPr txBox="1">
            <a:spLocks noChangeArrowheads="1"/>
          </p:cNvSpPr>
          <p:nvPr/>
        </p:nvSpPr>
        <p:spPr bwMode="auto">
          <a:xfrm>
            <a:off x="3924300" y="2924175"/>
            <a:ext cx="52197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/>
              <a:t/>
            </a:r>
            <a:br>
              <a:rPr lang="ru-RU" sz="2400" b="1"/>
            </a:br>
            <a:endParaRPr lang="ru-RU" sz="2400"/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857232"/>
            <a:ext cx="478634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/>
              <a:t>Фаст-фуд</a:t>
            </a:r>
            <a:r>
              <a:rPr lang="ru-RU" dirty="0"/>
              <a:t> в переводе означает «быстрая еда».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786314" y="2857496"/>
            <a:ext cx="400052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Но перекусывая на лету, мы редко задумываемся о том, что такая вкусная и сытная еда может быть вредной. </a:t>
            </a:r>
          </a:p>
        </p:txBody>
      </p:sp>
      <p:pic>
        <p:nvPicPr>
          <p:cNvPr id="11" name="Рисунок 10" descr="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3571876"/>
            <a:ext cx="3491678" cy="2626349"/>
          </a:xfrm>
          <a:prstGeom prst="rect">
            <a:avLst/>
          </a:prstGeom>
        </p:spPr>
      </p:pic>
    </p:spTree>
  </p:cSld>
  <p:clrMapOvr>
    <a:masterClrMapping/>
  </p:clrMapOvr>
  <p:transition spd="slow" advClick="0" advTm="875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85720" y="321330"/>
            <a:ext cx="857255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Arial" pitchFamily="34" charset="0"/>
              </a:rPr>
              <a:t>А ведь причин отказаться от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Arial" pitchFamily="34" charset="0"/>
              </a:rPr>
              <a:t>фаст-фуда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Arial" pitchFamily="34" charset="0"/>
              </a:rPr>
              <a:t> превеликое множество.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  <p:pic>
        <p:nvPicPr>
          <p:cNvPr id="3" name="Рисунок 2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00298" y="1871080"/>
            <a:ext cx="3929090" cy="295467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14348" y="4857760"/>
            <a:ext cx="821537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Мы расскажем о вреде «быстрой еды», а стоит ли от нее отказываться, </a:t>
            </a:r>
            <a:r>
              <a:rPr lang="ru-RU" dirty="0" smtClean="0"/>
              <a:t>вы решите сами.</a:t>
            </a:r>
            <a:endParaRPr lang="ru-RU" dirty="0"/>
          </a:p>
        </p:txBody>
      </p:sp>
    </p:spTree>
  </p:cSld>
  <p:clrMapOvr>
    <a:masterClrMapping/>
  </p:clrMapOvr>
  <p:transition spd="slow" advClick="0" advTm="8969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76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9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571472" y="391486"/>
            <a:ext cx="764386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Arial" pitchFamily="34" charset="0"/>
              </a:rPr>
              <a:t>Почему</a:t>
            </a:r>
            <a:r>
              <a:rPr kumimoji="0" lang="ru-RU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Arial" pitchFamily="34" charset="0"/>
              </a:rPr>
              <a:t> мы должны отказаться от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Arial" pitchFamily="34" charset="0"/>
              </a:rPr>
              <a:t>фаст-фуда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Arial" pitchFamily="34" charset="0"/>
              </a:rPr>
              <a:t>, такой, казалось бы, вкуснятины?...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5643577"/>
            <a:ext cx="75009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/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Arial" pitchFamily="34" charset="0"/>
              </a:rPr>
              <a:t>По нескольким причинам...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5" descr="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2500306"/>
            <a:ext cx="4056994" cy="2802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5813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40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4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4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3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571472" y="210697"/>
            <a:ext cx="826184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Arial" pitchFamily="34" charset="0"/>
              </a:rPr>
              <a:t>Причина 1.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Arial" pitchFamily="34" charset="0"/>
              </a:rPr>
              <a:t>Фаст-фуд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Arial" pitchFamily="34" charset="0"/>
              </a:rPr>
              <a:t> приводит к ожирению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  <p:pic>
        <p:nvPicPr>
          <p:cNvPr id="6" name="Picture 10" descr="Самая толстая женщин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1636" y="1741293"/>
            <a:ext cx="3627488" cy="4616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TextBox 2"/>
          <p:cNvSpPr txBox="1">
            <a:spLocks noChangeArrowheads="1"/>
          </p:cNvSpPr>
          <p:nvPr/>
        </p:nvSpPr>
        <p:spPr bwMode="auto">
          <a:xfrm>
            <a:off x="4857752" y="3143248"/>
            <a:ext cx="3857623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Перекус </a:t>
            </a:r>
            <a:r>
              <a:rPr lang="ru-RU" dirty="0"/>
              <a:t>в </a:t>
            </a:r>
            <a:r>
              <a:rPr lang="ru-RU" dirty="0" err="1"/>
              <a:t>фаст-фуде</a:t>
            </a:r>
            <a:r>
              <a:rPr lang="ru-RU" dirty="0"/>
              <a:t> содержит около 1000 ккал и больше! </a:t>
            </a:r>
          </a:p>
        </p:txBody>
      </p:sp>
    </p:spTree>
  </p:cSld>
  <p:clrMapOvr>
    <a:masterClrMapping/>
  </p:clrMapOvr>
  <p:transition spd="slow" advClick="0" advTm="4719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928670"/>
            <a:ext cx="77153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err="1" smtClean="0"/>
              <a:t>Фаст-фуд</a:t>
            </a:r>
            <a:r>
              <a:rPr lang="ru-RU" sz="3600" dirty="0" smtClean="0"/>
              <a:t> </a:t>
            </a:r>
            <a:r>
              <a:rPr lang="ru-RU" sz="3600" dirty="0"/>
              <a:t>притупляет чувство голода, но не насыщает, так как в нем мало питательных и полезных веществ</a:t>
            </a:r>
          </a:p>
        </p:txBody>
      </p:sp>
      <p:pic>
        <p:nvPicPr>
          <p:cNvPr id="3" name="Рисунок 2" descr="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3" y="3785569"/>
            <a:ext cx="3419939" cy="2572389"/>
          </a:xfrm>
          <a:prstGeom prst="rect">
            <a:avLst/>
          </a:prstGeom>
        </p:spPr>
      </p:pic>
      <p:pic>
        <p:nvPicPr>
          <p:cNvPr id="4" name="Рисунок 3" descr="0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1383" y="3786190"/>
            <a:ext cx="3359114" cy="2512617"/>
          </a:xfrm>
          <a:prstGeom prst="rect">
            <a:avLst/>
          </a:prstGeom>
        </p:spPr>
      </p:pic>
    </p:spTree>
  </p:cSld>
  <p:clrMapOvr>
    <a:masterClrMapping/>
  </p:clrMapOvr>
  <p:transition spd="slow" advClick="0" advTm="6969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0" y="-17094"/>
            <a:ext cx="930536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Arial" pitchFamily="34" charset="0"/>
              </a:rPr>
              <a:t>Причина 2.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Arial" pitchFamily="34" charset="0"/>
              </a:rPr>
              <a:t>Фаст-фуд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Arial" pitchFamily="34" charset="0"/>
              </a:rPr>
              <a:t> приводит к целому букету болезней: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29190" y="1928802"/>
            <a:ext cx="364333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Из-за того, что </a:t>
            </a:r>
            <a:r>
              <a:rPr lang="ru-RU" dirty="0" err="1" smtClean="0"/>
              <a:t>фаст-фуд</a:t>
            </a:r>
            <a:r>
              <a:rPr lang="ru-RU" dirty="0" smtClean="0"/>
              <a:t> едят практически «на бегу», толком не пережевывая, пища в желудок попадает большими кусками</a:t>
            </a:r>
            <a:endParaRPr lang="ru-RU" dirty="0"/>
          </a:p>
        </p:txBody>
      </p:sp>
      <p:pic>
        <p:nvPicPr>
          <p:cNvPr id="7" name="Рисунок 6" descr="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2500306"/>
            <a:ext cx="3643338" cy="3461171"/>
          </a:xfrm>
          <a:prstGeom prst="rect">
            <a:avLst/>
          </a:prstGeom>
        </p:spPr>
      </p:pic>
    </p:spTree>
  </p:cSld>
  <p:clrMapOvr>
    <a:masterClrMapping/>
  </p:clrMapOvr>
  <p:transition spd="slow" advClick="0" advTm="7890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4000496" y="201169"/>
            <a:ext cx="4786346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Arial" pitchFamily="34" charset="0"/>
              </a:rPr>
              <a:t>Частое употребление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Arial" pitchFamily="34" charset="0"/>
              </a:rPr>
              <a:t>фаст-фуда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Arial" pitchFamily="34" charset="0"/>
              </a:rPr>
              <a:t> в больших количествах приводит  к атеросклерозу, гипертонии, поражению печени, ослаблению</a:t>
            </a:r>
            <a:r>
              <a:rPr kumimoji="0" lang="ru-RU" sz="4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Arial" pitchFamily="34" charset="0"/>
              </a:rPr>
              <a:t>иммунитет</a:t>
            </a:r>
            <a:r>
              <a:rPr lang="ru-RU" sz="4000" b="1" dirty="0" smtClean="0">
                <a:latin typeface="Times New Roman" pitchFamily="18" charset="0"/>
                <a:ea typeface="Calibri" pitchFamily="34" charset="0"/>
                <a:cs typeface="Arial" pitchFamily="34" charset="0"/>
              </a:rPr>
              <a:t>а.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6" descr="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357298"/>
            <a:ext cx="3406775" cy="405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7812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8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8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29" grpId="0"/>
    </p:bldLst>
  </p:timing>
</p:sld>
</file>

<file path=ppt/theme/theme1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599</TotalTime>
  <Words>369</Words>
  <Application>Microsoft Office PowerPoint</Application>
  <PresentationFormat>Экран (4:3)</PresentationFormat>
  <Paragraphs>40</Paragraphs>
  <Slides>23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Arial</vt:lpstr>
      <vt:lpstr>Arial Black</vt:lpstr>
      <vt:lpstr>Wingdings</vt:lpstr>
      <vt:lpstr>Calibri</vt:lpstr>
      <vt:lpstr>Times New Roman</vt:lpstr>
      <vt:lpstr>Трава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Человек «Гамбургер»</dc:title>
  <dc:creator>Алексей</dc:creator>
  <cp:lastModifiedBy>Valued Acer Customer</cp:lastModifiedBy>
  <cp:revision>53</cp:revision>
  <dcterms:created xsi:type="dcterms:W3CDTF">2011-03-12T09:32:38Z</dcterms:created>
  <dcterms:modified xsi:type="dcterms:W3CDTF">2011-03-23T20:40:06Z</dcterms:modified>
</cp:coreProperties>
</file>