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87" r:id="rId1"/>
  </p:sldMasterIdLst>
  <p:notesMasterIdLst>
    <p:notesMasterId r:id="rId26"/>
  </p:notesMasterIdLst>
  <p:sldIdLst>
    <p:sldId id="256" r:id="rId2"/>
    <p:sldId id="275" r:id="rId3"/>
    <p:sldId id="258" r:id="rId4"/>
    <p:sldId id="259" r:id="rId5"/>
    <p:sldId id="260" r:id="rId6"/>
    <p:sldId id="288" r:id="rId7"/>
    <p:sldId id="289" r:id="rId8"/>
    <p:sldId id="290" r:id="rId9"/>
    <p:sldId id="285" r:id="rId10"/>
    <p:sldId id="286" r:id="rId11"/>
    <p:sldId id="283" r:id="rId12"/>
    <p:sldId id="297" r:id="rId13"/>
    <p:sldId id="273" r:id="rId14"/>
    <p:sldId id="274" r:id="rId15"/>
    <p:sldId id="279" r:id="rId16"/>
    <p:sldId id="280" r:id="rId17"/>
    <p:sldId id="291" r:id="rId18"/>
    <p:sldId id="292" r:id="rId19"/>
    <p:sldId id="293" r:id="rId20"/>
    <p:sldId id="294" r:id="rId21"/>
    <p:sldId id="295" r:id="rId22"/>
    <p:sldId id="298" r:id="rId23"/>
    <p:sldId id="296" r:id="rId24"/>
    <p:sldId id="29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0A8F0-D817-4F95-A854-AA981BFBB3E8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1CF19-ED17-49A5-A77E-41C0D92CE9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2259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AC2EBA7-EDA9-4DAA-8CFF-B17E9B57D26E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0FD3525-7D14-4971-B50C-FD8BF7A6F0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F5BE20-B834-4577-A76C-73483E371C9C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BBBCC1-7F4C-4C7D-B2C3-6206D1810F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31424694-D531-41DE-92AB-87451C4CE1BD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C1075F1-82EE-44DD-B239-C035B9CA55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ADF3BA-67BA-45F3-8ED2-34D826F895E5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9784CB-6379-40C2-99AD-DF0716F1DD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2642FE9-6D18-4ED4-ABF9-659B48D8F86D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86C02989-BD2C-4F1E-AA8B-7B7B5C55D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61D95F-4284-472D-B05D-EF3A8F8DE5B3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FA1D3D-2176-4CA3-9E44-5782B27DD7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2CF689-66F7-43F5-93D0-70A11DCF2F25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03B63E-8887-4919-993C-674BE1149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6C272E-59A2-4B1E-9E6D-BFCD0370E76F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36DD02-448D-468B-9FEB-311BF0109B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D51E2FA-1567-487C-BB81-B7BE1ED1AFC8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1DCC841-2EE2-4E9A-AD14-2202D1FAD9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34967B-6832-43D6-B5F2-FA26754D230A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B849D6-B86D-438E-AAFD-7D101BFFD7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5C89C2-FA04-4AE1-9A12-1ACAB7C3C8A0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644A7E-A1B0-46B3-AC5A-1A1828F0C1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8EAE1F8-8FAE-4B1B-A1CC-4E76B3E86DB2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1BF43B5-C8E7-4245-84C4-454ECB7053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 пути к возрождению норм ГТО</a:t>
            </a:r>
            <a:endParaRPr lang="ru-RU" dirty="0"/>
          </a:p>
        </p:txBody>
      </p:sp>
      <p:pic>
        <p:nvPicPr>
          <p:cNvPr id="3" name="Picture 6" descr="http://www.edu.cap.ru/Home/4361/11/foto/2014/p1050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429132"/>
            <a:ext cx="2666987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gov.cap.ru/UserFiles/news/201407/30/Original/img_02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214554"/>
            <a:ext cx="265736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donnews.ru/static/images/2014/03/31/1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685758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Ступени ГТО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336" y="1643050"/>
            <a:ext cx="3342803" cy="372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78300" y="1643050"/>
            <a:ext cx="352107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Значки ГТО</a:t>
            </a:r>
            <a:endParaRPr lang="ru-RU" dirty="0"/>
          </a:p>
        </p:txBody>
      </p:sp>
      <p:pic>
        <p:nvPicPr>
          <p:cNvPr id="5" name="Picture 2" descr="ЗНАК ОТЛИЧНИК ГТО СССР (ЛОТ 117) - аукцион монет Полтин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283" y="1643051"/>
            <a:ext cx="1357322" cy="1357322"/>
          </a:xfrm>
        </p:spPr>
      </p:pic>
      <p:pic>
        <p:nvPicPr>
          <p:cNvPr id="9" name="Picture 2" descr="http://olimp.kcbux.ru/Raznoe/gto/gto-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1428736"/>
            <a:ext cx="2643206" cy="248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ast-Box Мега-маркет - Комплект из 3 значков &quot;Готов к труду и обороне&quot;. Металл, эмаль. СССР, вторая половина ХХ ве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3357562"/>
            <a:ext cx="2897243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11. ДОСААФ - ГрОб - ГТО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857760"/>
            <a:ext cx="1166800" cy="11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Ностальгия УОЛ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32" y="4857760"/>
            <a:ext cx="1238238" cy="12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homestead.ucoz.ru/News/010_GTO/GTO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4810" y="3857628"/>
            <a:ext cx="291623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В качестве критерия эффективности и целесообразности проводимого мною эксперимента были предложены  нормативы входящие в комплекс ГТО, утвержденный </a:t>
            </a:r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</a:rPr>
              <a:t>Минспортом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 РФ в 2014 году.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1.Прыжок в длину с места.</a:t>
            </a:r>
          </a:p>
          <a:p>
            <a:r>
              <a:rPr lang="ru-RU" dirty="0" smtClean="0"/>
              <a:t>2.Гибкость.</a:t>
            </a:r>
          </a:p>
          <a:p>
            <a:r>
              <a:rPr lang="ru-RU" dirty="0" smtClean="0"/>
              <a:t>3.Отжимание от пола.</a:t>
            </a:r>
          </a:p>
          <a:p>
            <a:r>
              <a:rPr lang="ru-RU" dirty="0" smtClean="0"/>
              <a:t>4.Челночный бег.</a:t>
            </a:r>
          </a:p>
          <a:p>
            <a:r>
              <a:rPr lang="ru-RU" dirty="0" smtClean="0"/>
              <a:t>5.Подтягивание на перекладине.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61606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 ступень - Нормы ГТО для школьников 6-8 лет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500042"/>
          <a:ext cx="6119832" cy="369570"/>
        </p:xfrm>
        <a:graphic>
          <a:graphicData uri="http://schemas.openxmlformats.org/drawingml/2006/table">
            <a:tbl>
              <a:tblPr/>
              <a:tblGrid>
                <a:gridCol w="1019972"/>
                <a:gridCol w="1019972"/>
                <a:gridCol w="1019972"/>
                <a:gridCol w="1019972"/>
                <a:gridCol w="1019972"/>
                <a:gridCol w="101997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7F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latin typeface="Times New Roman"/>
                          <a:ea typeface="Times New Roman"/>
                          <a:cs typeface="Times New Roman"/>
                        </a:rPr>
                        <a:t>- бронзовый значок</a:t>
                      </a:r>
                      <a:endParaRPr lang="ru-RU" sz="1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latin typeface="Times New Roman"/>
                          <a:ea typeface="Times New Roman"/>
                          <a:cs typeface="Times New Roman"/>
                        </a:rPr>
                        <a:t>- серебряный значок</a:t>
                      </a:r>
                      <a:endParaRPr lang="ru-RU" sz="1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7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latin typeface="Times New Roman"/>
                          <a:ea typeface="Times New Roman"/>
                          <a:cs typeface="Times New Roman"/>
                        </a:rPr>
                        <a:t>- золотой значок</a:t>
                      </a:r>
                      <a:endParaRPr lang="ru-RU" sz="1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57156" y="1000106"/>
          <a:ext cx="7286680" cy="5272973"/>
        </p:xfrm>
        <a:graphic>
          <a:graphicData uri="http://schemas.openxmlformats.org/drawingml/2006/table">
            <a:tbl>
              <a:tblPr/>
              <a:tblGrid>
                <a:gridCol w="142878"/>
                <a:gridCol w="767957"/>
                <a:gridCol w="910835"/>
                <a:gridCol w="910835"/>
                <a:gridCol w="910835"/>
                <a:gridCol w="910835"/>
                <a:gridCol w="910835"/>
                <a:gridCol w="910835"/>
                <a:gridCol w="910835"/>
              </a:tblGrid>
              <a:tr h="176839"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Виды испытаний (тесты)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Возраст 6-8 лет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83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Мальчики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Девочки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83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7F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7F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00"/>
                    </a:solidFill>
                  </a:tcPr>
                </a:tc>
              </a:tr>
              <a:tr h="176839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Обязательные испытания (тесты)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53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Челночный бег 3х10 м (сек.)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10,4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10,1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9,2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10,9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9,7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или бег на 30 м (сек.)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6,9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6,7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5,9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7,2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7,0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6,2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Смешанное передвижение (1 км)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Без учета времени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Прыжок в длину с места толчком двумя ногами (см)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140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03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Подтягивание из виса на высокой перекладине (кол-во раз)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или подтягивание из виса лежа на низкой перекладине (кол-во раз)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Сгибание и разгибание рук в упоре лежа на полу (кол-во раз)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Наклон вперед из положения стоя с прямыми ногами на полу (достать пол)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Пальцами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Ладонями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Пальцами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Ладонями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3" marR="6383" marT="6383" marB="63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4" y="214287"/>
          <a:ext cx="7715304" cy="6357984"/>
        </p:xfrm>
        <a:graphic>
          <a:graphicData uri="http://schemas.openxmlformats.org/drawingml/2006/table">
            <a:tbl>
              <a:tblPr/>
              <a:tblGrid>
                <a:gridCol w="964413"/>
                <a:gridCol w="964413"/>
                <a:gridCol w="964413"/>
                <a:gridCol w="964413"/>
                <a:gridCol w="964413"/>
                <a:gridCol w="964413"/>
                <a:gridCol w="964413"/>
                <a:gridCol w="964413"/>
              </a:tblGrid>
              <a:tr h="26890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Испытания (тесты) по выбору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0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Метание теннисного мяча в цель (кол-во попаданий)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126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Бег на лыжах на 1 км (мин., сек.)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8.45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8.30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8.00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9.15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8.39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или на 2 км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Без учета времени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16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или кросс на 1 км по пересеченной местности*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Без учета времени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3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Плавание без учета времени (м)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1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Кол-во видов испытаний видов (тестов) в возрастной группе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82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Кол-во испытаний (тестов), которые необходимо выполнить для получения знака отличия Комплекса**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0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* Для бесснежных районов страны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021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** При выполнении нормативов для получения знаков отличия Комплекса обязательны испытания (тесты) на силу, быстроту, гибкость и выносливость.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0" marR="9020" marT="9020" marB="902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получению значка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600" dirty="0" smtClean="0"/>
              <a:t>С 1972 года- количество испытаний 7-в возрастной группе.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На золотой значок </a:t>
            </a:r>
            <a:r>
              <a:rPr lang="ru-RU" sz="1600" dirty="0" smtClean="0"/>
              <a:t>необходимо выполнить не менее 5 норм на уровне требований установленных для золотого значка, а 2 нормы- на уровне требований, установленных для серебренного значка.</a:t>
            </a:r>
          </a:p>
          <a:p>
            <a:r>
              <a:rPr lang="ru-RU" sz="1600" dirty="0" smtClean="0"/>
              <a:t>Упражнения по выбору для сдающих на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золотой значок </a:t>
            </a:r>
            <a:r>
              <a:rPr lang="ru-RU" sz="1600" dirty="0" smtClean="0"/>
              <a:t>(в возрасте10-11лет необходимо сдать 2 любых вида , а в возрасте 12-13 лет любых 3 вида).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dirty="0" smtClean="0"/>
              <a:t>В 2015 год- количество испытаний(тестов) 9 в возрастной группе.</a:t>
            </a:r>
          </a:p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На золотой значок </a:t>
            </a:r>
            <a:r>
              <a:rPr lang="ru-RU" sz="1800" dirty="0" smtClean="0"/>
              <a:t>учащимся надо сдать 6 видов –на уровне требований, установленных для золотого значка,</a:t>
            </a:r>
          </a:p>
          <a:p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На серебренный </a:t>
            </a:r>
            <a:r>
              <a:rPr lang="ru-RU" sz="1800" dirty="0" smtClean="0"/>
              <a:t>-5 видов,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На бронзовый </a:t>
            </a:r>
            <a:r>
              <a:rPr lang="ru-RU" sz="1800" dirty="0" smtClean="0"/>
              <a:t>-4 вида.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Значок ГТО=10баллов к ЕГЭ</a:t>
            </a: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00174"/>
            <a:ext cx="3691179" cy="279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571612"/>
            <a:ext cx="400052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Полученные результаты: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00241"/>
            <a:ext cx="407193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52451" y="2000240"/>
            <a:ext cx="408495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Отжимание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2612" y="2071678"/>
            <a:ext cx="366567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5" y="2000240"/>
            <a:ext cx="404815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Подтягивание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319" y="1714488"/>
            <a:ext cx="3938615" cy="387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1714488"/>
            <a:ext cx="392909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Отследить готовность учащихся 1ступени(1классов) к сдачи норм ГТО.</a:t>
            </a:r>
          </a:p>
        </p:txBody>
      </p:sp>
      <p:pic>
        <p:nvPicPr>
          <p:cNvPr id="4" name="Picture 3" descr="C:\Users\Ждановы\Desktop\13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500306"/>
            <a:ext cx="1466850" cy="2105025"/>
          </a:xfrm>
          <a:prstGeom prst="rect">
            <a:avLst/>
          </a:prstGeom>
          <a:noFill/>
        </p:spPr>
      </p:pic>
      <p:pic>
        <p:nvPicPr>
          <p:cNvPr id="5" name="Picture 2" descr="C:\Users\Ждановы\Desktop\ref-2_865276534-9045.cool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428868"/>
            <a:ext cx="4857784" cy="2210565"/>
          </a:xfrm>
          <a:prstGeom prst="rect">
            <a:avLst/>
          </a:prstGeom>
          <a:noFill/>
        </p:spPr>
      </p:pic>
      <p:pic>
        <p:nvPicPr>
          <p:cNvPr id="6" name="Picture 3" descr="C:\Users\Ждановы\Desktop\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57760"/>
            <a:ext cx="4093200" cy="1708544"/>
          </a:xfrm>
          <a:prstGeom prst="rect">
            <a:avLst/>
          </a:prstGeom>
          <a:noFill/>
        </p:spPr>
      </p:pic>
      <p:pic>
        <p:nvPicPr>
          <p:cNvPr id="7" name="Picture 2" descr="C:\Users\Ждановы\Desktop\05f00aa7b51e68bd14713a5c5a2f0984_cropped_6923777251fffd3b5049475339a60cd4_550x3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4646280"/>
            <a:ext cx="3143272" cy="221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Гибкость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750099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Челночный бег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781" y="1571612"/>
            <a:ext cx="401109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8538" y="1571612"/>
            <a:ext cx="407248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По данным к которым я пришла, подвожу итоги среднего показателя готовности детей к сдачи норм на получение значка:</a:t>
            </a:r>
            <a:r>
              <a:rPr lang="ru-RU" sz="1800" b="1" dirty="0" smtClean="0"/>
              <a:t> </a:t>
            </a:r>
            <a:endParaRPr lang="en-US" sz="1800" b="1" dirty="0" smtClean="0"/>
          </a:p>
          <a:p>
            <a:r>
              <a:rPr lang="en-US" sz="1800" dirty="0" smtClean="0"/>
              <a:t>-</a:t>
            </a:r>
            <a:r>
              <a:rPr lang="ru-RU" sz="1800" dirty="0" smtClean="0"/>
              <a:t> </a:t>
            </a:r>
            <a:r>
              <a:rPr lang="ru-RU" sz="1800" b="1" dirty="0" smtClean="0"/>
              <a:t>норматив по прыжкам в длину с места</a:t>
            </a:r>
            <a:r>
              <a:rPr lang="ru-RU" sz="1800" dirty="0" smtClean="0"/>
              <a:t> на золотой значок</a:t>
            </a:r>
            <a:r>
              <a:rPr lang="ru-RU" sz="1800" b="1" dirty="0" smtClean="0"/>
              <a:t> </a:t>
            </a:r>
            <a:r>
              <a:rPr lang="ru-RU" sz="1800" dirty="0" smtClean="0"/>
              <a:t>среди мальчиков и девочек  выполняют</a:t>
            </a:r>
            <a:r>
              <a:rPr lang="en-US" sz="1800" b="1" dirty="0" smtClean="0"/>
              <a:t> </a:t>
            </a:r>
            <a:r>
              <a:rPr lang="ru-RU" sz="1800" dirty="0" smtClean="0"/>
              <a:t> 44%,</a:t>
            </a:r>
            <a:r>
              <a:rPr lang="ru-RU" sz="1800" b="1" dirty="0" smtClean="0"/>
              <a:t> </a:t>
            </a:r>
            <a:r>
              <a:rPr lang="ru-RU" sz="1800" dirty="0" smtClean="0"/>
              <a:t>на серебряный</a:t>
            </a:r>
            <a:r>
              <a:rPr lang="ru-RU" sz="1800" b="1" dirty="0" smtClean="0"/>
              <a:t> </a:t>
            </a:r>
            <a:r>
              <a:rPr lang="ru-RU" sz="1800" dirty="0" smtClean="0"/>
              <a:t>выполняют 76,75%,</a:t>
            </a:r>
            <a:r>
              <a:rPr lang="ru-RU" sz="1800" b="1" dirty="0" smtClean="0"/>
              <a:t> </a:t>
            </a:r>
            <a:r>
              <a:rPr lang="ru-RU" sz="1800" dirty="0" smtClean="0"/>
              <a:t>на бронзовый выполняют 15,75%.</a:t>
            </a:r>
            <a:endParaRPr lang="en-US" sz="1800" dirty="0" smtClean="0"/>
          </a:p>
          <a:p>
            <a:r>
              <a:rPr lang="ru-RU" sz="1800" b="1" dirty="0" smtClean="0"/>
              <a:t> </a:t>
            </a:r>
            <a:r>
              <a:rPr lang="en-US" sz="1800" b="1" dirty="0" smtClean="0"/>
              <a:t>-</a:t>
            </a:r>
            <a:r>
              <a:rPr lang="ru-RU" sz="1800" b="1" dirty="0" smtClean="0"/>
              <a:t>По подтягиванию </a:t>
            </a:r>
            <a:r>
              <a:rPr lang="ru-RU" sz="1800" dirty="0" smtClean="0"/>
              <a:t>на золотой значок выполняют 43,25%, на серебряный выполняют 35,75%, на бронзовый 8,25%. </a:t>
            </a:r>
            <a:endParaRPr lang="en-US" sz="1800" dirty="0" smtClean="0"/>
          </a:p>
          <a:p>
            <a:r>
              <a:rPr lang="en-US" sz="1800" dirty="0" smtClean="0"/>
              <a:t>-</a:t>
            </a:r>
            <a:r>
              <a:rPr lang="ru-RU" sz="1800" dirty="0" smtClean="0"/>
              <a:t>На </a:t>
            </a:r>
            <a:r>
              <a:rPr lang="ru-RU" sz="1800" b="1" dirty="0" smtClean="0"/>
              <a:t>гибкость</a:t>
            </a:r>
            <a:r>
              <a:rPr lang="ru-RU" sz="1800" dirty="0" smtClean="0"/>
              <a:t> золотой значок выполняют  77,5%.</a:t>
            </a:r>
            <a:endParaRPr lang="en-US" sz="1800" dirty="0" smtClean="0"/>
          </a:p>
          <a:p>
            <a:r>
              <a:rPr lang="ru-RU" sz="1800" dirty="0" smtClean="0"/>
              <a:t> </a:t>
            </a:r>
            <a:r>
              <a:rPr lang="en-US" sz="1800" dirty="0" smtClean="0"/>
              <a:t>-</a:t>
            </a:r>
            <a:r>
              <a:rPr lang="ru-RU" sz="1800" b="1" dirty="0" smtClean="0"/>
              <a:t>Отжимание </a:t>
            </a:r>
            <a:r>
              <a:rPr lang="ru-RU" sz="1800" dirty="0" smtClean="0"/>
              <a:t>на золотой значок выполняют 51,25%, на серебро 47,25%, бронза 6,25%.</a:t>
            </a:r>
            <a:endParaRPr lang="en-US" sz="1800" dirty="0" smtClean="0"/>
          </a:p>
          <a:p>
            <a:r>
              <a:rPr lang="ru-RU" sz="1800" dirty="0" smtClean="0"/>
              <a:t> </a:t>
            </a:r>
            <a:r>
              <a:rPr lang="en-US" sz="1800" dirty="0" smtClean="0"/>
              <a:t>-</a:t>
            </a:r>
            <a:r>
              <a:rPr lang="ru-RU" sz="1800" b="1" dirty="0" smtClean="0"/>
              <a:t>Челночный бег</a:t>
            </a:r>
            <a:r>
              <a:rPr lang="ru-RU" sz="1800" dirty="0" smtClean="0"/>
              <a:t> на золото 51,25%, на серебро 87,2%, бронза 28%.</a:t>
            </a:r>
            <a:endParaRPr lang="ru-RU" sz="1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Итоги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Итоги тестирования  готовности учащихся 1ступени(1классов) к сдачи норм ГТО., пришла к выводу, что ребята с большим удовольствием сдают предложенные нормативы. Им интересно получить итоги своего труда. Они радуются за успехи своих одноклассников. 42% учащихся по отдельным дисциплинам готовы к этим  нормативам и я думаю, что в дальнейшем мы с ребятами будем стремиться всегда идти только вперед к  большим достижениям.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571480"/>
            <a:ext cx="51435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Сдать ГТО совсем непросто,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Ты ловким, сильным должен быть,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Чтоб нормативы победить,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Значок в итоге получить.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Пройдя же все ступени вверх –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Ты будешь верить в свой успех.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олимпийцем можешь стать,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Медали точно получать.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История  возникновения норм ГТО.</a:t>
            </a:r>
          </a:p>
          <a:p>
            <a:r>
              <a:rPr lang="ru-RU" dirty="0" smtClean="0">
                <a:latin typeface="+mj-lt"/>
              </a:rPr>
              <a:t>Форм</a:t>
            </a:r>
            <a:r>
              <a:rPr lang="ru-RU" dirty="0" smtClean="0"/>
              <a:t>ирование здорового образа жизни.</a:t>
            </a:r>
          </a:p>
          <a:p>
            <a:r>
              <a:rPr lang="ru-RU" dirty="0" smtClean="0"/>
              <a:t>Повышения уровня физической подготовки.</a:t>
            </a:r>
          </a:p>
          <a:p>
            <a:r>
              <a:rPr lang="ru-RU" dirty="0" smtClean="0"/>
              <a:t>Укрепление спортивных традиций среди учащихся.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Что Такое </a:t>
            </a:r>
            <a:r>
              <a:rPr lang="ru-RU" dirty="0" err="1" smtClean="0"/>
              <a:t>ГтО</a:t>
            </a:r>
            <a:endParaRPr lang="ru-RU" dirty="0"/>
          </a:p>
        </p:txBody>
      </p:sp>
      <p:pic>
        <p:nvPicPr>
          <p:cNvPr id="9219" name="Picture 8" descr="Позитивная реклама из СССР - интересное на capa.m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75" y="1428750"/>
            <a:ext cx="1857375" cy="2643188"/>
          </a:xfrm>
        </p:spPr>
      </p:pic>
      <p:sp>
        <p:nvSpPr>
          <p:cNvPr id="9220" name="Прямоугольник 7"/>
          <p:cNvSpPr>
            <a:spLocks noChangeArrowheads="1"/>
          </p:cNvSpPr>
          <p:nvPr/>
        </p:nvSpPr>
        <p:spPr bwMode="auto">
          <a:xfrm>
            <a:off x="2285984" y="1500174"/>
            <a:ext cx="27860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Общероссийское движение «Готов к труду и обороне» -  программа физкультурной подготовки, которая  существовала в нашей стране с 1931 года по 1991 год. </a:t>
            </a:r>
          </a:p>
        </p:txBody>
      </p:sp>
      <p:pic>
        <p:nvPicPr>
          <p:cNvPr id="9221" name="Picture 2" descr="http://www.kabinet-auktion.com/files/images/gallery/24582_2_CompressedImage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813" y="4000500"/>
            <a:ext cx="1785937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10"/>
          <p:cNvSpPr>
            <a:spLocks noChangeArrowheads="1"/>
          </p:cNvSpPr>
          <p:nvPr/>
        </p:nvSpPr>
        <p:spPr bwMode="auto">
          <a:xfrm>
            <a:off x="3786188" y="4000500"/>
            <a:ext cx="435768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Необходимо было сдать определенные нормативы по физ.подготовке.</a:t>
            </a:r>
          </a:p>
          <a:p>
            <a:endParaRPr lang="ru-RU" sz="1600" b="1" dirty="0">
              <a:solidFill>
                <a:srgbClr val="002060"/>
              </a:solidFill>
              <a:latin typeface="Trebuchet MS" pitchFamily="34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Охватывала население в возрасте от 10 до 60 лет.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Сдавать нужно было такие виды упражнений, как бег, прыжки в длину и в высоту, плавание, метание мяча, лыжные гонки, подтягивание на перекладине, стрельба, велокросс, туристский поход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значка ГТО – к олимпийской медали!» </a:t>
            </a:r>
            <a:endParaRPr lang="ru-RU" dirty="0"/>
          </a:p>
        </p:txBody>
      </p:sp>
      <p:pic>
        <p:nvPicPr>
          <p:cNvPr id="11267" name="Picture 2" descr="Нормы ГТО вернут в школу - NewsFib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428750"/>
            <a:ext cx="4102100" cy="2444750"/>
          </a:xfrm>
        </p:spPr>
      </p:pic>
      <p:pic>
        <p:nvPicPr>
          <p:cNvPr id="11268" name="Picture 4" descr="http://tn.new.fishki.net/26/upload/post/201404/08/1258906/b551e859759999ecf1fa9c196fee842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8" y="3929063"/>
            <a:ext cx="464343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4429125" y="1571625"/>
            <a:ext cx="35718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rebuchet MS" pitchFamily="34" charset="0"/>
              </a:rPr>
              <a:t>Так звучал лозунг, вдохновлявший миллионы советских граждан на ежедневные занятия физкультурой, спортом, утренней гимнастикой.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857625"/>
            <a:ext cx="3500438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50" dirty="0">
                <a:solidFill>
                  <a:srgbClr val="002060"/>
                </a:solidFill>
                <a:latin typeface="+mn-lt"/>
                <a:cs typeface="+mn-cs"/>
              </a:rPr>
              <a:t>Получение и дальнейшее ношение значка ГТО было почетным, обеспечивало дорогу в большой    спорт.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50" dirty="0">
                <a:solidFill>
                  <a:srgbClr val="002060"/>
                </a:solidFill>
                <a:latin typeface="+mn-lt"/>
                <a:cs typeface="+mn-cs"/>
              </a:rPr>
              <a:t> В былые времена его наличие говорило о том, что перед вами человек, который старается быть гармонично развитой личностью.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3315" name="Picture 2" descr="СПОРТИВНАЯ ГИМНАСТИКА - Комитет по делам молодежи, физической культуре и спорту администрации Ульяновс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0"/>
            <a:ext cx="1928812" cy="1787525"/>
          </a:xfrm>
        </p:spPr>
      </p:pic>
      <p:pic>
        <p:nvPicPr>
          <p:cNvPr id="13316" name="Picture 4" descr="http://www.n-i-r.su/files/images/2010-11/2012_-_12/________________0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25" y="0"/>
            <a:ext cx="40005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&quot;Пять колец под кремлевскими звездами&quot; К 30-летию ХХII Олимпийских игр в Москве. Выставки. Архивы России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25" y="0"/>
            <a:ext cx="1584325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571500" y="3786188"/>
            <a:ext cx="7000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2060"/>
                </a:solidFill>
                <a:latin typeface="Trebuchet MS" pitchFamily="34" charset="0"/>
              </a:rPr>
              <a:t>Во времена обязательных нормативов ГТО граждане СССР </a:t>
            </a:r>
            <a:r>
              <a:rPr lang="ru-RU" sz="2000" b="1">
                <a:solidFill>
                  <a:srgbClr val="002060"/>
                </a:solidFill>
                <a:latin typeface="Trebuchet MS" pitchFamily="34" charset="0"/>
              </a:rPr>
              <a:t>претендовали на медали </a:t>
            </a:r>
            <a:r>
              <a:rPr lang="ru-RU" sz="2000">
                <a:solidFill>
                  <a:srgbClr val="002060"/>
                </a:solidFill>
                <a:latin typeface="Trebuchet MS" pitchFamily="34" charset="0"/>
              </a:rPr>
              <a:t>на многих международных соревнованиях, становились рекордсменами </a:t>
            </a:r>
            <a:r>
              <a:rPr lang="ru-RU" sz="2000" b="1">
                <a:solidFill>
                  <a:srgbClr val="002060"/>
                </a:solidFill>
                <a:latin typeface="Trebuchet MS" pitchFamily="34" charset="0"/>
              </a:rPr>
              <a:t>почти во всех видах спорта.</a:t>
            </a:r>
          </a:p>
          <a:p>
            <a:pPr algn="ctr"/>
            <a:r>
              <a:rPr lang="ru-RU" sz="2000">
                <a:solidFill>
                  <a:srgbClr val="002060"/>
                </a:solidFill>
                <a:latin typeface="Trebuchet MS" pitchFamily="34" charset="0"/>
              </a:rPr>
              <a:t>К началу 1976 года свыше 220 миллионов человек имели значки </a:t>
            </a:r>
            <a:r>
              <a:rPr lang="ru-RU" sz="2000" b="1">
                <a:solidFill>
                  <a:srgbClr val="002060"/>
                </a:solidFill>
                <a:latin typeface="Trebuchet MS" pitchFamily="34" charset="0"/>
              </a:rPr>
              <a:t>ГТО.</a:t>
            </a:r>
            <a:r>
              <a:rPr lang="ru-RU" sz="2000">
                <a:solidFill>
                  <a:srgbClr val="002060"/>
                </a:solidFill>
                <a:latin typeface="Trebuchet MS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341" name="Picture 6" descr="http://static.newsland.com/news_images/380/big_3807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3143250"/>
            <a:ext cx="3071813" cy="2714625"/>
          </a:xfrm>
        </p:spPr>
      </p:pic>
      <p:pic>
        <p:nvPicPr>
          <p:cNvPr id="14339" name="Picture 2" descr="Как уберечь ребенка от болезни Детские болезни на interfax.b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60350"/>
            <a:ext cx="2178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tatarile.org/news/sites/tatarile.org.news/files/styles/large-photo/public/news/2733/main/slabaya_fizpodgotov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260350"/>
            <a:ext cx="2446337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Прямоугольник 9"/>
          <p:cNvSpPr>
            <a:spLocks noChangeArrowheads="1"/>
          </p:cNvSpPr>
          <p:nvPr/>
        </p:nvSpPr>
        <p:spPr bwMode="auto">
          <a:xfrm>
            <a:off x="3429000" y="3000375"/>
            <a:ext cx="47148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rebuchet MS" pitchFamily="34" charset="0"/>
              </a:rPr>
              <a:t>В годы перестройки, после развала Союза, комплекс ГТО был предан забвению, что существенно   отразилось на физической подготовке граждан и, в первую очередь, молодежи.</a:t>
            </a:r>
          </a:p>
        </p:txBody>
      </p:sp>
      <p:pic>
        <p:nvPicPr>
          <p:cNvPr id="14343" name="Picture 8" descr="http://infosekret.ru/wp-content/uploads/2013/02/Skoro-poyavitsya-detskiy-Interne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5" y="21431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А что сегодня?</a:t>
            </a:r>
            <a:endParaRPr lang="ru-RU" dirty="0"/>
          </a:p>
        </p:txBody>
      </p:sp>
      <p:pic>
        <p:nvPicPr>
          <p:cNvPr id="15363" name="Picture 2" descr="http://img-fotki.yandex.ru/get/9739/161689537.124/0_12b40a_748a308d_X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92550" y="1862138"/>
            <a:ext cx="3803650" cy="2281237"/>
          </a:xfrm>
        </p:spPr>
      </p:pic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3571875" y="4429125"/>
            <a:ext cx="4429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Trebuchet MS" pitchFamily="34" charset="0"/>
              </a:rPr>
              <a:t>В.В.Путин  предложил воссоздать систему ГТО в новом формате с современными нормативами. </a:t>
            </a:r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0" y="1571625"/>
            <a:ext cx="37861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rebuchet MS" pitchFamily="34" charset="0"/>
              </a:rPr>
              <a:t>Глава России Владимир Путин подписал указ № 172</a:t>
            </a:r>
          </a:p>
          <a:p>
            <a:r>
              <a:rPr lang="ru-RU" sz="2000" dirty="0">
                <a:latin typeface="Trebuchet MS" pitchFamily="34" charset="0"/>
              </a:rPr>
              <a:t>(от 24 марта) о возрождении в стране норм ГТО – физкультурной программы советских времен по воспитанию патриотической молодежи.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20040"/>
            <a:ext cx="500066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Горжусь тобой, Отечество!</a:t>
            </a:r>
            <a:endParaRPr lang="ru-RU" dirty="0"/>
          </a:p>
        </p:txBody>
      </p:sp>
      <p:pic>
        <p:nvPicPr>
          <p:cNvPr id="16388" name="Picture 4" descr="http://cs7009.vk.me/c540106/v540106518/1d915/uTCdJPmWuj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2357438"/>
            <a:ext cx="3194050" cy="2419350"/>
          </a:xfrm>
        </p:spPr>
      </p:pic>
      <p:pic>
        <p:nvPicPr>
          <p:cNvPr id="16387" name="Picture 2" descr="http://dzer.ru/uploads/2014_gto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88913"/>
            <a:ext cx="280828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cs620525.vk.me/v620525260/146d9/Wkn4ypI9ih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5157788"/>
            <a:ext cx="22860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3714750" y="2071688"/>
            <a:ext cx="40005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rebuchet MS" pitchFamily="34" charset="0"/>
              </a:rPr>
              <a:t>Обновленная расшифровка ГТО звучит как: «Горжусь тобой, Отечество!» </a:t>
            </a:r>
          </a:p>
          <a:p>
            <a:endParaRPr lang="ru-RU" sz="2000" dirty="0">
              <a:solidFill>
                <a:srgbClr val="002060"/>
              </a:solidFill>
              <a:latin typeface="Trebuchet MS" pitchFamily="34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rebuchet MS" pitchFamily="34" charset="0"/>
              </a:rPr>
              <a:t>Это название-призыв оказалось более личным, более теплым, в нем напрямую упоминается святое для русского человека слово «Отечество.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E36305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541</TotalTime>
  <Words>1035</Words>
  <Application>Microsoft Office PowerPoint</Application>
  <PresentationFormat>Экран (4:3)</PresentationFormat>
  <Paragraphs>194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На пути к возрождению норм ГТО</vt:lpstr>
      <vt:lpstr>Цель проекта</vt:lpstr>
      <vt:lpstr>Задачи проекта</vt:lpstr>
      <vt:lpstr>Что Такое ГтО</vt:lpstr>
      <vt:lpstr> «От значка ГТО – к олимпийской медали!» </vt:lpstr>
      <vt:lpstr>Слайд 6</vt:lpstr>
      <vt:lpstr>Слайд 7</vt:lpstr>
      <vt:lpstr>А что сегодня?</vt:lpstr>
      <vt:lpstr>Горжусь тобой, Отечество!</vt:lpstr>
      <vt:lpstr>Ступени ГТО</vt:lpstr>
      <vt:lpstr>Значки ГТО</vt:lpstr>
      <vt:lpstr>В качестве критерия эффективности и целесообразности проводимого мною эксперимента были предложены  нормативы входящие в комплекс ГТО, утвержденный Минспортом РФ в 2014 году. </vt:lpstr>
      <vt:lpstr>Слайд 13</vt:lpstr>
      <vt:lpstr>Слайд 14</vt:lpstr>
      <vt:lpstr>Требования к получению значка</vt:lpstr>
      <vt:lpstr>Значок ГТО=10баллов к ЕГЭ</vt:lpstr>
      <vt:lpstr>Полученные результаты:</vt:lpstr>
      <vt:lpstr>Отжимание</vt:lpstr>
      <vt:lpstr>Подтягивание</vt:lpstr>
      <vt:lpstr>Гибкость</vt:lpstr>
      <vt:lpstr>Челночный бег</vt:lpstr>
      <vt:lpstr>Заключение</vt:lpstr>
      <vt:lpstr>Итоги проекта 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пути к возрождению норм ГТО</dc:title>
  <dc:creator>ALEX</dc:creator>
  <cp:lastModifiedBy>ALEX</cp:lastModifiedBy>
  <cp:revision>59</cp:revision>
  <dcterms:created xsi:type="dcterms:W3CDTF">2015-03-22T19:01:19Z</dcterms:created>
  <dcterms:modified xsi:type="dcterms:W3CDTF">2015-10-09T18:50:56Z</dcterms:modified>
</cp:coreProperties>
</file>