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78" r:id="rId4"/>
    <p:sldId id="264" r:id="rId5"/>
    <p:sldId id="265" r:id="rId6"/>
    <p:sldId id="273" r:id="rId7"/>
    <p:sldId id="272" r:id="rId8"/>
  </p:sldIdLst>
  <p:sldSz cx="10402888" cy="7315200"/>
  <p:notesSz cx="9945688" cy="6858000"/>
  <p:defaultTextStyle>
    <a:defPPr>
      <a:defRPr lang="en-US"/>
    </a:defPPr>
    <a:lvl1pPr marL="0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6212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2424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18636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24847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31059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37271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43483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49695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8" autoAdjust="0"/>
    <p:restoredTop sz="95396" autoAdjust="0"/>
  </p:normalViewPr>
  <p:slideViewPr>
    <p:cSldViewPr>
      <p:cViewPr>
        <p:scale>
          <a:sx n="100" d="100"/>
          <a:sy n="100" d="100"/>
        </p:scale>
        <p:origin x="-1518" y="-186"/>
      </p:cViewPr>
      <p:guideLst>
        <p:guide orient="horz" pos="2304"/>
        <p:guide pos="32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0217" y="2272454"/>
            <a:ext cx="8842455" cy="15680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0433" y="4145280"/>
            <a:ext cx="7282022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6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2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8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248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31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37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434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49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2094" y="292948"/>
            <a:ext cx="2340650" cy="6241627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0144" y="292948"/>
            <a:ext cx="6848568" cy="62416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531" y="293346"/>
            <a:ext cx="9361826" cy="121945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20532" y="1706318"/>
            <a:ext cx="4606000" cy="48286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274813" y="1706318"/>
            <a:ext cx="4607544" cy="23406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274813" y="4194377"/>
            <a:ext cx="4607544" cy="23406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7E13A-AA20-48C9-A61B-B20CB52FEE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756" y="4700694"/>
            <a:ext cx="8842455" cy="1452880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756" y="3100495"/>
            <a:ext cx="8842455" cy="1600199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62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24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86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2484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310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372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434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496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0144" y="1706880"/>
            <a:ext cx="4594609" cy="4827694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8135" y="1706880"/>
            <a:ext cx="4594609" cy="4827694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145" y="1637454"/>
            <a:ext cx="4596415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6212" indent="0">
              <a:buNone/>
              <a:defRPr sz="2200" b="1"/>
            </a:lvl2pPr>
            <a:lvl3pPr marL="1012424" indent="0">
              <a:buNone/>
              <a:defRPr sz="2000" b="1"/>
            </a:lvl3pPr>
            <a:lvl4pPr marL="1518636" indent="0">
              <a:buNone/>
              <a:defRPr sz="1800" b="1"/>
            </a:lvl4pPr>
            <a:lvl5pPr marL="2024847" indent="0">
              <a:buNone/>
              <a:defRPr sz="1800" b="1"/>
            </a:lvl5pPr>
            <a:lvl6pPr marL="2531059" indent="0">
              <a:buNone/>
              <a:defRPr sz="1800" b="1"/>
            </a:lvl6pPr>
            <a:lvl7pPr marL="3037271" indent="0">
              <a:buNone/>
              <a:defRPr sz="1800" b="1"/>
            </a:lvl7pPr>
            <a:lvl8pPr marL="3543483" indent="0">
              <a:buNone/>
              <a:defRPr sz="1800" b="1"/>
            </a:lvl8pPr>
            <a:lvl9pPr marL="4049695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145" y="2319867"/>
            <a:ext cx="4596415" cy="4214707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523" y="1637454"/>
            <a:ext cx="4598221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6212" indent="0">
              <a:buNone/>
              <a:defRPr sz="2200" b="1"/>
            </a:lvl2pPr>
            <a:lvl3pPr marL="1012424" indent="0">
              <a:buNone/>
              <a:defRPr sz="2000" b="1"/>
            </a:lvl3pPr>
            <a:lvl4pPr marL="1518636" indent="0">
              <a:buNone/>
              <a:defRPr sz="1800" b="1"/>
            </a:lvl4pPr>
            <a:lvl5pPr marL="2024847" indent="0">
              <a:buNone/>
              <a:defRPr sz="1800" b="1"/>
            </a:lvl5pPr>
            <a:lvl6pPr marL="2531059" indent="0">
              <a:buNone/>
              <a:defRPr sz="1800" b="1"/>
            </a:lvl6pPr>
            <a:lvl7pPr marL="3037271" indent="0">
              <a:buNone/>
              <a:defRPr sz="1800" b="1"/>
            </a:lvl7pPr>
            <a:lvl8pPr marL="3543483" indent="0">
              <a:buNone/>
              <a:defRPr sz="1800" b="1"/>
            </a:lvl8pPr>
            <a:lvl9pPr marL="4049695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523" y="2319867"/>
            <a:ext cx="4598221" cy="4214707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145" y="291253"/>
            <a:ext cx="3422478" cy="123952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7240" y="291254"/>
            <a:ext cx="5815503" cy="6243321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145" y="1530774"/>
            <a:ext cx="3422478" cy="5003801"/>
          </a:xfrm>
        </p:spPr>
        <p:txBody>
          <a:bodyPr/>
          <a:lstStyle>
            <a:lvl1pPr marL="0" indent="0">
              <a:buNone/>
              <a:defRPr sz="1600"/>
            </a:lvl1pPr>
            <a:lvl2pPr marL="506212" indent="0">
              <a:buNone/>
              <a:defRPr sz="1300"/>
            </a:lvl2pPr>
            <a:lvl3pPr marL="1012424" indent="0">
              <a:buNone/>
              <a:defRPr sz="1100"/>
            </a:lvl3pPr>
            <a:lvl4pPr marL="1518636" indent="0">
              <a:buNone/>
              <a:defRPr sz="1000"/>
            </a:lvl4pPr>
            <a:lvl5pPr marL="2024847" indent="0">
              <a:buNone/>
              <a:defRPr sz="1000"/>
            </a:lvl5pPr>
            <a:lvl6pPr marL="2531059" indent="0">
              <a:buNone/>
              <a:defRPr sz="1000"/>
            </a:lvl6pPr>
            <a:lvl7pPr marL="3037271" indent="0">
              <a:buNone/>
              <a:defRPr sz="1000"/>
            </a:lvl7pPr>
            <a:lvl8pPr marL="3543483" indent="0">
              <a:buNone/>
              <a:defRPr sz="1000"/>
            </a:lvl8pPr>
            <a:lvl9pPr marL="404969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9039" y="5120640"/>
            <a:ext cx="6241733" cy="60452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9039" y="653627"/>
            <a:ext cx="6241733" cy="4389120"/>
          </a:xfrm>
        </p:spPr>
        <p:txBody>
          <a:bodyPr/>
          <a:lstStyle>
            <a:lvl1pPr marL="0" indent="0">
              <a:buNone/>
              <a:defRPr sz="3500"/>
            </a:lvl1pPr>
            <a:lvl2pPr marL="506212" indent="0">
              <a:buNone/>
              <a:defRPr sz="3100"/>
            </a:lvl2pPr>
            <a:lvl3pPr marL="1012424" indent="0">
              <a:buNone/>
              <a:defRPr sz="2700"/>
            </a:lvl3pPr>
            <a:lvl4pPr marL="1518636" indent="0">
              <a:buNone/>
              <a:defRPr sz="2200"/>
            </a:lvl4pPr>
            <a:lvl5pPr marL="2024847" indent="0">
              <a:buNone/>
              <a:defRPr sz="2200"/>
            </a:lvl5pPr>
            <a:lvl6pPr marL="2531059" indent="0">
              <a:buNone/>
              <a:defRPr sz="2200"/>
            </a:lvl6pPr>
            <a:lvl7pPr marL="3037271" indent="0">
              <a:buNone/>
              <a:defRPr sz="2200"/>
            </a:lvl7pPr>
            <a:lvl8pPr marL="3543483" indent="0">
              <a:buNone/>
              <a:defRPr sz="2200"/>
            </a:lvl8pPr>
            <a:lvl9pPr marL="4049695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9039" y="5725161"/>
            <a:ext cx="6241733" cy="858519"/>
          </a:xfrm>
        </p:spPr>
        <p:txBody>
          <a:bodyPr/>
          <a:lstStyle>
            <a:lvl1pPr marL="0" indent="0">
              <a:buNone/>
              <a:defRPr sz="1600"/>
            </a:lvl1pPr>
            <a:lvl2pPr marL="506212" indent="0">
              <a:buNone/>
              <a:defRPr sz="1300"/>
            </a:lvl2pPr>
            <a:lvl3pPr marL="1012424" indent="0">
              <a:buNone/>
              <a:defRPr sz="1100"/>
            </a:lvl3pPr>
            <a:lvl4pPr marL="1518636" indent="0">
              <a:buNone/>
              <a:defRPr sz="1000"/>
            </a:lvl4pPr>
            <a:lvl5pPr marL="2024847" indent="0">
              <a:buNone/>
              <a:defRPr sz="1000"/>
            </a:lvl5pPr>
            <a:lvl6pPr marL="2531059" indent="0">
              <a:buNone/>
              <a:defRPr sz="1000"/>
            </a:lvl6pPr>
            <a:lvl7pPr marL="3037271" indent="0">
              <a:buNone/>
              <a:defRPr sz="1000"/>
            </a:lvl7pPr>
            <a:lvl8pPr marL="3543483" indent="0">
              <a:buNone/>
              <a:defRPr sz="1000"/>
            </a:lvl8pPr>
            <a:lvl9pPr marL="404969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0145" y="292947"/>
            <a:ext cx="9362599" cy="1219200"/>
          </a:xfrm>
          <a:prstGeom prst="rect">
            <a:avLst/>
          </a:prstGeom>
        </p:spPr>
        <p:txBody>
          <a:bodyPr vert="horz" lIns="101242" tIns="50621" rIns="101242" bIns="5062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145" y="1706880"/>
            <a:ext cx="9362599" cy="4827694"/>
          </a:xfrm>
          <a:prstGeom prst="rect">
            <a:avLst/>
          </a:prstGeom>
        </p:spPr>
        <p:txBody>
          <a:bodyPr vert="horz" lIns="101242" tIns="50621" rIns="101242" bIns="5062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0144" y="6780107"/>
            <a:ext cx="2427341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54320" y="6780107"/>
            <a:ext cx="3294248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55403" y="6780107"/>
            <a:ext cx="2427341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012424" rtl="0" latinLnBrk="0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9659" indent="-379659" algn="l" defTabSz="1012424" rtl="0" latinLnBrk="0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22594" indent="-316382" algn="l" defTabSz="1012424" rtl="0" latinLnBrk="0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5530" indent="-253106" algn="l" defTabSz="1012424" rtl="0" latinLnBrk="0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1741" indent="-253106" algn="l" defTabSz="1012424" rtl="0" latinLnBrk="0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77953" indent="-253106" algn="l" defTabSz="1012424" rtl="0" latinLnBrk="0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84165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90377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96589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02801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6212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2424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8636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4847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1059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7271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43483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49695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Прямоугольник 7"/>
          <p:cNvSpPr>
            <a:spLocks noChangeArrowheads="1"/>
          </p:cNvSpPr>
          <p:nvPr/>
        </p:nvSpPr>
        <p:spPr bwMode="auto">
          <a:xfrm>
            <a:off x="5277644" y="5562600"/>
            <a:ext cx="3886200" cy="54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1227" tIns="50613" rIns="101227" bIns="50613">
            <a:spAutoFit/>
          </a:bodyPr>
          <a:lstStyle/>
          <a:p>
            <a:pPr>
              <a:lnSpc>
                <a:spcPct val="900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ФГКДОУ «Детский сад № 158» МО РФ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 «Растишка»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WordArt 10"/>
          <p:cNvSpPr>
            <a:spLocks noChangeArrowheads="1" noChangeShapeType="1" noTextEdit="1"/>
          </p:cNvSpPr>
          <p:nvPr/>
        </p:nvSpPr>
        <p:spPr bwMode="auto">
          <a:xfrm>
            <a:off x="2269275" y="2438400"/>
            <a:ext cx="5651694" cy="1523999"/>
          </a:xfrm>
          <a:prstGeom prst="rect">
            <a:avLst/>
          </a:prstGeom>
        </p:spPr>
        <p:txBody>
          <a:bodyPr wrap="none" lIns="88749" tIns="44374" rIns="88749" bIns="44374" fromWordArt="1">
            <a:prstTxWarp prst="textInflateTo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Наблюдение </a:t>
            </a:r>
            <a:endParaRPr lang="ru-RU" sz="3500" kern="10" dirty="0" smtClean="0">
              <a:ln w="9525">
                <a:noFill/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 ростом лука</a:t>
            </a:r>
            <a:endParaRPr lang="ru-RU" sz="3500" kern="10" dirty="0">
              <a:ln w="9525">
                <a:noFill/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705644" y="1706880"/>
            <a:ext cx="9067800" cy="362712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Познакомить детей с луком.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Приучать детей к выполнению простейших трудовых поручений.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Заинтересовать детей к наблюдению за ростом лука, подвести детей к выводу, что для роста лука необходимы: влага, свет, тепло.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34644" y="714375"/>
            <a:ext cx="1428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244" y="304800"/>
            <a:ext cx="9362599" cy="609600"/>
          </a:xfrm>
        </p:spPr>
        <p:txBody>
          <a:bodyPr>
            <a:normAutofit/>
          </a:bodyPr>
          <a:lstStyle/>
          <a:p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05644" y="838200"/>
            <a:ext cx="6857999" cy="6172200"/>
          </a:xfrm>
        </p:spPr>
        <p:txBody>
          <a:bodyPr>
            <a:noAutofit/>
          </a:bodyPr>
          <a:lstStyle/>
          <a:p>
            <a:pPr marL="442935" lvl="1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442935" lvl="1" indent="0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42935" lvl="1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меня есть друг,</a:t>
            </a:r>
          </a:p>
          <a:p>
            <a:pPr marL="442935" lvl="1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Он – от семи недуг!</a:t>
            </a:r>
          </a:p>
          <a:p>
            <a:pPr marL="442935" lvl="1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Это - вкусный и полезный,</a:t>
            </a:r>
          </a:p>
          <a:p>
            <a:pPr marL="442935" lvl="1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Желто - золотистый лук!</a:t>
            </a:r>
          </a:p>
          <a:p>
            <a:pPr marL="442935" lvl="1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442935" lvl="1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442935" lvl="1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732" y="1295400"/>
            <a:ext cx="2402088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259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Текст 3"/>
          <p:cNvSpPr>
            <a:spLocks noGrp="1"/>
          </p:cNvSpPr>
          <p:nvPr>
            <p:ph type="body" idx="1"/>
          </p:nvPr>
        </p:nvSpPr>
        <p:spPr>
          <a:xfrm>
            <a:off x="1010444" y="2438400"/>
            <a:ext cx="8229600" cy="3733800"/>
          </a:xfrm>
        </p:spPr>
        <p:txBody>
          <a:bodyPr anchor="ctr" anchorCtr="0"/>
          <a:lstStyle/>
          <a:p>
            <a:pPr algn="just"/>
            <a:r>
              <a:rPr lang="ru-RU" sz="2000" b="0" dirty="0" smtClean="0"/>
              <a:t>Рассмотреть </a:t>
            </a:r>
            <a:r>
              <a:rPr lang="ru-RU" sz="2000" b="0" dirty="0"/>
              <a:t>луковицы вместе с детьми. </a:t>
            </a:r>
            <a:endParaRPr lang="ru-RU" sz="2000" b="0" dirty="0" smtClean="0"/>
          </a:p>
          <a:p>
            <a:pPr algn="just"/>
            <a:r>
              <a:rPr lang="ru-RU" sz="2000" b="0" dirty="0" smtClean="0"/>
              <a:t>Обратить </a:t>
            </a:r>
            <a:r>
              <a:rPr lang="ru-RU" sz="2000" b="0" dirty="0"/>
              <a:t>внимание на то, что у луковицы верхняя часть узкая, а нижняя – широкая</a:t>
            </a:r>
            <a:r>
              <a:rPr lang="ru-RU" sz="2000" b="0" dirty="0" smtClean="0"/>
              <a:t>, </a:t>
            </a:r>
            <a:r>
              <a:rPr lang="ru-RU" sz="2000" b="0" dirty="0"/>
              <a:t>на ней растут корешки, она должна быть в земле. </a:t>
            </a:r>
            <a:endParaRPr lang="ru-RU" sz="2000" b="0" dirty="0" smtClean="0"/>
          </a:p>
          <a:p>
            <a:pPr algn="just"/>
            <a:r>
              <a:rPr lang="ru-RU" sz="2000" b="0" dirty="0" smtClean="0"/>
              <a:t>Из </a:t>
            </a:r>
            <a:r>
              <a:rPr lang="ru-RU" sz="2000" b="0" dirty="0"/>
              <a:t>верхней части </a:t>
            </a:r>
            <a:r>
              <a:rPr lang="ru-RU" sz="2000" b="0" dirty="0" smtClean="0"/>
              <a:t>вырастут </a:t>
            </a:r>
            <a:r>
              <a:rPr lang="ru-RU" sz="2000" b="0" dirty="0"/>
              <a:t>зелёные перышки, она должна быть над землёй. </a:t>
            </a:r>
            <a:endParaRPr lang="ru-RU" sz="2000" b="0" dirty="0" smtClean="0"/>
          </a:p>
          <a:p>
            <a:pPr algn="just"/>
            <a:r>
              <a:rPr lang="ru-RU" sz="2000" b="0" dirty="0" smtClean="0"/>
              <a:t>Показать </a:t>
            </a:r>
            <a:r>
              <a:rPr lang="ru-RU" sz="2000" b="0" dirty="0"/>
              <a:t>детям, как правильно посадить </a:t>
            </a:r>
            <a:r>
              <a:rPr lang="ru-RU" sz="2000" b="0" dirty="0" smtClean="0"/>
              <a:t>луковицы в землю. Посадили пять луковиц.</a:t>
            </a:r>
          </a:p>
          <a:p>
            <a:pPr algn="just"/>
            <a:r>
              <a:rPr lang="ru-RU" sz="2000" b="0" dirty="0" smtClean="0"/>
              <a:t>Предложить детям полить лук.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96844" y="76200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21 марта 2014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Текст 3"/>
          <p:cNvSpPr>
            <a:spLocks noGrp="1"/>
          </p:cNvSpPr>
          <p:nvPr>
            <p:ph type="body" idx="1"/>
          </p:nvPr>
        </p:nvSpPr>
        <p:spPr>
          <a:xfrm>
            <a:off x="781844" y="1295400"/>
            <a:ext cx="8458200" cy="5029200"/>
          </a:xfrm>
        </p:spPr>
        <p:txBody>
          <a:bodyPr anchor="t" anchorCtr="0">
            <a:normAutofit/>
          </a:bodyPr>
          <a:lstStyle/>
          <a:p>
            <a:pPr marL="665618" indent="-665618">
              <a:lnSpc>
                <a:spcPct val="80000"/>
              </a:lnSpc>
            </a:pPr>
            <a:endParaRPr lang="ru-RU" sz="900" dirty="0" smtClean="0"/>
          </a:p>
          <a:p>
            <a:pPr marL="665618" indent="-665618">
              <a:lnSpc>
                <a:spcPct val="80000"/>
              </a:lnSpc>
            </a:pPr>
            <a:endParaRPr lang="ru-RU" sz="900" dirty="0" smtClean="0"/>
          </a:p>
          <a:p>
            <a:pPr marL="665618" indent="-665618">
              <a:lnSpc>
                <a:spcPct val="80000"/>
              </a:lnSpc>
            </a:pPr>
            <a:endParaRPr lang="ru-RU" sz="900" dirty="0" smtClean="0"/>
          </a:p>
          <a:p>
            <a:pPr marL="665618" indent="-665618">
              <a:lnSpc>
                <a:spcPct val="80000"/>
              </a:lnSpc>
            </a:pPr>
            <a:r>
              <a:rPr lang="ru-RU" sz="900" dirty="0" smtClean="0"/>
              <a:t> </a:t>
            </a:r>
            <a:r>
              <a:rPr lang="ru-RU" sz="2000" b="0" dirty="0" smtClean="0">
                <a:cs typeface="Times New Roman" pitchFamily="18" charset="0"/>
              </a:rPr>
              <a:t>24 марта проросли две луковицы. </a:t>
            </a:r>
          </a:p>
          <a:p>
            <a:pPr marL="665618" indent="-665618">
              <a:lnSpc>
                <a:spcPct val="80000"/>
              </a:lnSpc>
            </a:pPr>
            <a:endParaRPr lang="ru-RU" sz="2000" b="0" dirty="0">
              <a:cs typeface="Times New Roman" pitchFamily="18" charset="0"/>
            </a:endParaRPr>
          </a:p>
          <a:p>
            <a:pPr marL="665618" indent="-665618">
              <a:lnSpc>
                <a:spcPct val="80000"/>
              </a:lnSpc>
            </a:pPr>
            <a:r>
              <a:rPr lang="ru-RU" sz="2000" b="0" dirty="0" smtClean="0">
                <a:cs typeface="Times New Roman" pitchFamily="18" charset="0"/>
              </a:rPr>
              <a:t>26 марта проросла еще одна луковица.</a:t>
            </a:r>
          </a:p>
          <a:p>
            <a:pPr marL="665618" indent="-665618">
              <a:lnSpc>
                <a:spcPct val="80000"/>
              </a:lnSpc>
            </a:pPr>
            <a:endParaRPr lang="ru-RU" sz="2000" b="0" dirty="0">
              <a:cs typeface="Times New Roman" pitchFamily="18" charset="0"/>
            </a:endParaRPr>
          </a:p>
          <a:p>
            <a:pPr marL="665618" indent="-665618">
              <a:lnSpc>
                <a:spcPct val="80000"/>
              </a:lnSpc>
            </a:pPr>
            <a:r>
              <a:rPr lang="ru-RU" sz="2000" b="0" dirty="0" smtClean="0">
                <a:cs typeface="Times New Roman" pitchFamily="18" charset="0"/>
              </a:rPr>
              <a:t>К 28 марта все пять луковиц пустили перышки.</a:t>
            </a:r>
          </a:p>
          <a:p>
            <a:pPr marL="665618" indent="-665618">
              <a:lnSpc>
                <a:spcPct val="80000"/>
              </a:lnSpc>
            </a:pPr>
            <a:endParaRPr lang="ru-RU" sz="2000" b="0" dirty="0">
              <a:cs typeface="Times New Roman" pitchFamily="18" charset="0"/>
            </a:endParaRPr>
          </a:p>
          <a:p>
            <a:pPr marL="665618" indent="-665618">
              <a:lnSpc>
                <a:spcPct val="80000"/>
              </a:lnSpc>
            </a:pPr>
            <a:r>
              <a:rPr lang="ru-RU" sz="2000" b="0" dirty="0" smtClean="0">
                <a:cs typeface="Times New Roman" pitchFamily="18" charset="0"/>
              </a:rPr>
              <a:t>Поливали луковицы через день.</a:t>
            </a:r>
          </a:p>
          <a:p>
            <a:pPr marL="665618" indent="-665618">
              <a:lnSpc>
                <a:spcPct val="80000"/>
              </a:lnSpc>
            </a:pPr>
            <a:endParaRPr lang="ru-RU" sz="2000" b="0" dirty="0">
              <a:cs typeface="Times New Roman" pitchFamily="18" charset="0"/>
            </a:endParaRPr>
          </a:p>
          <a:p>
            <a:pPr marL="665618" indent="-665618">
              <a:lnSpc>
                <a:spcPct val="80000"/>
              </a:lnSpc>
            </a:pPr>
            <a:r>
              <a:rPr lang="ru-RU" sz="2000" b="0" dirty="0"/>
              <a:t>В процессе дальнейшего наблюдения дети заметили, что перышки лука подросли, стали </a:t>
            </a:r>
            <a:r>
              <a:rPr lang="ru-RU" sz="2000" b="0" dirty="0" smtClean="0"/>
              <a:t>длиннее.</a:t>
            </a:r>
          </a:p>
          <a:p>
            <a:pPr marL="665618" indent="-665618">
              <a:lnSpc>
                <a:spcPct val="80000"/>
              </a:lnSpc>
            </a:pPr>
            <a:endParaRPr lang="ru-RU" sz="2000" b="0" dirty="0"/>
          </a:p>
          <a:p>
            <a:pPr marL="665618" indent="-665618">
              <a:lnSpc>
                <a:spcPct val="80000"/>
              </a:lnSpc>
            </a:pPr>
            <a:r>
              <a:rPr lang="ru-RU" sz="2000" b="0" dirty="0" smtClean="0"/>
              <a:t>Подвести </a:t>
            </a:r>
            <a:r>
              <a:rPr lang="ru-RU" sz="2000" b="0" dirty="0"/>
              <a:t>детей к тому, что для роста растений необходимы </a:t>
            </a:r>
            <a:r>
              <a:rPr lang="ru-RU" sz="2000" b="0" dirty="0" smtClean="0"/>
              <a:t>условия</a:t>
            </a:r>
            <a:r>
              <a:rPr lang="ru-RU" sz="2000" b="0" dirty="0"/>
              <a:t>: </a:t>
            </a:r>
            <a:r>
              <a:rPr lang="ru-RU" sz="2000" b="0" dirty="0" smtClean="0"/>
              <a:t>вода, </a:t>
            </a:r>
            <a:r>
              <a:rPr lang="ru-RU" sz="2000" b="0" dirty="0"/>
              <a:t>свет, тепло.</a:t>
            </a:r>
            <a:endParaRPr lang="ru-RU" sz="2000" b="0" dirty="0" smtClean="0"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15244" y="609600"/>
            <a:ext cx="7696199" cy="457200"/>
          </a:xfrm>
          <a:prstGeom prst="rect">
            <a:avLst/>
          </a:prstGeom>
          <a:noFill/>
        </p:spPr>
        <p:txBody>
          <a:bodyPr wrap="none" lIns="88749" tIns="44374" rIns="88749" bIns="44374">
            <a:prstTxWarp prst="textDeflateBottom">
              <a:avLst>
                <a:gd name="adj" fmla="val 99599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200" spc="49" dirty="0" smtClean="0">
                <a:ln w="11430">
                  <a:solidFill>
                    <a:srgbClr val="3333FF"/>
                  </a:solidFill>
                </a:ln>
                <a:solidFill>
                  <a:srgbClr val="C00000"/>
                </a:solidFill>
              </a:rPr>
              <a:t>Наблюдения и уход</a:t>
            </a:r>
            <a:endParaRPr lang="ru-RU" sz="5200" spc="49" dirty="0">
              <a:ln w="11430">
                <a:solidFill>
                  <a:srgbClr val="3333FF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Текст 6"/>
          <p:cNvSpPr>
            <a:spLocks noGrp="1"/>
          </p:cNvSpPr>
          <p:nvPr>
            <p:ph type="body" sz="half" idx="1"/>
          </p:nvPr>
        </p:nvSpPr>
        <p:spPr>
          <a:xfrm>
            <a:off x="486153" y="1219200"/>
            <a:ext cx="8906291" cy="5257800"/>
          </a:xfrm>
        </p:spPr>
        <p:txBody>
          <a:bodyPr anchor="ctr" anchorCtr="0">
            <a:normAutofit/>
          </a:bodyPr>
          <a:lstStyle/>
          <a:p>
            <a:pPr algn="just">
              <a:buFontTx/>
              <a:buNone/>
            </a:pPr>
            <a:r>
              <a:rPr lang="ru-RU" sz="1800" b="1" dirty="0"/>
              <a:t>	</a:t>
            </a:r>
            <a:endParaRPr lang="ru-RU" sz="1800" b="1" dirty="0" smtClean="0"/>
          </a:p>
          <a:p>
            <a:pPr algn="just">
              <a:buFontTx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Tx/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 каждом есть он огороде,</a:t>
            </a: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Ведь он любимец у народа!</a:t>
            </a: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Избавит нас от всех недуг,</a:t>
            </a: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Чуть-чуть поплачешь. Это...    (лук)</a:t>
            </a:r>
          </a:p>
          <a:p>
            <a:pPr algn="just">
              <a:buFontTx/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10716" y="457199"/>
            <a:ext cx="7446060" cy="424395"/>
          </a:xfrm>
          <a:prstGeom prst="rect">
            <a:avLst/>
          </a:prstGeom>
          <a:noFill/>
        </p:spPr>
        <p:txBody>
          <a:bodyPr lIns="88749" tIns="44374" rIns="88749" bIns="44374">
            <a:prstTxWarp prst="textInflateBottom">
              <a:avLst>
                <a:gd name="adj" fmla="val 96749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500" b="1" spc="49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Полезность зеленого лука</a:t>
            </a:r>
          </a:p>
        </p:txBody>
      </p:sp>
      <p:pic>
        <p:nvPicPr>
          <p:cNvPr id="6" name="Picture 5" descr="C:\Documents and Settings\Sasha\Рабочий стол\225ffde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444" y="1828800"/>
            <a:ext cx="252132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>
            <a:spLocks noGrp="1"/>
          </p:cNvSpPr>
          <p:nvPr>
            <p:ph sz="half" idx="1"/>
          </p:nvPr>
        </p:nvSpPr>
        <p:spPr>
          <a:xfrm>
            <a:off x="6199561" y="2133600"/>
            <a:ext cx="3117477" cy="3886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 грядке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лук зелёный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Ярким солнцем освещенный,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Стрелы вытянулись в ряд,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Как солдатиков отряд.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Знают все, что лук полезен,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Витаминами богат,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Но немного горьковат.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 этом лук не виноват.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От природы он такой,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Очень скромный и простой.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Ешьте все зелёный лук,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Он здоровью верный друг!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Для роста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луковиц необходимы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: свет, тепло и вода.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72644" y="762000"/>
            <a:ext cx="5410200" cy="45720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lIns="88749" tIns="44374" rIns="88749" bIns="44374">
            <a:prstTxWarp prst="textCanDown">
              <a:avLst>
                <a:gd name="adj" fmla="val 0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200" b="1" spc="49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Вывод:</a:t>
            </a:r>
            <a:endParaRPr lang="ru-RU" sz="5200" b="1" spc="49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236</Words>
  <Application>Microsoft Office PowerPoint</Application>
  <PresentationFormat>Произвольный</PresentationFormat>
  <Paragraphs>48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ANDREW</dc:creator>
  <cp:lastModifiedBy>Андрей</cp:lastModifiedBy>
  <cp:revision>47</cp:revision>
  <cp:lastPrinted>2013-04-23T16:58:30Z</cp:lastPrinted>
  <dcterms:modified xsi:type="dcterms:W3CDTF">2014-04-02T07:08:01Z</dcterms:modified>
</cp:coreProperties>
</file>