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9A86BF5-04ED-4FC6-8C78-4092832E05CE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Раздел без заголовка" id="{CFB53879-83AA-426D-BD9D-7D58C99B5D1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96213" autoAdjust="0"/>
  </p:normalViewPr>
  <p:slideViewPr>
    <p:cSldViewPr>
      <p:cViewPr>
        <p:scale>
          <a:sx n="100" d="100"/>
          <a:sy n="100" d="100"/>
        </p:scale>
        <p:origin x="-122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452CBC4-DB50-4BB1-84A6-1C1F870CA3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465F-5FD1-4DB3-BBD9-8DBE2B8F41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3472A-4288-43A1-8AD4-5567453444C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1D46-C283-4503-BDF3-A69EC3FFEF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91A65-F2CF-4999-A978-153D3AFC9E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3CC4-230D-4A73-8D84-50F10990E0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35D7-BDE7-43D6-876C-2E64C54289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AB31B-0908-4E0E-92CD-BFD953DC1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1FFA-9995-401B-9ADD-F18410730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C3B3-0C1B-43A8-B723-DA5A07148DE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821C53-143B-4D6F-ACB6-3D16ABC1058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5ACD5E86-71BA-4BA0-A7E7-4FDE83AB6A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848471"/>
          </a:xfrm>
        </p:spPr>
        <p:txBody>
          <a:bodyPr/>
          <a:lstStyle/>
          <a:p>
            <a:pPr algn="ctr"/>
            <a:r>
              <a:rPr lang="ru-RU" sz="6600" cap="none" dirty="0" smtClean="0">
                <a:latin typeface="Garamond" panose="02020404030301010803" pitchFamily="18" charset="0"/>
              </a:rPr>
              <a:t>Первая </a:t>
            </a:r>
            <a:br>
              <a:rPr lang="ru-RU" sz="6600" cap="none" dirty="0" smtClean="0">
                <a:latin typeface="Garamond" panose="02020404030301010803" pitchFamily="18" charset="0"/>
              </a:rPr>
            </a:br>
            <a:r>
              <a:rPr lang="ru-RU" sz="6600" cap="none" dirty="0" smtClean="0">
                <a:latin typeface="Garamond" panose="02020404030301010803" pitchFamily="18" charset="0"/>
              </a:rPr>
              <a:t>печатная книга на Руси</a:t>
            </a:r>
            <a:r>
              <a:rPr lang="ru-RU" sz="6600" cap="none" dirty="0" smtClean="0">
                <a:solidFill>
                  <a:schemeClr val="tx2">
                    <a:lumMod val="75000"/>
                  </a:schemeClr>
                </a:solidFill>
                <a:latin typeface="Garamond" panose="02020404030301010803" pitchFamily="18" charset="0"/>
              </a:rPr>
              <a:t/>
            </a:r>
            <a:br>
              <a:rPr lang="ru-RU" sz="6600" cap="none" dirty="0" smtClean="0">
                <a:solidFill>
                  <a:schemeClr val="tx2">
                    <a:lumMod val="75000"/>
                  </a:schemeClr>
                </a:solidFill>
                <a:latin typeface="Garamond" panose="02020404030301010803" pitchFamily="18" charset="0"/>
              </a:rPr>
            </a:b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http://12betyxpt222.com/images/55d2183955d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12032"/>
            <a:ext cx="1656184" cy="118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2betyxpt222.com/images/55cfb6ff678a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966" y="3212975"/>
            <a:ext cx="2791060" cy="34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28575"/>
            <a:ext cx="971600" cy="687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old.culture.ru/ru/uploads/media/news/0001/33/thumb_32352_news_big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09734"/>
            <a:ext cx="3520696" cy="260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62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256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399456"/>
            <a:ext cx="3960440" cy="4104456"/>
          </a:xfrm>
        </p:spPr>
        <p:txBody>
          <a:bodyPr>
            <a:normAutofit/>
          </a:bodyPr>
          <a:lstStyle/>
          <a:p>
            <a:r>
              <a:rPr lang="ru-RU" sz="24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Он служил диаконом церкви в Кремле. Был прекрасно образован, просвещен. Опыт и знания приобретал в различных городах Европы: Кракове, Вене и во многих других городах.</a:t>
            </a:r>
            <a:endParaRPr lang="ru-RU" sz="2400" cap="none" spc="-80" dirty="0">
              <a:solidFill>
                <a:schemeClr val="tx1"/>
              </a:solidFill>
              <a:ea typeface="+mj-ea"/>
              <a:cs typeface="+mj-cs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ifedor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24765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1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1628056" y="485056"/>
            <a:ext cx="6065912" cy="91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0" kern="1200" cap="all" spc="12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500" cap="none" spc="-80" dirty="0" smtClean="0">
                <a:solidFill>
                  <a:schemeClr val="tx1"/>
                </a:solidFill>
                <a:ea typeface="+mj-ea"/>
                <a:cs typeface="+mj-cs"/>
              </a:rPr>
              <a:t>Создатель первой печатной книги на Руси  Иван Федоров.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6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188640"/>
            <a:ext cx="4284025" cy="6146998"/>
          </a:xfrm>
        </p:spPr>
        <p:txBody>
          <a:bodyPr>
            <a:normAutofit fontScale="92500"/>
          </a:bodyPr>
          <a:lstStyle/>
          <a:p>
            <a:r>
              <a:rPr lang="ru-RU" sz="24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Первой печатной книгой, на которой указано имя </a:t>
            </a:r>
            <a:r>
              <a:rPr lang="ru-RU" sz="2400" cap="none" spc="-80" dirty="0">
                <a:solidFill>
                  <a:schemeClr val="tx1"/>
                </a:solidFill>
                <a:ea typeface="+mj-ea"/>
                <a:cs typeface="+mj-cs"/>
              </a:rPr>
              <a:t>И</a:t>
            </a:r>
            <a:r>
              <a:rPr lang="ru-RU" sz="24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вана Федорова и его помощника Петра </a:t>
            </a:r>
            <a:r>
              <a:rPr lang="ru-RU" sz="2400" cap="none" spc="-80" dirty="0" err="1" smtClean="0">
                <a:solidFill>
                  <a:schemeClr val="tx1"/>
                </a:solidFill>
                <a:ea typeface="+mj-ea"/>
                <a:cs typeface="+mj-cs"/>
              </a:rPr>
              <a:t>Мстиславца</a:t>
            </a:r>
            <a:r>
              <a:rPr lang="ru-RU" sz="2400" cap="none" spc="-80" dirty="0" smtClean="0">
                <a:solidFill>
                  <a:schemeClr val="tx1"/>
                </a:solidFill>
                <a:ea typeface="+mj-ea"/>
                <a:cs typeface="+mj-cs"/>
              </a:rPr>
              <a:t>, стала  книга «Апостол», работа над которой велась, с 19 апреля 1563 по 1 марта 1564 года. Это – первая точно датированная русская книга.</a:t>
            </a:r>
            <a:r>
              <a:rPr lang="ru-RU" sz="2400" dirty="0"/>
              <a:t> </a:t>
            </a:r>
            <a:r>
              <a:rPr lang="ru-RU" sz="2400" cap="none" spc="-80" dirty="0">
                <a:solidFill>
                  <a:schemeClr val="tx1"/>
                </a:solidFill>
                <a:ea typeface="+mj-ea"/>
                <a:cs typeface="+mj-cs"/>
              </a:rPr>
              <a:t>Текст</a:t>
            </a:r>
            <a:r>
              <a:rPr lang="ru-RU" sz="2400" dirty="0"/>
              <a:t> </a:t>
            </a:r>
            <a:r>
              <a:rPr lang="ru-RU" sz="2400" cap="none" spc="-80" dirty="0">
                <a:solidFill>
                  <a:schemeClr val="tx1"/>
                </a:solidFill>
                <a:ea typeface="+mj-ea"/>
                <a:cs typeface="+mj-cs"/>
              </a:rPr>
              <a:t>«Апостола» был отредактирован и подготовлен к печати при участии митрополита </a:t>
            </a:r>
            <a:r>
              <a:rPr lang="ru-RU" sz="2400" cap="none" spc="-80" dirty="0" err="1">
                <a:solidFill>
                  <a:schemeClr val="tx1"/>
                </a:solidFill>
                <a:ea typeface="+mj-ea"/>
                <a:cs typeface="+mj-cs"/>
              </a:rPr>
              <a:t>Макария</a:t>
            </a:r>
            <a:r>
              <a:rPr lang="ru-RU" sz="2400" cap="none" spc="-80" dirty="0" smtClean="0">
                <a:solidFill>
                  <a:schemeClr val="tx1"/>
                </a:solidFill>
                <a:ea typeface="+mj-ea"/>
                <a:cs typeface="+mj-cs"/>
              </a:rPr>
              <a:t>. </a:t>
            </a:r>
            <a:r>
              <a:rPr lang="ru-RU" sz="2400" cap="none" spc="-80" dirty="0">
                <a:solidFill>
                  <a:schemeClr val="tx1"/>
                </a:solidFill>
                <a:ea typeface="+mj-ea"/>
                <a:cs typeface="+mj-cs"/>
              </a:rPr>
              <a:t>Книга стала образцом для последующих изданий. Фронтиспис – иллюстрация в книге, помещаемая на левой стороне разворота титульного листа. </a:t>
            </a:r>
            <a:r>
              <a:rPr lang="ru-RU" sz="2400" cap="none" spc="-80" dirty="0">
                <a:solidFill>
                  <a:schemeClr val="tx1"/>
                </a:solidFill>
                <a:ea typeface="+mj-ea"/>
                <a:cs typeface="+mj-cs"/>
              </a:rPr>
              <a:t> </a:t>
            </a:r>
            <a:endParaRPr lang="ru-RU" sz="2400" cap="none" spc="-80" dirty="0">
              <a:solidFill>
                <a:schemeClr val="tx1"/>
              </a:solidFill>
              <a:ea typeface="+mj-ea"/>
              <a:cs typeface="+mj-cs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"/>
            <a:ext cx="79208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-1"/>
            <a:ext cx="6835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rig3pro.com/images/55da9c7518c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8768"/>
            <a:ext cx="3679879" cy="276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elomoty.ru/uploads/posts/2014-01/thumbs/1389848725_31984_en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28999"/>
            <a:ext cx="2190750" cy="291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7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256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2964" y="188640"/>
            <a:ext cx="6408712" cy="3194669"/>
          </a:xfrm>
        </p:spPr>
        <p:txBody>
          <a:bodyPr>
            <a:noAutofit/>
          </a:bodyPr>
          <a:lstStyle/>
          <a:p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В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1565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г.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совместно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с Петром </a:t>
            </a:r>
            <a:r>
              <a:rPr lang="ru-RU" sz="2200" cap="none" spc="-80" dirty="0" err="1">
                <a:solidFill>
                  <a:schemeClr val="tx1"/>
                </a:solidFill>
                <a:ea typeface="+mj-ea"/>
                <a:cs typeface="+mj-cs"/>
              </a:rPr>
              <a:t>Мстиславцем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издали книгу «</a:t>
            </a:r>
            <a:r>
              <a:rPr lang="ru-RU" sz="2200" cap="none" spc="-80" dirty="0" err="1" smtClean="0">
                <a:solidFill>
                  <a:schemeClr val="tx1"/>
                </a:solidFill>
                <a:ea typeface="+mj-ea"/>
                <a:cs typeface="+mj-cs"/>
              </a:rPr>
              <a:t>Часовник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».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Позже они переселились в Великое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княжество Литовское и обосновались в </a:t>
            </a:r>
            <a:r>
              <a:rPr lang="ru-RU" sz="2200" cap="none" spc="-80" dirty="0" err="1">
                <a:solidFill>
                  <a:schemeClr val="tx1"/>
                </a:solidFill>
                <a:ea typeface="+mj-ea"/>
                <a:cs typeface="+mj-cs"/>
              </a:rPr>
              <a:t>Заблудове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 (ныне Польша) у гетмана Г.А. Ходкевича. Первым </a:t>
            </a:r>
            <a:r>
              <a:rPr lang="ru-RU" sz="2200" cap="none" spc="-80" dirty="0" err="1">
                <a:solidFill>
                  <a:schemeClr val="tx1"/>
                </a:solidFill>
                <a:ea typeface="+mj-ea"/>
                <a:cs typeface="+mj-cs"/>
              </a:rPr>
              <a:t>заблудовским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 изданием стало «Учительное Евангелие» (1569 г.). </a:t>
            </a:r>
          </a:p>
        </p:txBody>
      </p:sp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1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leninka.ru/upload/IMG_8865-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876" y="2606799"/>
            <a:ext cx="6089732" cy="397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3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256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34331"/>
            <a:ext cx="6408712" cy="2330574"/>
          </a:xfrm>
        </p:spPr>
        <p:txBody>
          <a:bodyPr>
            <a:noAutofit/>
          </a:bodyPr>
          <a:lstStyle/>
          <a:p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В начале 1570-х годах Иван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Фёдоров основал первую на территории Украины типографию во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Львове.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В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1574году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он издал «Азбуку» первый печатный русский учебник.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Литературным языком того времени был церковнославянский язык. </a:t>
            </a:r>
          </a:p>
        </p:txBody>
      </p:sp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1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g0.reactor.cc/pics/comment/%D0%9F%D0%BE%D0%BF%D0%B0%D0%BB%D1%81%D1%8F-%D0%BB%D0%BE%D0%B2%D0%BA%D0%B8%D0%B9-%D0%BC%D0%B0%D0%BB%D1%8B%D0%B9-%D0%B3%D1%80%D0%B0%D0%BC%D0%BC%D0%B0%D1%80-%D0%BD%D0%B0%D1%86%D0%B8-%D0%BD%D0%B5%D0%B3%D0%BE%D0%B4%D1%83%D0%B5%D1%82-%D1%83%D0%B4%D0%B0%D0%BB%D1%91%D0%BD%D0%BD%D0%BE%D0%B5-10048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2730429" cy="428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s419731.vk.me/v419731552/3bc7/zovaob5OU8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386"/>
            <a:ext cx="2736304" cy="392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7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256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34331"/>
            <a:ext cx="6408712" cy="2330574"/>
          </a:xfrm>
        </p:spPr>
        <p:txBody>
          <a:bodyPr>
            <a:noAutofit/>
          </a:bodyPr>
          <a:lstStyle/>
          <a:p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В 1580 г.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издал Новый Завет с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Псалтырью, а в</a:t>
            </a:r>
            <a:r>
              <a:rPr lang="ru-RU" sz="2400" dirty="0" smtClean="0"/>
              <a:t> </a:t>
            </a:r>
            <a:r>
              <a:rPr lang="ru-RU" sz="2200" cap="none" spc="-80" dirty="0">
                <a:solidFill>
                  <a:schemeClr val="tx1"/>
                </a:solidFill>
                <a:ea typeface="+mj-ea"/>
                <a:cs typeface="+mj-cs"/>
              </a:rPr>
              <a:t>следующим году первую полную печатную славянскую </a:t>
            </a:r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Библию. </a:t>
            </a:r>
            <a:endParaRPr lang="ru-RU" sz="2200" cap="none" spc="-8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1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russian7.ru/wp-content/uploads/2013/02/7-_dat_ned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5956734" cy="356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256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098847"/>
            <a:ext cx="6408712" cy="2330574"/>
          </a:xfrm>
        </p:spPr>
        <p:txBody>
          <a:bodyPr>
            <a:noAutofit/>
          </a:bodyPr>
          <a:lstStyle/>
          <a:p>
            <a:pPr algn="ctr"/>
            <a:r>
              <a:rPr lang="ru-RU" sz="2200" cap="none" spc="-80" dirty="0" smtClean="0">
                <a:solidFill>
                  <a:schemeClr val="tx1"/>
                </a:solidFill>
                <a:ea typeface="+mj-ea"/>
                <a:cs typeface="+mj-cs"/>
              </a:rPr>
              <a:t>А это памятник Ивану Федорову в Москве и во Львове.</a:t>
            </a:r>
            <a:endParaRPr lang="ru-RU" sz="2200" cap="none" spc="-80" dirty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player.myshared.ru/162231/data/images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-1"/>
            <a:ext cx="971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philol.msu.ru/~rki/alphabet/il/fedor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262890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&amp;Lcy;&amp;softcy;&amp;vcy;&amp;ocy;&amp;v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94769"/>
            <a:ext cx="2543175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659</TotalTime>
  <Words>233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Первая  печатная книга на Руси </vt:lpstr>
      <vt:lpstr> </vt:lpstr>
      <vt:lpstr>Презентация PowerPoint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олег</cp:lastModifiedBy>
  <cp:revision>109</cp:revision>
  <dcterms:created xsi:type="dcterms:W3CDTF">2013-01-27T08:58:07Z</dcterms:created>
  <dcterms:modified xsi:type="dcterms:W3CDTF">2015-09-20T09:17:24Z</dcterms:modified>
</cp:coreProperties>
</file>