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0FD91-FA06-45D6-B003-83B2795FFAEA}" type="datetimeFigureOut">
              <a:rPr lang="ru-RU" smtClean="0"/>
              <a:t>28.10.2013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DD961-A550-4499-9791-54DC01FB85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7A4261-DA71-4845-AC31-9ED932B81E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DD961-A550-4499-9791-54DC01FB85C5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4857750" y="4286250"/>
            <a:ext cx="3600450" cy="357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кла</a:t>
            </a:r>
            <a:endParaRPr lang="ru-RU" dirty="0"/>
          </a:p>
        </p:txBody>
      </p:sp>
      <p:pic>
        <p:nvPicPr>
          <p:cNvPr id="3076" name="Picture 2" descr="D:\документы по школе\кл.ч. УГ\986552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785813" y="5572125"/>
            <a:ext cx="7715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 b="1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071688"/>
            <a:ext cx="70723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/>
              <a:t>Позволять, допускать, проявлять великодушие в отношении других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857375" y="1500188"/>
            <a:ext cx="5260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kuan rong (китайск.)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071688"/>
            <a:ext cx="70723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/>
              <a:t>Прощение, снисхождение, мягкость, сострадание, снисходительность, благосклонность, терпение, расположенность к другим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428875" y="1500188"/>
            <a:ext cx="4086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tasamul (араб.)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785813" y="1785938"/>
            <a:ext cx="750093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/>
              <a:t>Способность терпеть что-то или кого-то (быть выдержанным, стойким, уметь мириться с существованием чего-либо или кого-либо).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143000" y="1214438"/>
            <a:ext cx="7437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толерантность, </a:t>
            </a:r>
            <a:r>
              <a:rPr lang="ru-RU" sz="3600" b="1" dirty="0" smtClean="0">
                <a:solidFill>
                  <a:srgbClr val="FF0000"/>
                </a:solidFill>
              </a:rPr>
              <a:t>терпимость (русск.) </a:t>
            </a:r>
            <a:r>
              <a:rPr lang="ru-RU" sz="3600" b="1" dirty="0"/>
              <a:t>-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6"/>
          <p:cNvSpPr>
            <a:spLocks/>
          </p:cNvSpPr>
          <p:nvPr/>
        </p:nvSpPr>
        <p:spPr bwMode="gray">
          <a:xfrm rot="11466616" flipV="1">
            <a:off x="909638" y="2582863"/>
            <a:ext cx="2851150" cy="1158875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1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7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1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7" y="1469"/>
              </a:cxn>
              <a:cxn ang="0">
                <a:pos x="647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200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3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FF7E3D">
                  <a:gamma/>
                  <a:shade val="46275"/>
                  <a:invGamma/>
                </a:srgbClr>
              </a:gs>
              <a:gs pos="100000">
                <a:srgbClr val="FF7E3D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2" name="Freeform 27"/>
          <p:cNvSpPr>
            <a:spLocks/>
          </p:cNvSpPr>
          <p:nvPr/>
        </p:nvSpPr>
        <p:spPr bwMode="gray">
          <a:xfrm rot="20677518">
            <a:off x="5119688" y="2513013"/>
            <a:ext cx="2968625" cy="1298575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0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6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0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8" y="1469"/>
              </a:cxn>
              <a:cxn ang="0">
                <a:pos x="648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199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2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00B1F0"/>
              </a:gs>
              <a:gs pos="100000">
                <a:srgbClr val="00B1F0">
                  <a:gamma/>
                  <a:shade val="46275"/>
                  <a:invGamma/>
                </a:srgbClr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944487" y="642919"/>
            <a:ext cx="7162476" cy="5572164"/>
            <a:chOff x="783" y="-22"/>
            <a:chExt cx="4526" cy="421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7051" name="Freeform 27"/>
            <p:cNvSpPr>
              <a:spLocks/>
            </p:cNvSpPr>
            <p:nvPr/>
          </p:nvSpPr>
          <p:spPr bwMode="gray">
            <a:xfrm rot="1091490">
              <a:off x="987" y="635"/>
              <a:ext cx="1856" cy="889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0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6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0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8" y="1469"/>
                </a:cxn>
                <a:cxn ang="0">
                  <a:pos x="648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199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2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00B1F0"/>
                </a:gs>
                <a:gs pos="100000">
                  <a:srgbClr val="00B1F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49" name="Freeform 25"/>
            <p:cNvSpPr>
              <a:spLocks/>
            </p:cNvSpPr>
            <p:nvPr/>
          </p:nvSpPr>
          <p:spPr bwMode="gray">
            <a:xfrm rot="21136938">
              <a:off x="2420" y="-22"/>
              <a:ext cx="806" cy="187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53B749"/>
                </a:gs>
                <a:gs pos="100000">
                  <a:srgbClr val="53B74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2" name="Freeform 28"/>
            <p:cNvSpPr>
              <a:spLocks/>
            </p:cNvSpPr>
            <p:nvPr/>
          </p:nvSpPr>
          <p:spPr bwMode="gray">
            <a:xfrm rot="20760356">
              <a:off x="783" y="2230"/>
              <a:ext cx="1835" cy="813"/>
            </a:xfrm>
            <a:custGeom>
              <a:avLst/>
              <a:gdLst/>
              <a:ahLst/>
              <a:cxnLst>
                <a:cxn ang="0">
                  <a:pos x="717" y="96"/>
                </a:cxn>
                <a:cxn ang="0">
                  <a:pos x="860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6" y="3"/>
                </a:cxn>
                <a:cxn ang="0">
                  <a:pos x="1449" y="17"/>
                </a:cxn>
                <a:cxn ang="0">
                  <a:pos x="1583" y="42"/>
                </a:cxn>
                <a:cxn ang="0">
                  <a:pos x="1707" y="70"/>
                </a:cxn>
                <a:cxn ang="0">
                  <a:pos x="1815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2" y="249"/>
                </a:cxn>
                <a:cxn ang="0">
                  <a:pos x="2009" y="326"/>
                </a:cxn>
                <a:cxn ang="0">
                  <a:pos x="1989" y="427"/>
                </a:cxn>
                <a:cxn ang="0">
                  <a:pos x="1958" y="542"/>
                </a:cxn>
                <a:cxn ang="0">
                  <a:pos x="1919" y="672"/>
                </a:cxn>
                <a:cxn ang="0">
                  <a:pos x="1866" y="806"/>
                </a:cxn>
                <a:cxn ang="0">
                  <a:pos x="1802" y="944"/>
                </a:cxn>
                <a:cxn ang="0">
                  <a:pos x="1722" y="1076"/>
                </a:cxn>
                <a:cxn ang="0">
                  <a:pos x="1627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5" y="1469"/>
                </a:cxn>
                <a:cxn ang="0">
                  <a:pos x="1099" y="1511"/>
                </a:cxn>
                <a:cxn ang="0">
                  <a:pos x="950" y="1532"/>
                </a:cxn>
                <a:cxn ang="0">
                  <a:pos x="801" y="1536"/>
                </a:cxn>
                <a:cxn ang="0">
                  <a:pos x="654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70" y="1419"/>
                </a:cxn>
                <a:cxn ang="0">
                  <a:pos x="91" y="1390"/>
                </a:cxn>
                <a:cxn ang="0">
                  <a:pos x="34" y="1368"/>
                </a:cxn>
                <a:cxn ang="0">
                  <a:pos x="5" y="1357"/>
                </a:cxn>
                <a:cxn ang="0">
                  <a:pos x="0" y="1349"/>
                </a:cxn>
                <a:cxn ang="0">
                  <a:pos x="5" y="1316"/>
                </a:cxn>
                <a:cxn ang="0">
                  <a:pos x="15" y="1250"/>
                </a:cxn>
                <a:cxn ang="0">
                  <a:pos x="33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9" y="798"/>
                </a:cxn>
                <a:cxn ang="0">
                  <a:pos x="197" y="661"/>
                </a:cxn>
                <a:cxn ang="0">
                  <a:pos x="269" y="525"/>
                </a:cxn>
                <a:cxn ang="0">
                  <a:pos x="356" y="395"/>
                </a:cxn>
                <a:cxn ang="0">
                  <a:pos x="460" y="277"/>
                </a:cxn>
                <a:cxn ang="0">
                  <a:pos x="581" y="175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gradFill rotWithShape="1">
              <a:gsLst>
                <a:gs pos="0">
                  <a:srgbClr val="BC61CB"/>
                </a:gs>
                <a:gs pos="100000">
                  <a:srgbClr val="BC61CB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48" name="Freeform 24"/>
            <p:cNvSpPr>
              <a:spLocks/>
            </p:cNvSpPr>
            <p:nvPr/>
          </p:nvSpPr>
          <p:spPr bwMode="gray">
            <a:xfrm rot="1286962">
              <a:off x="1968" y="2365"/>
              <a:ext cx="788" cy="1827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40"/>
                </a:cxn>
                <a:cxn ang="0">
                  <a:pos x="806" y="2291"/>
                </a:cxn>
                <a:cxn ang="0">
                  <a:pos x="763" y="2326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6"/>
                </a:cxn>
                <a:cxn ang="0">
                  <a:pos x="665" y="2291"/>
                </a:cxn>
                <a:cxn ang="0">
                  <a:pos x="604" y="2240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9"/>
                </a:cxn>
                <a:cxn ang="0">
                  <a:pos x="27" y="954"/>
                </a:cxn>
                <a:cxn ang="0">
                  <a:pos x="71" y="816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1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1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6"/>
                </a:cxn>
                <a:cxn ang="0">
                  <a:pos x="1444" y="954"/>
                </a:cxn>
                <a:cxn ang="0">
                  <a:pos x="1467" y="1099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0" name="Freeform 26"/>
            <p:cNvSpPr>
              <a:spLocks/>
            </p:cNvSpPr>
            <p:nvPr/>
          </p:nvSpPr>
          <p:spPr bwMode="gray">
            <a:xfrm rot="1104276">
              <a:off x="3221" y="2337"/>
              <a:ext cx="1697" cy="933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1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7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1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7" y="1469"/>
                </a:cxn>
                <a:cxn ang="0">
                  <a:pos x="647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200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3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FF7E3D">
                    <a:gamma/>
                    <a:shade val="46275"/>
                    <a:invGamma/>
                  </a:srgbClr>
                </a:gs>
                <a:gs pos="100000">
                  <a:srgbClr val="FF7E3D"/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57053" name="Freeform 29"/>
            <p:cNvSpPr>
              <a:spLocks/>
            </p:cNvSpPr>
            <p:nvPr/>
          </p:nvSpPr>
          <p:spPr bwMode="gray">
            <a:xfrm rot="20083580">
              <a:off x="2942" y="681"/>
              <a:ext cx="1744" cy="855"/>
            </a:xfrm>
            <a:custGeom>
              <a:avLst/>
              <a:gdLst/>
              <a:ahLst/>
              <a:cxnLst>
                <a:cxn ang="0">
                  <a:pos x="716" y="96"/>
                </a:cxn>
                <a:cxn ang="0">
                  <a:pos x="859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5" y="3"/>
                </a:cxn>
                <a:cxn ang="0">
                  <a:pos x="1448" y="17"/>
                </a:cxn>
                <a:cxn ang="0">
                  <a:pos x="1582" y="42"/>
                </a:cxn>
                <a:cxn ang="0">
                  <a:pos x="1706" y="70"/>
                </a:cxn>
                <a:cxn ang="0">
                  <a:pos x="1814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1" y="249"/>
                </a:cxn>
                <a:cxn ang="0">
                  <a:pos x="2008" y="327"/>
                </a:cxn>
                <a:cxn ang="0">
                  <a:pos x="1988" y="427"/>
                </a:cxn>
                <a:cxn ang="0">
                  <a:pos x="1957" y="542"/>
                </a:cxn>
                <a:cxn ang="0">
                  <a:pos x="1918" y="672"/>
                </a:cxn>
                <a:cxn ang="0">
                  <a:pos x="1865" y="807"/>
                </a:cxn>
                <a:cxn ang="0">
                  <a:pos x="1801" y="944"/>
                </a:cxn>
                <a:cxn ang="0">
                  <a:pos x="1721" y="1076"/>
                </a:cxn>
                <a:cxn ang="0">
                  <a:pos x="1626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4" y="1469"/>
                </a:cxn>
                <a:cxn ang="0">
                  <a:pos x="1098" y="1511"/>
                </a:cxn>
                <a:cxn ang="0">
                  <a:pos x="949" y="1532"/>
                </a:cxn>
                <a:cxn ang="0">
                  <a:pos x="801" y="1536"/>
                </a:cxn>
                <a:cxn ang="0">
                  <a:pos x="653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69" y="1419"/>
                </a:cxn>
                <a:cxn ang="0">
                  <a:pos x="90" y="1390"/>
                </a:cxn>
                <a:cxn ang="0">
                  <a:pos x="33" y="1368"/>
                </a:cxn>
                <a:cxn ang="0">
                  <a:pos x="4" y="1357"/>
                </a:cxn>
                <a:cxn ang="0">
                  <a:pos x="0" y="1349"/>
                </a:cxn>
                <a:cxn ang="0">
                  <a:pos x="4" y="1316"/>
                </a:cxn>
                <a:cxn ang="0">
                  <a:pos x="14" y="1250"/>
                </a:cxn>
                <a:cxn ang="0">
                  <a:pos x="32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8" y="798"/>
                </a:cxn>
                <a:cxn ang="0">
                  <a:pos x="197" y="661"/>
                </a:cxn>
                <a:cxn ang="0">
                  <a:pos x="268" y="525"/>
                </a:cxn>
                <a:cxn ang="0">
                  <a:pos x="356" y="395"/>
                </a:cxn>
                <a:cxn ang="0">
                  <a:pos x="459" y="277"/>
                </a:cxn>
                <a:cxn ang="0">
                  <a:pos x="580" y="175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179" name="Text Box 32"/>
            <p:cNvSpPr txBox="1">
              <a:spLocks noChangeArrowheads="1"/>
            </p:cNvSpPr>
            <p:nvPr/>
          </p:nvSpPr>
          <p:spPr bwMode="gray">
            <a:xfrm rot="1519101">
              <a:off x="1273" y="856"/>
              <a:ext cx="1176" cy="3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Сострадание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0" name="Text Box 33"/>
            <p:cNvSpPr txBox="1">
              <a:spLocks noChangeArrowheads="1"/>
            </p:cNvSpPr>
            <p:nvPr/>
          </p:nvSpPr>
          <p:spPr bwMode="gray">
            <a:xfrm>
              <a:off x="1044" y="1599"/>
              <a:ext cx="1229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Уважение прав других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1" name="Text Box 34"/>
            <p:cNvSpPr txBox="1">
              <a:spLocks noChangeArrowheads="1"/>
            </p:cNvSpPr>
            <p:nvPr/>
          </p:nvSpPr>
          <p:spPr bwMode="gray">
            <a:xfrm rot="21144603">
              <a:off x="3464" y="1472"/>
              <a:ext cx="1845" cy="6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Уважение человеческого достоинства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2" name="Text Box 35"/>
            <p:cNvSpPr txBox="1">
              <a:spLocks noChangeArrowheads="1"/>
            </p:cNvSpPr>
            <p:nvPr/>
          </p:nvSpPr>
          <p:spPr bwMode="gray">
            <a:xfrm rot="19792091">
              <a:off x="864" y="2472"/>
              <a:ext cx="1530" cy="2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Мир и согласие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3" name="Text Box 36"/>
            <p:cNvSpPr txBox="1">
              <a:spLocks noChangeArrowheads="1"/>
            </p:cNvSpPr>
            <p:nvPr/>
          </p:nvSpPr>
          <p:spPr bwMode="gray">
            <a:xfrm rot="1560297">
              <a:off x="3540" y="2621"/>
              <a:ext cx="1311" cy="5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Гармония в</a:t>
              </a:r>
            </a:p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 многообразии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  <p:sp>
          <p:nvSpPr>
            <p:cNvPr id="7184" name="Text Box 37"/>
            <p:cNvSpPr txBox="1">
              <a:spLocks noChangeArrowheads="1"/>
            </p:cNvSpPr>
            <p:nvPr/>
          </p:nvSpPr>
          <p:spPr bwMode="gray">
            <a:xfrm rot="18272393">
              <a:off x="1605" y="3001"/>
              <a:ext cx="1419" cy="2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cs typeface="+mn-cs"/>
                </a:rPr>
                <a:t>Дружба</a:t>
              </a:r>
              <a:endParaRPr lang="en-US" sz="2000" b="1" dirty="0">
                <a:solidFill>
                  <a:srgbClr val="003399"/>
                </a:solidFill>
                <a:cs typeface="+mn-cs"/>
              </a:endParaRPr>
            </a:p>
          </p:txBody>
        </p:sp>
      </p:grpSp>
      <p:sp>
        <p:nvSpPr>
          <p:cNvPr id="19" name="Text Box 34"/>
          <p:cNvSpPr txBox="1">
            <a:spLocks noChangeArrowheads="1"/>
          </p:cNvSpPr>
          <p:nvPr/>
        </p:nvSpPr>
        <p:spPr bwMode="gray">
          <a:xfrm rot="19247215">
            <a:off x="4737100" y="1620838"/>
            <a:ext cx="238283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Сотрудничество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6" name="Text Box 34"/>
          <p:cNvSpPr txBox="1">
            <a:spLocks noChangeArrowheads="1"/>
          </p:cNvSpPr>
          <p:nvPr/>
        </p:nvSpPr>
        <p:spPr bwMode="gray">
          <a:xfrm rot="4682623">
            <a:off x="3476625" y="1460500"/>
            <a:ext cx="15303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</a:rPr>
              <a:t>Прощение</a:t>
            </a:r>
            <a:endParaRPr lang="en-US" sz="2000" b="1">
              <a:solidFill>
                <a:srgbClr val="003399"/>
              </a:solidFill>
            </a:endParaRPr>
          </a:p>
        </p:txBody>
      </p:sp>
      <p:sp>
        <p:nvSpPr>
          <p:cNvPr id="23" name="Freeform 25"/>
          <p:cNvSpPr>
            <a:spLocks/>
          </p:cNvSpPr>
          <p:nvPr/>
        </p:nvSpPr>
        <p:spPr bwMode="gray">
          <a:xfrm rot="21079164">
            <a:off x="3944938" y="3470275"/>
            <a:ext cx="1430337" cy="2747963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gradFill rotWithShape="1">
            <a:gsLst>
              <a:gs pos="0">
                <a:srgbClr val="53B749"/>
              </a:gs>
              <a:gs pos="100000">
                <a:srgbClr val="53B749">
                  <a:gamma/>
                  <a:shade val="46275"/>
                  <a:invGamma/>
                </a:srgbClr>
              </a:gs>
            </a:gsLst>
            <a:lin ang="54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gray">
          <a:xfrm rot="4759698">
            <a:off x="3798094" y="4937919"/>
            <a:ext cx="187483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Милосердие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5" name="Oval 15"/>
          <p:cNvSpPr>
            <a:spLocks noChangeArrowheads="1"/>
          </p:cNvSpPr>
          <p:nvPr/>
        </p:nvSpPr>
        <p:spPr bwMode="gray">
          <a:xfrm>
            <a:off x="3128963" y="2271713"/>
            <a:ext cx="2222500" cy="1998662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Толерантность</a:t>
            </a:r>
          </a:p>
        </p:txBody>
      </p:sp>
      <p:pic>
        <p:nvPicPr>
          <p:cNvPr id="307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93125" y="642938"/>
            <a:ext cx="650875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29125"/>
            <a:ext cx="6508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93125" y="4783138"/>
            <a:ext cx="650875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50"/>
            <a:ext cx="650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Вертикальный свиток 20"/>
          <p:cNvSpPr/>
          <p:nvPr/>
        </p:nvSpPr>
        <p:spPr>
          <a:xfrm flipH="1">
            <a:off x="2000250" y="714375"/>
            <a:ext cx="5072063" cy="5500688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763" name="Rectangle 23"/>
          <p:cNvSpPr>
            <a:spLocks noChangeArrowheads="1"/>
          </p:cNvSpPr>
          <p:nvPr/>
        </p:nvSpPr>
        <p:spPr bwMode="auto">
          <a:xfrm>
            <a:off x="2571750" y="1428750"/>
            <a:ext cx="4000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Иисус – еврей.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автомобиль – японский.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кофе – бразильский.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Твои  цифры – арабские.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Твои  буквы – латинские.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Твоя  демократия – греческая.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Твой  сосед  после  этого </a:t>
            </a:r>
          </a:p>
          <a:p>
            <a:pPr eaLnBrk="0" hangingPunct="0"/>
            <a:r>
              <a:rPr lang="ru-RU" sz="2800" b="1" i="1">
                <a:latin typeface="Monotype Corsiva" pitchFamily="66" charset="0"/>
              </a:rPr>
              <a:t>всего - лишь иностранец? </a:t>
            </a:r>
          </a:p>
        </p:txBody>
      </p:sp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5"/>
          <a:srcRect l="4167" t="1471" r="8333" b="1471"/>
          <a:stretch>
            <a:fillRect/>
          </a:stretch>
        </p:blipFill>
        <p:spPr bwMode="auto">
          <a:xfrm>
            <a:off x="785813" y="1428750"/>
            <a:ext cx="1643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6"/>
          <a:srcRect l="8002" t="1450" r="8000" b="2899"/>
          <a:stretch>
            <a:fillRect/>
          </a:stretch>
        </p:blipFill>
        <p:spPr bwMode="auto">
          <a:xfrm>
            <a:off x="6643688" y="785813"/>
            <a:ext cx="1643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Упражнение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«Толерантная и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интолерантная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личности»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Терпение, чувство юмора, непонимание, уважение мнения других, игнорирование, эгоизм, доброжелательность, умение владеть собой, нетерпимость, выражение пренебрежения, раздражительность, умение слушать собеседника, равнодушие, цинизм, понимание и принятие, чуткость, любознательность, гуманизм, немотивированная агрессивность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1500" y="714375"/>
          <a:ext cx="7929563" cy="3929071"/>
        </p:xfrm>
        <a:graphic>
          <a:graphicData uri="http://schemas.openxmlformats.org/drawingml/2006/table">
            <a:tbl>
              <a:tblPr/>
              <a:tblGrid>
                <a:gridCol w="3903663"/>
                <a:gridCol w="4025900"/>
              </a:tblGrid>
              <a:tr h="43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Толерантная личность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Интолерантная личность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17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уважение мнения других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доброжелательность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желание что-либо делать вместе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понимание и принятие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чуткость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любознательность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снисходительность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доверие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гуманизм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непонимание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игнорирование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эгоизм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нетерпимость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выражение пренебрежения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раздражительность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равнодушие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цинизм</a:t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немотивированная агрессивность </a:t>
                      </a: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3" name="Picture 8"/>
          <p:cNvPicPr>
            <a:picLocks noChangeAspect="1" noChangeArrowheads="1"/>
          </p:cNvPicPr>
          <p:nvPr/>
        </p:nvPicPr>
        <p:blipFill>
          <a:blip r:embed="rId5"/>
          <a:srcRect l="1942" t="7407" r="2913" b="7407"/>
          <a:stretch>
            <a:fillRect/>
          </a:stretch>
        </p:blipFill>
        <p:spPr bwMode="auto">
          <a:xfrm>
            <a:off x="785813" y="4714875"/>
            <a:ext cx="3857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4" name="Picture 9" descr="H:\Documents and Settings\Aida\Рабочий стол\Рисунок18.jpg"/>
          <p:cNvPicPr>
            <a:picLocks noChangeAspect="1" noChangeArrowheads="1"/>
          </p:cNvPicPr>
          <p:nvPr/>
        </p:nvPicPr>
        <p:blipFill>
          <a:blip r:embed="rId6"/>
          <a:srcRect l="3601" t="4546" r="4561" b="9091"/>
          <a:stretch>
            <a:fillRect/>
          </a:stretch>
        </p:blipFill>
        <p:spPr bwMode="auto">
          <a:xfrm>
            <a:off x="4643438" y="4714875"/>
            <a:ext cx="3786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946" name="Diagram 23"/>
          <p:cNvGraphicFramePr>
            <a:graphicFrameLocks/>
          </p:cNvGraphicFramePr>
          <p:nvPr/>
        </p:nvGraphicFramePr>
        <p:xfrm>
          <a:off x="642938" y="500063"/>
          <a:ext cx="7786687" cy="60007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829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1295400"/>
            <a:ext cx="533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Наша Родина-Россия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Россия – многонациональная страна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Мы живем дружно.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Мы терпимы друг к другу.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Мы милосердные, добрые, справедливые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336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21336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0"/>
            <a:ext cx="21336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0"/>
            <a:ext cx="21336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38281" y="619920"/>
            <a:ext cx="1925636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38281" y="2524919"/>
            <a:ext cx="19256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38281" y="4353719"/>
            <a:ext cx="19256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543719" y="5476082"/>
            <a:ext cx="1925636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543719" y="1915319"/>
            <a:ext cx="1925636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543719" y="3591719"/>
            <a:ext cx="1925636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543719" y="543718"/>
            <a:ext cx="1925636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838282" y="5552282"/>
            <a:ext cx="192563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1" y="6248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6248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6248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248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6" name="TextBox 19"/>
          <p:cNvSpPr txBox="1">
            <a:spLocks noChangeArrowheads="1"/>
          </p:cNvSpPr>
          <p:nvPr/>
        </p:nvSpPr>
        <p:spPr bwMode="auto">
          <a:xfrm>
            <a:off x="2571750" y="714375"/>
            <a:ext cx="424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</a:rPr>
              <a:t>Дерево толерантности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88" y="1500188"/>
            <a:ext cx="40005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Китайская притча </a:t>
            </a:r>
            <a:b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000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«Ладная семья»</a:t>
            </a:r>
            <a:br>
              <a:rPr lang="ru-RU" sz="4000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4000" b="1" i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Содержимое 3" descr="http://uo-prohladny.narod.ru/uchstranica/toler/kl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600200"/>
            <a:ext cx="87630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Сказка о ЛЮБВИ. </a:t>
            </a:r>
            <a:b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3315" name="Picture 2" descr="D:\документы по школе\кл.ч. УГ\3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422400"/>
            <a:ext cx="9144000" cy="543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 descr="D:\документы по школе\кл.ч. УГ\30732300_c570f83a95a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714375"/>
            <a:ext cx="42862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9" name="Прямоугольник 1"/>
          <p:cNvSpPr>
            <a:spLocks noChangeArrowheads="1"/>
          </p:cNvSpPr>
          <p:nvPr/>
        </p:nvSpPr>
        <p:spPr bwMode="auto">
          <a:xfrm>
            <a:off x="642938" y="4500563"/>
            <a:ext cx="7929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Наша земля – это место, где мы можем любить друг друга, соблюдать традиции </a:t>
            </a:r>
          </a:p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и продолжать  историю </a:t>
            </a:r>
          </a:p>
          <a:p>
            <a:pPr algn="ctr"/>
            <a:r>
              <a:rPr lang="ru-RU" sz="2800" b="1">
                <a:solidFill>
                  <a:srgbClr val="003399"/>
                </a:solidFill>
                <a:cs typeface="Times New Roman" pitchFamily="18" charset="0"/>
              </a:rPr>
              <a:t>Планеты Толерантность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785813"/>
            <a:ext cx="50006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14375" y="5214938"/>
            <a:ext cx="8215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458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Любовь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Прощение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Терпение</a:t>
            </a:r>
          </a:p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любовь,  любовь, любовь, любовь, любовь, любовь, любовь, любовь, любовь, любовь, любовь, любовь, любовь, любовь,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прощение,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терпение, терпение </a:t>
            </a:r>
          </a:p>
          <a:p>
            <a:pPr algn="ctr"/>
            <a:endParaRPr lang="ru-RU" sz="16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«Теперь, когда мы научились летать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Century Schoolbook" pitchFamily="18" charset="0"/>
              </a:rPr>
              <a:t>по воздуху, как птицы, плавать под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Century Schoolbook" pitchFamily="18" charset="0"/>
              </a:rPr>
              <a:t>водой, как рыбы, нам не хватает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Century Schoolbook" pitchFamily="18" charset="0"/>
              </a:rPr>
              <a:t>     только одного: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       </a:t>
            </a:r>
            <a:r>
              <a:rPr lang="ru-RU" sz="3600" b="1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научиться жить на земле, как люди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».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entury Schoolbook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                                         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Schoolbook" pitchFamily="18" charset="0"/>
              </a:rPr>
              <a:t>Б. Шоу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4" name="Picture 2" descr="D:\документы по школе\кл.ч. УГ\1609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786313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990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>
                <a:solidFill>
                  <a:srgbClr val="CC0000"/>
                </a:solidFill>
                <a:latin typeface="Monotype Corsiva" pitchFamily="66" charset="0"/>
              </a:rPr>
              <a:t>Заглянем в прошлое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46482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100" smtClean="0">
                <a:solidFill>
                  <a:srgbClr val="7E3F00"/>
                </a:solidFill>
              </a:rPr>
              <a:t>   На рубеже </a:t>
            </a:r>
            <a:r>
              <a:rPr lang="en-US" sz="3100" smtClean="0">
                <a:solidFill>
                  <a:srgbClr val="7E3F00"/>
                </a:solidFill>
              </a:rPr>
              <a:t>XVIII</a:t>
            </a:r>
            <a:r>
              <a:rPr lang="ru-RU" sz="3100" smtClean="0">
                <a:solidFill>
                  <a:srgbClr val="7E3F00"/>
                </a:solidFill>
              </a:rPr>
              <a:t>-</a:t>
            </a:r>
            <a:r>
              <a:rPr lang="en-US" sz="3100" smtClean="0">
                <a:solidFill>
                  <a:srgbClr val="7E3F00"/>
                </a:solidFill>
              </a:rPr>
              <a:t>XIX</a:t>
            </a:r>
            <a:r>
              <a:rPr lang="ru-RU" sz="3100" smtClean="0">
                <a:solidFill>
                  <a:srgbClr val="7E3F00"/>
                </a:solidFill>
              </a:rPr>
              <a:t> веков во Франции жил некто </a:t>
            </a:r>
            <a:r>
              <a:rPr lang="ru-RU" sz="3100" b="1" i="1" smtClean="0">
                <a:solidFill>
                  <a:srgbClr val="F69200"/>
                </a:solidFill>
              </a:rPr>
              <a:t>Талейран-Перигор, князь Беневентский</a:t>
            </a:r>
            <a:r>
              <a:rPr lang="ru-RU" sz="3100" smtClean="0">
                <a:solidFill>
                  <a:srgbClr val="7E3F00"/>
                </a:solidFill>
              </a:rPr>
              <a:t>. Он отличился тем, что при разных правительствах (и при революционном, и при Наполеоне, и при короле Людовике </a:t>
            </a:r>
            <a:r>
              <a:rPr lang="en-US" sz="3100" smtClean="0">
                <a:solidFill>
                  <a:srgbClr val="7E3F00"/>
                </a:solidFill>
              </a:rPr>
              <a:t>XVII</a:t>
            </a:r>
            <a:r>
              <a:rPr lang="ru-RU" sz="3100" smtClean="0">
                <a:solidFill>
                  <a:srgbClr val="7E3F00"/>
                </a:solidFill>
              </a:rPr>
              <a:t>) оставался неизменно министром иностранных дел. </a:t>
            </a:r>
            <a:endParaRPr lang="ru-RU" sz="3100" b="1" i="1" smtClean="0">
              <a:solidFill>
                <a:srgbClr val="7E3F00"/>
              </a:solidFill>
            </a:endParaRPr>
          </a:p>
        </p:txBody>
      </p:sp>
      <p:pic>
        <p:nvPicPr>
          <p:cNvPr id="6148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1038" y="1066800"/>
            <a:ext cx="3135312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1066800"/>
            <a:ext cx="31353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79388" y="1495425"/>
            <a:ext cx="60483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000" b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Этот Международный день был торжественно провозглашён в «Декларации принципов терпимости» ЮНЕСКО. Декларация была утверждена в 1995 году на 28-ой Генеральной конференции ЮНЕСКО</a:t>
            </a:r>
          </a:p>
          <a:p>
            <a:pPr indent="450850" algn="just" eaLnBrk="0" hangingPunct="0"/>
            <a:r>
              <a:rPr lang="ru-RU" sz="2000" b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Под толерантностью в Декларации понимается </a:t>
            </a:r>
            <a:r>
              <a:rPr lang="ru-RU" sz="2000" b="1" i="1">
                <a:solidFill>
                  <a:srgbClr val="FF00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«уважение,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индивидуальности»</a:t>
            </a:r>
            <a:r>
              <a:rPr lang="ru-RU" sz="2000" b="1">
                <a:solidFill>
                  <a:srgbClr val="FF00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indent="450850" algn="just" eaLnBrk="0" hangingPunct="0"/>
            <a:r>
              <a:rPr lang="ru-RU" sz="2000" b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Декларация провозглашает </a:t>
            </a:r>
            <a:r>
              <a:rPr lang="ru-RU" sz="2000" b="1" i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«признание того, что люди по своей природе различаются по внешнему виду, положению, речи, поведению и ценностям и обладают правом жить в мире и сохранять свою индивидуальность»</a:t>
            </a: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323850" y="260350"/>
            <a:ext cx="80645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Международный день, посвящённый терпимости— ежегодно отмечается 16 ноября</a:t>
            </a:r>
            <a:endParaRPr lang="ru-RU" sz="240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060848"/>
            <a:ext cx="238125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73" name="Прямоугольник 8"/>
          <p:cNvSpPr>
            <a:spLocks noChangeArrowheads="1"/>
          </p:cNvSpPr>
          <p:nvPr/>
        </p:nvSpPr>
        <p:spPr bwMode="auto">
          <a:xfrm>
            <a:off x="7308850" y="6453188"/>
            <a:ext cx="16827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Times New Roman" pitchFamily="18" charset="0"/>
              </a:rPr>
              <a:t>http://www.taday.ru/text/20845…</a:t>
            </a:r>
            <a:endParaRPr lang="ru-RU" sz="8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1000125" y="1857375"/>
            <a:ext cx="714375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готовность </a:t>
            </a:r>
            <a:r>
              <a:rPr lang="ru-RU" sz="3600" b="1" dirty="0" smtClean="0"/>
              <a:t>и способность без протеста воспринимать личность или вещь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286000" y="1285875"/>
            <a:ext cx="4751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tolerance (англ.)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785813" y="2071688"/>
            <a:ext cx="707231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/>
              <a:t>Уважение свободы другого, его образа мысли, поведения, этических и религиозных взглядов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928813" y="1428750"/>
            <a:ext cx="4716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tolerance (франц.) </a:t>
            </a:r>
            <a:r>
              <a:rPr lang="ru-RU" sz="3600" b="1"/>
              <a:t>- 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207125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6150" y="6278563"/>
            <a:ext cx="1847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6207125"/>
            <a:ext cx="2074863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9138" y="0"/>
            <a:ext cx="20748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4286250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93125" y="27146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43913" y="657225"/>
            <a:ext cx="65087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4"/>
          <p:cNvSpPr>
            <a:spLocks noChangeArrowheads="1"/>
          </p:cNvSpPr>
          <p:nvPr/>
        </p:nvSpPr>
        <p:spPr bwMode="auto">
          <a:xfrm>
            <a:off x="928688" y="2357438"/>
            <a:ext cx="707231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/>
              <a:t>способность </a:t>
            </a:r>
            <a:r>
              <a:rPr lang="ru-RU" sz="3600" b="1" dirty="0" smtClean="0"/>
              <a:t>признавать отличные от своих собственных идеи или мнения</a:t>
            </a:r>
            <a:endParaRPr lang="ru-RU" sz="3600" b="1" dirty="0"/>
          </a:p>
          <a:p>
            <a:pPr algn="ctr">
              <a:defRPr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286000" y="1714500"/>
            <a:ext cx="4795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tolerencia (испан.) </a:t>
            </a:r>
            <a:r>
              <a:rPr lang="ru-RU" sz="3600" b="1"/>
              <a:t>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allAtOnce"/>
      <p:bldP spid="19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706</Words>
  <PresentationFormat>Экран (4:3)</PresentationFormat>
  <Paragraphs>82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 Китайская притча  «Ладная семья» </vt:lpstr>
      <vt:lpstr>Слайд 3</vt:lpstr>
      <vt:lpstr>Слайд 4</vt:lpstr>
      <vt:lpstr>Заглянем в прошлое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                                Упражнение «Толерантная и интолерантная личности»</vt:lpstr>
      <vt:lpstr>Слайд 16</vt:lpstr>
      <vt:lpstr>Слайд 17</vt:lpstr>
      <vt:lpstr>Слайд 18</vt:lpstr>
      <vt:lpstr>Слайд 19</vt:lpstr>
      <vt:lpstr>Сказка о ЛЮБВИ.   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</cp:revision>
  <dcterms:modified xsi:type="dcterms:W3CDTF">2013-10-28T17:07:46Z</dcterms:modified>
</cp:coreProperties>
</file>