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2" r:id="rId14"/>
    <p:sldId id="276" r:id="rId15"/>
    <p:sldId id="273" r:id="rId16"/>
    <p:sldId id="27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47573"/>
    <a:srgbClr val="BCBE6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8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 spd="slow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fade thruBlk="1"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obeda1945.su/" TargetMode="External"/><Relationship Id="rId2" Type="http://schemas.openxmlformats.org/officeDocument/2006/relationships/hyperlink" Target="http://images.yandex.ru/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jpeg"/><Relationship Id="rId4" Type="http://schemas.openxmlformats.org/officeDocument/2006/relationships/hyperlink" Target="http://www.rulit.net/books/u-sten-stolicy-download-free-297248.html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92696"/>
            <a:ext cx="9144000" cy="2304256"/>
          </a:xfrm>
        </p:spPr>
        <p:txBody>
          <a:bodyPr>
            <a:noAutofit/>
          </a:bodyPr>
          <a:lstStyle/>
          <a:p>
            <a:r>
              <a:rPr lang="ru-RU" sz="7200" dirty="0" smtClean="0"/>
              <a:t>«Мы помним,</a:t>
            </a:r>
            <a:br>
              <a:rPr lang="ru-RU" sz="7200" dirty="0" smtClean="0"/>
            </a:br>
            <a:r>
              <a:rPr lang="ru-RU" sz="7200" dirty="0" smtClean="0"/>
              <a:t> мы гордимся»</a:t>
            </a:r>
            <a:endParaRPr lang="ru-RU" sz="8000" dirty="0"/>
          </a:p>
        </p:txBody>
      </p:sp>
      <p:pic>
        <p:nvPicPr>
          <p:cNvPr id="7" name="Рисунок 6" descr="100715177_vechog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67744" y="3429000"/>
            <a:ext cx="4644516" cy="3096344"/>
          </a:xfrm>
          <a:prstGeom prst="rect">
            <a:avLst/>
          </a:prstGeo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980728"/>
            <a:ext cx="9144000" cy="5328592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>Не смотря на ранение он продолжал командовать батальоном. Разгоряченный боем капитан остановился, чтобы дать нужное приказание, а с чердака соседнего дома сухо и коротко протрещала автоматная очередь.</a:t>
            </a:r>
            <a:br>
              <a:rPr lang="ru-RU" i="1" dirty="0" smtClean="0"/>
            </a:br>
            <a:r>
              <a:rPr lang="ru-RU" i="1" dirty="0" smtClean="0"/>
              <a:t> Капитан пошатнулся и упал. </a:t>
            </a:r>
            <a:br>
              <a:rPr lang="ru-RU" i="1" dirty="0" smtClean="0"/>
            </a:br>
            <a:r>
              <a:rPr lang="ru-RU" i="1" dirty="0" smtClean="0"/>
              <a:t>Это была тяжелая потеря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63888" y="1124744"/>
            <a:ext cx="5580112" cy="5733256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>Приказом Командующего Западным фронтом № 12 от 08.01.1942 года капитан </a:t>
            </a:r>
            <a:r>
              <a:rPr lang="ru-RU" i="1" dirty="0" err="1" smtClean="0"/>
              <a:t>ГолякоА.Н</a:t>
            </a:r>
            <a:r>
              <a:rPr lang="ru-RU" i="1" dirty="0" smtClean="0"/>
              <a:t>. </a:t>
            </a:r>
            <a:br>
              <a:rPr lang="ru-RU" i="1" dirty="0" smtClean="0"/>
            </a:br>
            <a:r>
              <a:rPr lang="ru-RU" i="1" dirty="0" smtClean="0"/>
              <a:t>награжден орденом Красного Знамени (посмертно)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Рисунок 4" descr="46973435_orden_Krasnogo_Znameni_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1196752"/>
            <a:ext cx="3312368" cy="4401795"/>
          </a:xfrm>
          <a:prstGeom prst="rect">
            <a:avLst/>
          </a:prstGeo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24744"/>
            <a:ext cx="5328592" cy="5256584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> </a:t>
            </a:r>
            <a:r>
              <a:rPr lang="ru-RU" i="1" dirty="0" err="1" smtClean="0"/>
              <a:t>Голяко</a:t>
            </a:r>
            <a:r>
              <a:rPr lang="ru-RU" i="1" dirty="0" smtClean="0"/>
              <a:t> Аркадий Николаевич похоронен в братской могиле у леса на восточной окраине села Языково Дмитровского района Московской области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Picture 2" descr="C:\Users\Станислав\Desktop\о войне\DSC012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1196752"/>
            <a:ext cx="3294366" cy="439248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3456384"/>
          </a:xfrm>
        </p:spPr>
        <p:txBody>
          <a:bodyPr>
            <a:noAutofit/>
          </a:bodyPr>
          <a:lstStyle/>
          <a:p>
            <a:r>
              <a:rPr lang="ru-RU" sz="2800" dirty="0" smtClean="0"/>
              <a:t>В каждой семье есть свои герои. </a:t>
            </a:r>
            <a:br>
              <a:rPr lang="ru-RU" sz="2800" dirty="0" smtClean="0"/>
            </a:br>
            <a:r>
              <a:rPr lang="ru-RU" sz="2800" dirty="0" smtClean="0"/>
              <a:t>Забывать о подвиге русских людей, переживших </a:t>
            </a:r>
            <a:r>
              <a:rPr lang="ru-RU" sz="2800" dirty="0" err="1" smtClean="0"/>
              <a:t>войну,нельзя</a:t>
            </a:r>
            <a:r>
              <a:rPr lang="ru-RU" sz="2800" dirty="0" smtClean="0"/>
              <a:t> ни в коем случае. </a:t>
            </a:r>
            <a:br>
              <a:rPr lang="ru-RU" sz="2800" dirty="0" smtClean="0"/>
            </a:br>
            <a:r>
              <a:rPr lang="ru-RU" sz="2800" dirty="0" smtClean="0"/>
              <a:t>Народ жив, пока помнит свою историю, пока жива память о своей семье и своей Родине</a:t>
            </a:r>
            <a:endParaRPr lang="ru-RU" sz="2800" dirty="0"/>
          </a:p>
        </p:txBody>
      </p:sp>
      <p:pic>
        <p:nvPicPr>
          <p:cNvPr id="5" name="Рисунок 4" descr="333bcf9aaf5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60032" y="3284984"/>
            <a:ext cx="3960440" cy="2970330"/>
          </a:xfrm>
          <a:prstGeom prst="rect">
            <a:avLst/>
          </a:prstGeom>
        </p:spPr>
      </p:pic>
      <p:pic>
        <p:nvPicPr>
          <p:cNvPr id="7" name="Рисунок 6" descr="h_Mv6fYl8KDdag435pLV9SoBFUTuezCN7A_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3284984"/>
            <a:ext cx="4206057" cy="2952328"/>
          </a:xfrm>
          <a:prstGeom prst="rect">
            <a:avLst/>
          </a:prstGeo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2376264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Я, </a:t>
            </a:r>
            <a:r>
              <a:rPr lang="ru-RU" sz="2800" dirty="0" err="1" smtClean="0"/>
              <a:t>Голяко</a:t>
            </a:r>
            <a:r>
              <a:rPr lang="ru-RU" sz="2800" dirty="0" smtClean="0"/>
              <a:t> Тимур, моя семья и родственники  каждый год   9 мая приезжаем на братскую могилу в с.Языково, где похоронен мой прадедушка капитан </a:t>
            </a:r>
            <a:r>
              <a:rPr lang="ru-RU" sz="2800" dirty="0" err="1" smtClean="0"/>
              <a:t>А.Н.Голяко</a:t>
            </a:r>
            <a:endParaRPr lang="ru-RU" sz="2800" dirty="0"/>
          </a:p>
        </p:txBody>
      </p:sp>
      <p:pic>
        <p:nvPicPr>
          <p:cNvPr id="3" name="Рисунок 2" descr="Изображение 145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2564904"/>
            <a:ext cx="2787774" cy="3717032"/>
          </a:xfrm>
          <a:prstGeom prst="rect">
            <a:avLst/>
          </a:prstGeom>
        </p:spPr>
      </p:pic>
      <p:pic>
        <p:nvPicPr>
          <p:cNvPr id="4" name="Рисунок 3" descr="Изображение 15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12160" y="2564904"/>
            <a:ext cx="2841780" cy="3789040"/>
          </a:xfrm>
          <a:prstGeom prst="rect">
            <a:avLst/>
          </a:prstGeom>
        </p:spPr>
      </p:pic>
      <p:pic>
        <p:nvPicPr>
          <p:cNvPr id="5" name="Рисунок 4" descr="DSC0122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03848" y="2564904"/>
            <a:ext cx="2684834" cy="3744416"/>
          </a:xfrm>
          <a:prstGeom prst="rect">
            <a:avLst/>
          </a:prstGeo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052736"/>
            <a:ext cx="8229600" cy="2367136"/>
          </a:xfrm>
        </p:spPr>
        <p:txBody>
          <a:bodyPr>
            <a:noAutofit/>
          </a:bodyPr>
          <a:lstStyle/>
          <a:p>
            <a:r>
              <a:rPr lang="ru-RU" sz="4000" kern="10" dirty="0" smtClean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"Спасибо!" ветеранам </a:t>
            </a:r>
            <a:br>
              <a:rPr lang="ru-RU" sz="4000" kern="10" dirty="0" smtClean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</a:br>
            <a:r>
              <a:rPr lang="ru-RU" sz="4000" kern="10" dirty="0" smtClean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Должны мы все сказать,</a:t>
            </a:r>
            <a:br>
              <a:rPr lang="ru-RU" sz="4000" kern="10" dirty="0" smtClean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</a:br>
            <a:r>
              <a:rPr lang="ru-RU" sz="4000" kern="10" dirty="0" smtClean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Что землю защищали</a:t>
            </a:r>
            <a:br>
              <a:rPr lang="ru-RU" sz="4000" kern="10" dirty="0" smtClean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</a:br>
            <a:r>
              <a:rPr lang="ru-RU" sz="4000" kern="10" dirty="0" smtClean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Много лет назад!</a:t>
            </a:r>
            <a:r>
              <a:rPr lang="ru-RU" sz="4400" kern="10" dirty="0" smtClean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/>
            </a:r>
            <a:br>
              <a:rPr lang="ru-RU" sz="4400" kern="10" dirty="0" smtClean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</a:br>
            <a:endParaRPr lang="ru-RU" sz="4000" dirty="0"/>
          </a:p>
        </p:txBody>
      </p:sp>
      <p:pic>
        <p:nvPicPr>
          <p:cNvPr id="5" name="Рисунок 4" descr="0_294_e6dc798b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23728" y="3501008"/>
            <a:ext cx="4864466" cy="3129231"/>
          </a:xfrm>
          <a:prstGeom prst="rect">
            <a:avLst/>
          </a:prstGeo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747573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5818" y="0"/>
            <a:ext cx="9048182" cy="1828800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C000"/>
                </a:solidFill>
              </a:rPr>
              <a:t>Информационные ресурсы:</a:t>
            </a:r>
            <a:endParaRPr lang="ru-RU" sz="4000" dirty="0">
              <a:solidFill>
                <a:srgbClr val="FFC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996952"/>
            <a:ext cx="6552728" cy="3096344"/>
          </a:xfrm>
        </p:spPr>
        <p:txBody>
          <a:bodyPr>
            <a:noAutofit/>
          </a:bodyPr>
          <a:lstStyle/>
          <a:p>
            <a:r>
              <a:rPr lang="en-US" sz="2400" dirty="0" smtClean="0">
                <a:hlinkClick r:id="rId2"/>
              </a:rPr>
              <a:t>http://images.yandex.ru</a:t>
            </a:r>
            <a:endParaRPr lang="ru-RU" sz="2400" dirty="0" smtClean="0"/>
          </a:p>
          <a:p>
            <a:endParaRPr lang="ru-RU" sz="2400" dirty="0" smtClean="0"/>
          </a:p>
          <a:p>
            <a:r>
              <a:rPr lang="en-US" sz="2400" dirty="0" smtClean="0">
                <a:hlinkClick r:id="rId3"/>
              </a:rPr>
              <a:t>http://www.pobeda1945.su</a:t>
            </a:r>
            <a:endParaRPr lang="ru-RU" sz="2400" dirty="0" smtClean="0"/>
          </a:p>
          <a:p>
            <a:endParaRPr lang="ru-RU" sz="2400" dirty="0" smtClean="0"/>
          </a:p>
          <a:p>
            <a:r>
              <a:rPr lang="en-US" sz="2400" dirty="0" smtClean="0">
                <a:hlinkClick r:id="rId4"/>
              </a:rPr>
              <a:t>http://www.rulit.net/books/u-sten-stolicy-download-free-297248.html</a:t>
            </a:r>
            <a:endParaRPr lang="ru-RU" sz="1400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5" name="Рисунок 4" descr="i.jpgаа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24128" y="2348880"/>
            <a:ext cx="2880320" cy="2160240"/>
          </a:xfrm>
          <a:prstGeom prst="rect">
            <a:avLst/>
          </a:prstGeo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76672"/>
            <a:ext cx="9144000" cy="3212976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>Военно-Морской Флот был одним из резервов быстрого </a:t>
            </a:r>
            <a:r>
              <a:rPr lang="ru-RU" i="1" dirty="0" err="1" smtClean="0"/>
              <a:t>формировaния</a:t>
            </a:r>
            <a:r>
              <a:rPr lang="ru-RU" i="1" dirty="0" smtClean="0"/>
              <a:t> стрелковых </a:t>
            </a:r>
            <a:r>
              <a:rPr lang="ru-RU" i="1" dirty="0" err="1" smtClean="0"/>
              <a:t>чaстей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Рисунок 2" descr="1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63688" y="2780929"/>
            <a:ext cx="5195947" cy="3702112"/>
          </a:xfrm>
          <a:prstGeom prst="rect">
            <a:avLst/>
          </a:prstGeo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35896" y="476672"/>
            <a:ext cx="4896544" cy="5544616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>В битве под Москвой вместе с частями Красной Армии, московским ополчением принимали участие более 50 тысяч моряков</a:t>
            </a:r>
            <a:endParaRPr lang="ru-RU" dirty="0"/>
          </a:p>
        </p:txBody>
      </p:sp>
      <p:pic>
        <p:nvPicPr>
          <p:cNvPr id="3" name="Содержимое 6" descr="x_f482d71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1196752"/>
            <a:ext cx="3070422" cy="4680520"/>
          </a:xfrm>
          <a:prstGeom prst="rect">
            <a:avLst/>
          </a:prstGeo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20688"/>
            <a:ext cx="9144000" cy="288032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27 ноября 1941 года </a:t>
            </a:r>
            <a:r>
              <a:rPr lang="ru-RU" dirty="0" err="1" smtClean="0"/>
              <a:t>фaшистские</a:t>
            </a:r>
            <a:r>
              <a:rPr lang="ru-RU" dirty="0" smtClean="0"/>
              <a:t>  </a:t>
            </a:r>
            <a:r>
              <a:rPr lang="ru-RU" dirty="0" err="1" smtClean="0"/>
              <a:t>войскa</a:t>
            </a:r>
            <a:r>
              <a:rPr lang="ru-RU" dirty="0" smtClean="0"/>
              <a:t>  </a:t>
            </a:r>
            <a:r>
              <a:rPr lang="ru-RU" dirty="0" err="1" smtClean="0"/>
              <a:t>зaхвaтили</a:t>
            </a:r>
            <a:r>
              <a:rPr lang="ru-RU" dirty="0" smtClean="0"/>
              <a:t>  </a:t>
            </a:r>
            <a:r>
              <a:rPr lang="ru-RU" dirty="0" err="1" smtClean="0"/>
              <a:t>стaринный</a:t>
            </a:r>
            <a:r>
              <a:rPr lang="ru-RU" dirty="0" smtClean="0"/>
              <a:t>  русский город Яхрому, подошли  к  Дмитрову 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DSC_297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75656" y="3212976"/>
            <a:ext cx="6012160" cy="3127496"/>
          </a:xfrm>
          <a:prstGeom prst="rect">
            <a:avLst/>
          </a:prstGeo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24744"/>
            <a:ext cx="8460432" cy="417646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Они </a:t>
            </a:r>
            <a:r>
              <a:rPr lang="ru-RU" dirty="0" err="1" smtClean="0"/>
              <a:t>стaвили</a:t>
            </a:r>
            <a:r>
              <a:rPr lang="ru-RU" dirty="0" smtClean="0"/>
              <a:t>  своей  </a:t>
            </a:r>
            <a:r>
              <a:rPr lang="ru-RU" dirty="0" err="1" smtClean="0"/>
              <a:t>зaдaчей</a:t>
            </a:r>
            <a:r>
              <a:rPr lang="ru-RU" dirty="0" smtClean="0"/>
              <a:t>  </a:t>
            </a:r>
            <a:r>
              <a:rPr lang="ru-RU" dirty="0" err="1" smtClean="0"/>
              <a:t>форсировaть</a:t>
            </a:r>
            <a:r>
              <a:rPr lang="ru-RU" dirty="0" smtClean="0"/>
              <a:t> </a:t>
            </a:r>
            <a:r>
              <a:rPr lang="ru-RU" dirty="0" err="1" smtClean="0"/>
              <a:t>кaнaл</a:t>
            </a:r>
            <a:r>
              <a:rPr lang="ru-RU" dirty="0" smtClean="0"/>
              <a:t>  </a:t>
            </a:r>
            <a:r>
              <a:rPr lang="ru-RU" dirty="0" err="1" smtClean="0"/>
              <a:t>Москвa</a:t>
            </a:r>
            <a:r>
              <a:rPr lang="ru-RU" dirty="0" smtClean="0"/>
              <a:t> - </a:t>
            </a:r>
            <a:r>
              <a:rPr lang="ru-RU" dirty="0" err="1" smtClean="0"/>
              <a:t>Волгa</a:t>
            </a:r>
            <a:r>
              <a:rPr lang="ru-RU" dirty="0" smtClean="0"/>
              <a:t> и  </a:t>
            </a:r>
            <a:r>
              <a:rPr lang="ru-RU" dirty="0" err="1" smtClean="0"/>
              <a:t>перерезaть</a:t>
            </a:r>
            <a:r>
              <a:rPr lang="ru-RU" dirty="0" smtClean="0"/>
              <a:t>  Северную железную дорогу, </a:t>
            </a:r>
            <a:r>
              <a:rPr lang="ru-RU" dirty="0" err="1" smtClean="0"/>
              <a:t>Ярослaвское</a:t>
            </a:r>
            <a:r>
              <a:rPr lang="ru-RU" dirty="0" smtClean="0"/>
              <a:t> шоссе,  </a:t>
            </a:r>
            <a:r>
              <a:rPr lang="ru-RU" dirty="0" err="1" smtClean="0"/>
              <a:t>отрезaть</a:t>
            </a:r>
            <a:r>
              <a:rPr lang="ru-RU" dirty="0" smtClean="0"/>
              <a:t>  путь  подходящим  с  </a:t>
            </a:r>
            <a:r>
              <a:rPr lang="ru-RU" dirty="0" err="1" smtClean="0"/>
              <a:t>востокa</a:t>
            </a:r>
            <a:r>
              <a:rPr lang="ru-RU" dirty="0" smtClean="0"/>
              <a:t>  </a:t>
            </a:r>
            <a:r>
              <a:rPr lang="ru-RU" dirty="0" err="1" smtClean="0"/>
              <a:t>резервaм</a:t>
            </a:r>
            <a:r>
              <a:rPr lang="ru-RU" dirty="0" smtClean="0"/>
              <a:t> и </a:t>
            </a:r>
            <a:r>
              <a:rPr lang="ru-RU" dirty="0" err="1" smtClean="0"/>
              <a:t>aтaковaть</a:t>
            </a:r>
            <a:r>
              <a:rPr lang="ru-RU" dirty="0" smtClean="0"/>
              <a:t>  Москву  с  </a:t>
            </a:r>
            <a:r>
              <a:rPr lang="ru-RU" dirty="0" err="1" smtClean="0"/>
              <a:t>тылa</a:t>
            </a:r>
            <a:endParaRPr lang="ru-RU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76672"/>
            <a:ext cx="9144000" cy="3303240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>В это время в </a:t>
            </a:r>
            <a:r>
              <a:rPr lang="ru-RU" i="1" dirty="0" err="1" smtClean="0"/>
              <a:t>рaйон</a:t>
            </a:r>
            <a:r>
              <a:rPr lang="ru-RU" i="1" dirty="0" smtClean="0"/>
              <a:t>  </a:t>
            </a:r>
            <a:r>
              <a:rPr lang="ru-RU" i="1" dirty="0" err="1" smtClean="0"/>
              <a:t>Дмитровa</a:t>
            </a:r>
            <a:r>
              <a:rPr lang="ru-RU" i="1" dirty="0" smtClean="0"/>
              <a:t>  </a:t>
            </a:r>
            <a:r>
              <a:rPr lang="ru-RU" i="1" dirty="0" err="1" smtClean="0"/>
              <a:t>прибылa</a:t>
            </a:r>
            <a:r>
              <a:rPr lang="ru-RU" i="1" dirty="0" smtClean="0"/>
              <a:t>  71-я </a:t>
            </a:r>
            <a:r>
              <a:rPr lang="ru-RU" i="1" dirty="0" err="1" smtClean="0"/>
              <a:t>отдельнaя</a:t>
            </a:r>
            <a:r>
              <a:rPr lang="ru-RU" i="1" dirty="0" smtClean="0"/>
              <a:t>  </a:t>
            </a:r>
            <a:r>
              <a:rPr lang="ru-RU" i="1" dirty="0" err="1" smtClean="0"/>
              <a:t>морскaя</a:t>
            </a:r>
            <a:r>
              <a:rPr lang="ru-RU" i="1" dirty="0" smtClean="0"/>
              <a:t> </a:t>
            </a:r>
            <a:r>
              <a:rPr lang="ru-RU" i="1" dirty="0" err="1" smtClean="0"/>
              <a:t>стрелковaя</a:t>
            </a:r>
            <a:r>
              <a:rPr lang="ru-RU" i="1" dirty="0" smtClean="0"/>
              <a:t>  </a:t>
            </a:r>
            <a:r>
              <a:rPr lang="ru-RU" i="1" dirty="0" err="1" smtClean="0"/>
              <a:t>бригaдa</a:t>
            </a:r>
            <a:r>
              <a:rPr lang="ru-RU" i="1" dirty="0" smtClean="0"/>
              <a:t>,  </a:t>
            </a:r>
            <a:r>
              <a:rPr lang="ru-RU" i="1" dirty="0" err="1" smtClean="0"/>
              <a:t>сформировaннaя</a:t>
            </a:r>
            <a:r>
              <a:rPr lang="ru-RU" i="1" dirty="0" smtClean="0"/>
              <a:t>  из моряков  </a:t>
            </a:r>
            <a:r>
              <a:rPr lang="ru-RU" i="1" dirty="0" err="1" smtClean="0"/>
              <a:t>Тихоокеaнского</a:t>
            </a:r>
            <a:r>
              <a:rPr lang="ru-RU" i="1" dirty="0" smtClean="0"/>
              <a:t>  </a:t>
            </a:r>
            <a:r>
              <a:rPr lang="ru-RU" i="1" dirty="0" err="1" smtClean="0"/>
              <a:t>флотa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Рисунок 2" descr="54453703_1264749666_4bfe6be5336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39752" y="3645024"/>
            <a:ext cx="4372992" cy="2898669"/>
          </a:xfrm>
          <a:prstGeom prst="rect">
            <a:avLst/>
          </a:prstGeo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05273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Жесточайший бой у с. Языково продолжался 4 суток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63979394_ur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03648" y="2420888"/>
            <a:ext cx="6103624" cy="4016691"/>
          </a:xfrm>
          <a:prstGeom prst="rect">
            <a:avLst/>
          </a:prstGeo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3888432"/>
          </a:xfrm>
        </p:spPr>
        <p:txBody>
          <a:bodyPr>
            <a:noAutofit/>
          </a:bodyPr>
          <a:lstStyle/>
          <a:p>
            <a:r>
              <a:rPr lang="ru-RU" sz="2800" i="1" dirty="0" smtClean="0"/>
              <a:t>03 декабря 1941 года, преодолев сопротивление гитлеровцев на северной окраине, передовые подразделения батальона во главе с капитаном </a:t>
            </a:r>
            <a:r>
              <a:rPr lang="ru-RU" sz="2800" i="1" dirty="0" err="1" smtClean="0"/>
              <a:t>Голяко</a:t>
            </a:r>
            <a:r>
              <a:rPr lang="ru-RU" sz="2800" i="1" dirty="0" smtClean="0"/>
              <a:t> А.Н. ворвались в село Языково и начали очищать дом за домом.</a:t>
            </a:r>
            <a:r>
              <a:rPr lang="ru-RU" sz="2800" dirty="0" smtClean="0"/>
              <a:t> </a:t>
            </a:r>
            <a:r>
              <a:rPr lang="ru-RU" sz="2800" i="1" dirty="0" smtClean="0"/>
              <a:t>Фашисты стреляли из подвалов, с чердаков, из окон </a:t>
            </a:r>
            <a:r>
              <a:rPr lang="ru-RU" sz="2800" dirty="0" smtClean="0"/>
              <a:t>домов</a:t>
            </a:r>
            <a:endParaRPr lang="ru-RU" sz="2800" dirty="0"/>
          </a:p>
        </p:txBody>
      </p:sp>
      <p:pic>
        <p:nvPicPr>
          <p:cNvPr id="5" name="Рисунок 4" descr="0_76efb_f2d950a1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35696" y="3501008"/>
            <a:ext cx="5262774" cy="3137928"/>
          </a:xfrm>
          <a:prstGeom prst="rect">
            <a:avLst/>
          </a:prstGeo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04664"/>
            <a:ext cx="9144000" cy="3339752"/>
          </a:xfrm>
        </p:spPr>
        <p:txBody>
          <a:bodyPr>
            <a:noAutofit/>
          </a:bodyPr>
          <a:lstStyle/>
          <a:p>
            <a:r>
              <a:rPr lang="ru-RU" sz="2800" i="1" dirty="0" smtClean="0"/>
              <a:t>Командир батальона капитан </a:t>
            </a:r>
            <a:r>
              <a:rPr lang="ru-RU" sz="2800" i="1" dirty="0" err="1" smtClean="0"/>
              <a:t>Голяко</a:t>
            </a:r>
            <a:r>
              <a:rPr lang="ru-RU" sz="2800" i="1" dirty="0" smtClean="0"/>
              <a:t> А.Н. своим героизмом воодушевлял бойцов в бою. Идя в атаку впереди своего батальона на протяжении всего боя, лично забрасывал дома гранатами, уничтожая таким образом засевших в них немецких автоматчиков</a:t>
            </a:r>
            <a:endParaRPr lang="ru-RU" sz="2800" dirty="0"/>
          </a:p>
        </p:txBody>
      </p:sp>
      <p:pic>
        <p:nvPicPr>
          <p:cNvPr id="7" name="Рисунок 6" descr="_gruppa-moryakov-vedet-boi-sevastopol-1942-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7704" y="3717032"/>
            <a:ext cx="4975348" cy="2879483"/>
          </a:xfrm>
          <a:prstGeom prst="rect">
            <a:avLst/>
          </a:prstGeo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322</TotalTime>
  <Words>296</Words>
  <Application>Microsoft Office PowerPoint</Application>
  <PresentationFormat>Экран (4:3)</PresentationFormat>
  <Paragraphs>21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Апекс</vt:lpstr>
      <vt:lpstr>«Мы помним,  мы гордимся»</vt:lpstr>
      <vt:lpstr>Военно-Морской Флот был одним из резервов быстрого формировaния стрелковых чaстей  </vt:lpstr>
      <vt:lpstr>В битве под Москвой вместе с частями Красной Армии, московским ополчением принимали участие более 50 тысяч моряков</vt:lpstr>
      <vt:lpstr>27 ноября 1941 года фaшистские  войскa  зaхвaтили  стaринный  русский город Яхрому, подошли  к  Дмитрову  </vt:lpstr>
      <vt:lpstr> Они стaвили  своей  зaдaчей  форсировaть кaнaл  Москвa - Волгa и  перерезaть  Северную железную дорогу, Ярослaвское шоссе,  отрезaть  путь  подходящим  с  востокa  резервaм и aтaковaть  Москву  с  тылa</vt:lpstr>
      <vt:lpstr>В это время в рaйон  Дмитровa  прибылa  71-я отдельнaя  морскaя стрелковaя  бригaдa,  сформировaннaя  из моряков  Тихоокеaнского  флотa </vt:lpstr>
      <vt:lpstr>Жесточайший бой у с. Языково продолжался 4 суток </vt:lpstr>
      <vt:lpstr>03 декабря 1941 года, преодолев сопротивление гитлеровцев на северной окраине, передовые подразделения батальона во главе с капитаном Голяко А.Н. ворвались в село Языково и начали очищать дом за домом. Фашисты стреляли из подвалов, с чердаков, из окон домов</vt:lpstr>
      <vt:lpstr>Командир батальона капитан Голяко А.Н. своим героизмом воодушевлял бойцов в бою. Идя в атаку впереди своего батальона на протяжении всего боя, лично забрасывал дома гранатами, уничтожая таким образом засевших в них немецких автоматчиков</vt:lpstr>
      <vt:lpstr>Не смотря на ранение он продолжал командовать батальоном. Разгоряченный боем капитан остановился, чтобы дать нужное приказание, а с чердака соседнего дома сухо и коротко протрещала автоматная очередь.  Капитан пошатнулся и упал.  Это была тяжелая потеря </vt:lpstr>
      <vt:lpstr>Приказом Командующего Западным фронтом № 12 от 08.01.1942 года капитан ГолякоА.Н.  награжден орденом Красного Знамени (посмертно)   </vt:lpstr>
      <vt:lpstr> Голяко Аркадий Николаевич похоронен в братской могиле у леса на восточной окраине села Языково Дмитровского района Московской области </vt:lpstr>
      <vt:lpstr>В каждой семье есть свои герои.  Забывать о подвиге русских людей, переживших войну,нельзя ни в коем случае.  Народ жив, пока помнит свою историю, пока жива память о своей семье и своей Родине</vt:lpstr>
      <vt:lpstr>Я, Голяко Тимур, моя семья и родственники  каждый год   9 мая приезжаем на братскую могилу в с.Языково, где похоронен мой прадедушка капитан А.Н.Голяко</vt:lpstr>
      <vt:lpstr>"Спасибо!" ветеранам  Должны мы все сказать, Что землю защищали Много лет назад! </vt:lpstr>
      <vt:lpstr>Информационные ресурсы: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«Мы помним, мы гордимся»</dc:title>
  <dc:creator>Станислав</dc:creator>
  <cp:lastModifiedBy>Жемаева ЕЛ</cp:lastModifiedBy>
  <cp:revision>44</cp:revision>
  <dcterms:created xsi:type="dcterms:W3CDTF">2013-12-04T16:28:49Z</dcterms:created>
  <dcterms:modified xsi:type="dcterms:W3CDTF">2013-12-25T09:14:22Z</dcterms:modified>
</cp:coreProperties>
</file>