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84" r:id="rId2"/>
    <p:sldId id="285" r:id="rId3"/>
    <p:sldId id="297" r:id="rId4"/>
    <p:sldId id="270" r:id="rId5"/>
    <p:sldId id="303" r:id="rId6"/>
    <p:sldId id="304" r:id="rId7"/>
    <p:sldId id="278" r:id="rId8"/>
    <p:sldId id="305" r:id="rId9"/>
    <p:sldId id="261" r:id="rId10"/>
    <p:sldId id="264" r:id="rId11"/>
    <p:sldId id="260" r:id="rId12"/>
    <p:sldId id="299" r:id="rId13"/>
    <p:sldId id="276" r:id="rId14"/>
    <p:sldId id="306" r:id="rId15"/>
    <p:sldId id="300" r:id="rId16"/>
    <p:sldId id="266" r:id="rId17"/>
    <p:sldId id="263" r:id="rId18"/>
    <p:sldId id="292" r:id="rId19"/>
    <p:sldId id="311" r:id="rId20"/>
    <p:sldId id="308" r:id="rId21"/>
    <p:sldId id="259" r:id="rId22"/>
    <p:sldId id="258" r:id="rId23"/>
    <p:sldId id="31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FFFF"/>
    <a:srgbClr val="009900"/>
    <a:srgbClr val="005DA2"/>
    <a:srgbClr val="27857C"/>
    <a:srgbClr val="05E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5503" autoAdjust="0"/>
  </p:normalViewPr>
  <p:slideViewPr>
    <p:cSldViewPr>
      <p:cViewPr>
        <p:scale>
          <a:sx n="96" d="100"/>
          <a:sy n="96" d="100"/>
        </p:scale>
        <p:origin x="-106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48D5FC-46F2-48CF-AB67-3FD2F3E3F5B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0F71CB-6B25-42DB-8C44-5C403BD61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01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D1C50-294F-4006-B1A5-CD77CA163EB6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70275-F7B1-4D38-92EB-996E76FC4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BAAF-0313-4FFA-9E1D-7084B0337F52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23D0D-6968-411A-A8B9-963CDD6B8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BF6A5-F0A1-4545-9F78-AE624D4BABDA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32BED-D4D2-4015-ABA4-8D2F72046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853EB-7935-4BB2-B175-DBB9A36DBC6A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4976-F674-4BF7-863D-9AF68088C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4DC5-2EFF-47C6-9276-0E9417975398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E495C-748F-46BD-B0A8-5BDB51F69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73F72-A8AC-4FFE-B458-27405E80EEAF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B1A76-895D-45A4-A083-893F7E93A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E3B0-D274-417C-96BB-6CA15C89CEF0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E0655-4883-4D59-8E7B-29A163E81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66990-007D-4247-9C2F-3E3E54E94961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97C5D-7528-4D0D-98CC-A606E050F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13D9-71A0-43C6-A8FD-20C0ADD40D28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7174-B28B-48B2-A344-8E51E6539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6A295-3D0D-4D8D-B7BC-617432BB8C92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FCCF2-E36E-4491-B7F6-BCD3DD482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F6825-F27F-46B8-84D9-6DBF2EEFB3A9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47B96-89AD-4DFD-A409-0639A19BA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EC905E-11BB-4764-A4A3-8024E584CE91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2E6591-474A-41EC-9B5E-A742AE89A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44;&#1083;&#1103;%20&#1057;&#1090;&#1077;&#1087;&#1072;&#1085;&#1080;&#1097;&#1077;&#1074;&#1086;&#1081;\s.belikov_-_zhivi_rodnik.mp3" TargetMode="Externa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80;&#1076;%20&#1086;&#1082;&#1088;%20&#1084;&#1080;&#1088;\rucheek%20zhurchanie.mp3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214546" y="1214422"/>
            <a:ext cx="6500858" cy="17859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Наша кровь содержит 83%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воды.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Сердце и мозг – около 80%.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даже в костях –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20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30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5143512"/>
            <a:ext cx="59293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Человек  - 65–70 % (это означает, что в ученике 3-го  класса весом 36 кг содержится 25 кг воды).</a:t>
            </a:r>
          </a:p>
        </p:txBody>
      </p:sp>
      <p:pic>
        <p:nvPicPr>
          <p:cNvPr id="6" name="Рисунок 5" descr="C:\Documents and Settings\Loner\Мои документы\img169.jpg"/>
          <p:cNvPicPr/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5" t="55095" r="19550" b="26150"/>
          <a:stretch>
            <a:fillRect/>
          </a:stretch>
        </p:blipFill>
        <p:spPr bwMode="auto">
          <a:xfrm>
            <a:off x="642910" y="3357562"/>
            <a:ext cx="1714512" cy="300039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488" y="214290"/>
            <a:ext cx="4143404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Биологи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сердце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3000372"/>
            <a:ext cx="1285884" cy="1785950"/>
          </a:xfrm>
          <a:prstGeom prst="rect">
            <a:avLst/>
          </a:prstGeom>
        </p:spPr>
      </p:pic>
      <p:pic>
        <p:nvPicPr>
          <p:cNvPr id="9" name="Рисунок 8" descr="мозг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000372"/>
            <a:ext cx="2232438" cy="1785950"/>
          </a:xfrm>
          <a:prstGeom prst="rect">
            <a:avLst/>
          </a:prstGeom>
        </p:spPr>
      </p:pic>
      <p:pic>
        <p:nvPicPr>
          <p:cNvPr id="10" name="Рисунок 9" descr="кровь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00" t="20000" r="10000" b="6667"/>
          <a:stretch>
            <a:fillRect/>
          </a:stretch>
        </p:blipFill>
        <p:spPr>
          <a:xfrm>
            <a:off x="6929454" y="3071810"/>
            <a:ext cx="1714512" cy="1571636"/>
          </a:xfrm>
          <a:prstGeom prst="rect">
            <a:avLst/>
          </a:prstGeom>
        </p:spPr>
      </p:pic>
      <p:pic>
        <p:nvPicPr>
          <p:cNvPr id="11" name="Рисунок 10" descr="кости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r="14000"/>
          <a:stretch>
            <a:fillRect/>
          </a:stretch>
        </p:blipFill>
        <p:spPr>
          <a:xfrm>
            <a:off x="285720" y="857232"/>
            <a:ext cx="2209367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66990-007D-4247-9C2F-3E3E54E94961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" name="Рисунок 4" descr="http://www.sko-rus.com/image/services/147/middle/tsur_0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48"/>
          <a:stretch>
            <a:fillRect/>
          </a:stretch>
        </p:blipFill>
        <p:spPr bwMode="auto">
          <a:xfrm>
            <a:off x="214282" y="142852"/>
            <a:ext cx="4000496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402487290-18-72&amp;n=2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857628"/>
            <a:ext cx="392905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eluoru.ru/var/fck/image/voronezh/belaya_gorka/shapka_verh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677" t="3185" r="33007" b="7171"/>
          <a:stretch>
            <a:fillRect/>
          </a:stretch>
        </p:blipFill>
        <p:spPr bwMode="auto">
          <a:xfrm>
            <a:off x="4643438" y="142852"/>
            <a:ext cx="428628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&amp;Scy;&amp;acy;&amp;ncy;&amp;acy;&amp;tcy;&amp;ocy;&amp;rcy;&amp;icy;&amp;jcy; &amp;Rcy;&amp;acy;&amp;dcy;&amp;ocy;&amp;ncy;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33"/>
          <a:stretch>
            <a:fillRect/>
          </a:stretch>
        </p:blipFill>
        <p:spPr bwMode="auto">
          <a:xfrm>
            <a:off x="214282" y="3857628"/>
            <a:ext cx="414337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content.foto.mail.ru/mail/ryzhovain/_answers/s-4404.jpgborder=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06" r="48326" b="76377"/>
          <a:stretch>
            <a:fillRect/>
          </a:stretch>
        </p:blipFill>
        <p:spPr bwMode="auto">
          <a:xfrm>
            <a:off x="214282" y="3000372"/>
            <a:ext cx="4000496" cy="342900"/>
          </a:xfrm>
          <a:prstGeom prst="rect">
            <a:avLst/>
          </a:prstGeom>
          <a:noFill/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3286124"/>
            <a:ext cx="4500594" cy="79690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Санаторий «Радон»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4643406" y="2857496"/>
            <a:ext cx="4286312" cy="72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Санаторий «Белая горка»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4857752" y="3357562"/>
            <a:ext cx="40005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Санаторий им. Горького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8435" name="Picture 3" descr="C:\Documents and Settings\Loner\Мои документы\Мои рисунки\3в класс вода\Изображение 0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3" r="2096" b="29215"/>
          <a:stretch>
            <a:fillRect/>
          </a:stretch>
        </p:blipFill>
        <p:spPr bwMode="auto">
          <a:xfrm>
            <a:off x="357158" y="1714488"/>
            <a:ext cx="8501123" cy="4429156"/>
          </a:xfrm>
          <a:prstGeom prst="round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28596" y="428604"/>
            <a:ext cx="8229600" cy="868346"/>
          </a:xfrm>
          <a:prstGeom prst="rect">
            <a:avLst/>
          </a:prstGeom>
        </p:spPr>
        <p:txBody>
          <a:bodyPr numCol="1">
            <a:prstTxWarp prst="textDeflateBottom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ЭКОЛОГИ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14480" y="1500174"/>
            <a:ext cx="5251450" cy="6461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latin typeface="Constantia" pitchFamily="18" charset="0"/>
              </a:rPr>
              <a:t>сточные воды заводов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14480" y="2143116"/>
            <a:ext cx="3749675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latin typeface="Constantia" pitchFamily="18" charset="0"/>
              </a:rPr>
              <a:t>разливы нефти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714480" y="2857496"/>
            <a:ext cx="4060825" cy="6461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latin typeface="Constantia" pitchFamily="18" charset="0"/>
              </a:rPr>
              <a:t>мусор с кораблей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28597" y="3643314"/>
            <a:ext cx="8215370" cy="267765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onstantia" pitchFamily="18" charset="0"/>
              </a:rPr>
              <a:t>  1 л сточных вод приводит в негодность 100 л чистой</a:t>
            </a:r>
          </a:p>
          <a:p>
            <a:r>
              <a:rPr lang="ru-RU" sz="2400" b="1" dirty="0">
                <a:latin typeface="Constantia" pitchFamily="18" charset="0"/>
              </a:rPr>
              <a:t>воды</a:t>
            </a:r>
            <a:r>
              <a:rPr lang="ru-RU" sz="2400" b="1" dirty="0" smtClean="0">
                <a:latin typeface="Constantia" pitchFamily="18" charset="0"/>
              </a:rPr>
              <a:t>.</a:t>
            </a:r>
          </a:p>
          <a:p>
            <a:r>
              <a:rPr lang="ru-RU" sz="2400" b="1" dirty="0" smtClean="0">
                <a:latin typeface="Constantia" pitchFamily="18" charset="0"/>
              </a:rPr>
              <a:t> </a:t>
            </a:r>
            <a:r>
              <a:rPr lang="ru-RU" sz="2400" b="1" dirty="0">
                <a:latin typeface="Constantia" pitchFamily="18" charset="0"/>
              </a:rPr>
              <a:t>Завод за 1 минуту сбрасывает 25 л отходов.</a:t>
            </a:r>
          </a:p>
          <a:p>
            <a:r>
              <a:rPr lang="ru-RU" sz="2400" b="1" dirty="0">
                <a:latin typeface="Constantia" pitchFamily="18" charset="0"/>
              </a:rPr>
              <a:t>5 </a:t>
            </a:r>
            <a:r>
              <a:rPr lang="ru-RU" sz="2400" b="1" dirty="0" smtClean="0">
                <a:latin typeface="Constantia" pitchFamily="18" charset="0"/>
              </a:rPr>
              <a:t>г </a:t>
            </a:r>
            <a:r>
              <a:rPr lang="ru-RU" sz="2400" b="1" dirty="0">
                <a:latin typeface="Constantia" pitchFamily="18" charset="0"/>
              </a:rPr>
              <a:t>нефтепродуктов затягивают плёнкой </a:t>
            </a:r>
            <a:r>
              <a:rPr lang="ru-RU" sz="2400" b="1" dirty="0" smtClean="0">
                <a:latin typeface="Constantia" pitchFamily="18" charset="0"/>
              </a:rPr>
              <a:t>50 м²</a:t>
            </a:r>
            <a:endParaRPr lang="ru-RU" sz="2400" b="1" dirty="0">
              <a:latin typeface="Constantia" pitchFamily="18" charset="0"/>
            </a:endParaRPr>
          </a:p>
          <a:p>
            <a:r>
              <a:rPr lang="ru-RU" sz="2400" b="1" dirty="0" smtClean="0">
                <a:latin typeface="Constantia" pitchFamily="18" charset="0"/>
              </a:rPr>
              <a:t>поверхности </a:t>
            </a:r>
            <a:r>
              <a:rPr lang="ru-RU" sz="2400" b="1" dirty="0">
                <a:latin typeface="Constantia" pitchFamily="18" charset="0"/>
              </a:rPr>
              <a:t>воды</a:t>
            </a:r>
            <a:r>
              <a:rPr lang="ru-RU" sz="2400" b="1" dirty="0" smtClean="0">
                <a:latin typeface="Constantia" pitchFamily="18" charset="0"/>
              </a:rPr>
              <a:t>.</a:t>
            </a:r>
          </a:p>
          <a:p>
            <a:r>
              <a:rPr lang="ru-RU" sz="2400" b="1" dirty="0" smtClean="0">
                <a:latin typeface="Constantia" pitchFamily="18" charset="0"/>
              </a:rPr>
              <a:t>Ежегодно в мировой океан по вине человека попадает 3 – 4 т нефти.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8" name="WordArt 4"/>
          <p:cNvSpPr>
            <a:spLocks noChangeArrowheads="1" noChangeShapeType="1" noTextEdit="1"/>
          </p:cNvSpPr>
          <p:nvPr/>
        </p:nvSpPr>
        <p:spPr bwMode="auto">
          <a:xfrm>
            <a:off x="428596" y="571480"/>
            <a:ext cx="817245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5DA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Источники загрязнения воды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3796" name="Picture 4" descr="C:\Documents and Settings\Loner\Мои документы\фото вода\P1010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026" t="41253" r="55429" b="14349"/>
          <a:stretch>
            <a:fillRect/>
          </a:stretch>
        </p:blipFill>
        <p:spPr bwMode="auto">
          <a:xfrm>
            <a:off x="2428860" y="928670"/>
            <a:ext cx="1808750" cy="2357454"/>
          </a:xfrm>
          <a:prstGeom prst="rect">
            <a:avLst/>
          </a:prstGeom>
          <a:noFill/>
        </p:spPr>
      </p:pic>
      <p:pic>
        <p:nvPicPr>
          <p:cNvPr id="33797" name="Picture 5" descr="C:\Documents and Settings\Loner\Мои документы\фото вода\P10101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14" t="54969" r="46664"/>
          <a:stretch>
            <a:fillRect/>
          </a:stretch>
        </p:blipFill>
        <p:spPr bwMode="auto">
          <a:xfrm>
            <a:off x="714348" y="928670"/>
            <a:ext cx="1480584" cy="2323277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00034" y="214290"/>
            <a:ext cx="8429684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Экологические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проблемы водоёмов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 descr="http://www.mukachevo.net/Content/img/news/p_40869_1_gallery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78"/>
          <a:stretch>
            <a:fillRect/>
          </a:stretch>
        </p:blipFill>
        <p:spPr bwMode="auto">
          <a:xfrm>
            <a:off x="4857752" y="785794"/>
            <a:ext cx="4086224" cy="2733676"/>
          </a:xfrm>
          <a:prstGeom prst="rect">
            <a:avLst/>
          </a:prstGeom>
          <a:noFill/>
        </p:spPr>
      </p:pic>
      <p:pic>
        <p:nvPicPr>
          <p:cNvPr id="10" name="Рисунок 1" descr="F8C021C973973988patno_061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621289"/>
            <a:ext cx="4049714" cy="293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http://www.envirocarlist.com/images/603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643314"/>
            <a:ext cx="422910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" name="Picture 2" descr="http://www.poisklekarstv.ru/imgs/news/_1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4229100" cy="2828925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643314"/>
            <a:ext cx="3587752" cy="2690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86"/>
          <a:stretch>
            <a:fillRect/>
          </a:stretch>
        </p:blipFill>
        <p:spPr bwMode="auto">
          <a:xfrm>
            <a:off x="428596" y="3500438"/>
            <a:ext cx="4003741" cy="295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214942" y="428604"/>
            <a:ext cx="32861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Бурное развитие промышленности</a:t>
            </a:r>
            <a:r>
              <a:rPr lang="en-US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начале </a:t>
            </a:r>
            <a:r>
              <a:rPr lang="en-US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 </a:t>
            </a:r>
            <a:r>
              <a:rPr lang="ru-RU" sz="28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века привело к значительному  загрязнению водоёмов.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500166" y="285729"/>
            <a:ext cx="65008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ОХРАНА ВОДЫ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6" name="Picture 2" descr="http://900igr.net/datas/khimija/Voda-v-zhizni-cheloveka/0025-025-Mery-po-okhrane-vodnykh-obekt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8" t="28655" r="28947" b="24561"/>
          <a:stretch>
            <a:fillRect/>
          </a:stretch>
        </p:blipFill>
        <p:spPr bwMode="auto">
          <a:xfrm>
            <a:off x="357158" y="1071546"/>
            <a:ext cx="8429652" cy="5429288"/>
          </a:xfrm>
          <a:prstGeom prst="roundRect">
            <a:avLst>
              <a:gd name="adj" fmla="val 13112"/>
            </a:avLst>
          </a:prstGeom>
          <a:noFill/>
          <a:ln w="38100">
            <a:solidFill>
              <a:srgbClr val="FF0000"/>
            </a:solidFill>
          </a:ln>
        </p:spPr>
      </p:pic>
      <p:pic>
        <p:nvPicPr>
          <p:cNvPr id="30723" name="Picture 3" descr="http://waterpics.ru/wp-content/uploads/kapli/kapli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14" t="10870" b="10870"/>
          <a:stretch>
            <a:fillRect/>
          </a:stretch>
        </p:blipFill>
        <p:spPr bwMode="auto">
          <a:xfrm>
            <a:off x="7123792" y="1071546"/>
            <a:ext cx="1736868" cy="1571636"/>
          </a:xfrm>
          <a:prstGeom prst="teardrop">
            <a:avLst>
              <a:gd name="adj" fmla="val 100001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429552" cy="50006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Проблемы Воронежского края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1214422"/>
            <a:ext cx="7929618" cy="1143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Ухудшилось качество воды рек Тихая Сосна, Битюг, Хопёр, Девица, Дон за счёт сброса сточных вод промышленных предприятий.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4572008"/>
            <a:ext cx="7929618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Разработка месторождений  никеля в непосредственной близости от </a:t>
            </a:r>
            <a:r>
              <a:rPr lang="ru-RU" sz="2400" dirty="0" err="1" smtClean="0">
                <a:solidFill>
                  <a:schemeClr val="tx1"/>
                </a:solidFill>
              </a:rPr>
              <a:t>Хоперского</a:t>
            </a:r>
            <a:r>
              <a:rPr lang="ru-RU" sz="2400" dirty="0" smtClean="0">
                <a:solidFill>
                  <a:schemeClr val="tx1"/>
                </a:solidFill>
              </a:rPr>
              <a:t> заповедника несет угрозу пойме реки Хопер и всему Азовскому бассейну. Вода станет мёртвой.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2910" y="2857496"/>
            <a:ext cx="7929618" cy="12858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В Воронежском водохранилище периодически появляются повышенные содержания железа, аммиака, нитратов, меди, цинка, фосфатов, нефтепродуктов.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20482" name="Picture 2" descr="C:\Documents and Settings\Loner\Мои документы\Мои рисунки\3в класс вода\Изображение 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20" b="19938"/>
          <a:stretch>
            <a:fillRect/>
          </a:stretch>
        </p:blipFill>
        <p:spPr bwMode="auto">
          <a:xfrm>
            <a:off x="142844" y="1071546"/>
            <a:ext cx="8786842" cy="5491815"/>
          </a:xfrm>
          <a:prstGeom prst="round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714479" y="285729"/>
            <a:ext cx="564360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onstantia" pitchFamily="18" charset="0"/>
              </a:rPr>
              <a:t>Помогите речке</a:t>
            </a:r>
            <a:r>
              <a:rPr lang="en-US" sz="4400" b="1" dirty="0" smtClean="0">
                <a:solidFill>
                  <a:srgbClr val="FF0000"/>
                </a:solidFill>
                <a:latin typeface="Constantia" pitchFamily="18" charset="0"/>
              </a:rPr>
              <a:t>!</a:t>
            </a:r>
            <a:endParaRPr lang="ru-RU" sz="44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2050" name="Picture 2" descr="http://900igr.net/datas/khimija/Voda-v-zhizni-cheloveka/0025-025-Mery-po-okhrane-vodnykh-obekt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706" t="9150" r="8824" b="64706"/>
          <a:stretch>
            <a:fillRect/>
          </a:stretch>
        </p:blipFill>
        <p:spPr bwMode="auto">
          <a:xfrm>
            <a:off x="1714480" y="2071678"/>
            <a:ext cx="5997218" cy="44423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71472" y="357166"/>
            <a:ext cx="821537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22 марта 2012 года произошло загрязнение </a:t>
            </a:r>
            <a:r>
              <a:rPr lang="ru-RU" sz="2400" dirty="0" err="1" smtClean="0">
                <a:solidFill>
                  <a:schemeClr val="tx1"/>
                </a:solidFill>
              </a:rPr>
              <a:t>нефтепродук-тами</a:t>
            </a:r>
            <a:r>
              <a:rPr lang="ru-RU" sz="2400" dirty="0" smtClean="0">
                <a:solidFill>
                  <a:schemeClr val="tx1"/>
                </a:solidFill>
              </a:rPr>
              <a:t> ручья Безымянный. Для предотвращения загрязнения воды реки Дон установлены заградительные боны с применением сорбента.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853EB-7935-4BB2-B175-DBB9A36DBC6A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74976-F674-4BF7-863D-9AF68088C07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21508" name="Picture 4" descr="http://img0.liveinternet.ru/images/attach/c/4/82/455/82455218_4278666_600x439x1230559146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8715436" cy="5214974"/>
          </a:xfrm>
          <a:prstGeom prst="round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28596" y="2143116"/>
            <a:ext cx="82296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прогнозам учёных к 2050 году  треть человечества будет испытывать жажду ещё более нестерпимую, чем голод.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  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Отсрочить кризис может только бережное экономное отношение к воде.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Внимание! Вода в опасности!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4" name="Рисунок 3" descr="картофель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65" r="24063"/>
          <a:stretch>
            <a:fillRect/>
          </a:stretch>
        </p:blipFill>
        <p:spPr>
          <a:xfrm>
            <a:off x="428596" y="4786322"/>
            <a:ext cx="1428759" cy="15253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59293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Огурцы, салат  на   95 % состоят из воды;</a:t>
            </a:r>
          </a:p>
          <a:p>
            <a:r>
              <a:rPr lang="ru-RU" sz="2800" dirty="0" smtClean="0"/>
              <a:t>Помидоры, морковь, грибы – 90%; </a:t>
            </a:r>
          </a:p>
          <a:p>
            <a:r>
              <a:rPr lang="ru-RU" sz="2800" dirty="0" smtClean="0"/>
              <a:t>Груши, яблоки - 85 %;</a:t>
            </a:r>
          </a:p>
          <a:p>
            <a:r>
              <a:rPr lang="ru-RU" sz="2800" dirty="0" smtClean="0"/>
              <a:t>Картофель - 80 %;</a:t>
            </a:r>
          </a:p>
          <a:p>
            <a:r>
              <a:rPr lang="ru-RU" sz="2800" dirty="0" smtClean="0"/>
              <a:t>Рыба - 75 %;</a:t>
            </a:r>
          </a:p>
          <a:p>
            <a:r>
              <a:rPr lang="ru-RU" sz="2800" dirty="0" smtClean="0"/>
              <a:t>Молоко – 85-90%;</a:t>
            </a:r>
          </a:p>
          <a:p>
            <a:r>
              <a:rPr lang="ru-RU" sz="2800" dirty="0" smtClean="0"/>
              <a:t>Сливочное масло – 14%</a:t>
            </a:r>
          </a:p>
          <a:p>
            <a:r>
              <a:rPr lang="ru-RU" sz="2800" dirty="0" smtClean="0"/>
              <a:t>Медуза - 97–99 %;</a:t>
            </a:r>
          </a:p>
        </p:txBody>
      </p:sp>
      <p:pic>
        <p:nvPicPr>
          <p:cNvPr id="6" name="Рисунок 5" descr="огурцы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45" r="14812"/>
          <a:stretch>
            <a:fillRect/>
          </a:stretch>
        </p:blipFill>
        <p:spPr>
          <a:xfrm>
            <a:off x="2143108" y="4786322"/>
            <a:ext cx="1714512" cy="1500199"/>
          </a:xfrm>
          <a:prstGeom prst="rect">
            <a:avLst/>
          </a:prstGeom>
        </p:spPr>
      </p:pic>
      <p:pic>
        <p:nvPicPr>
          <p:cNvPr id="8" name="Picture 2" descr="10722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3571876"/>
            <a:ext cx="2039922" cy="271989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7650" name="Picture 2" descr="http://im2-tub-ru.yandex.net/i?id=563724022-19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1857364"/>
            <a:ext cx="1905000" cy="1428750"/>
          </a:xfrm>
          <a:prstGeom prst="rect">
            <a:avLst/>
          </a:prstGeom>
          <a:noFill/>
        </p:spPr>
      </p:pic>
      <p:pic>
        <p:nvPicPr>
          <p:cNvPr id="27652" name="Picture 4" descr="http://im0-tub-ru.yandex.net/i?id=123032190-24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96" r="15217"/>
          <a:stretch>
            <a:fillRect/>
          </a:stretch>
        </p:blipFill>
        <p:spPr bwMode="auto">
          <a:xfrm>
            <a:off x="4143372" y="4786322"/>
            <a:ext cx="1857388" cy="1500198"/>
          </a:xfrm>
          <a:prstGeom prst="rect">
            <a:avLst/>
          </a:prstGeom>
          <a:noFill/>
        </p:spPr>
      </p:pic>
      <p:pic>
        <p:nvPicPr>
          <p:cNvPr id="27654" name="Picture 6" descr="http://im3-tub-ru.yandex.net/i?id=291397755-70-72&amp;n=2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35" r="12280"/>
          <a:stretch>
            <a:fillRect/>
          </a:stretch>
        </p:blipFill>
        <p:spPr bwMode="auto">
          <a:xfrm>
            <a:off x="5000628" y="3357562"/>
            <a:ext cx="1500198" cy="1357312"/>
          </a:xfrm>
          <a:prstGeom prst="rect">
            <a:avLst/>
          </a:prstGeom>
          <a:noFill/>
        </p:spPr>
      </p:pic>
      <p:pic>
        <p:nvPicPr>
          <p:cNvPr id="27656" name="Picture 8" descr="http://im0-tub-ru.yandex.net/i?id=198947149-61-72&amp;n=2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2571748" cy="1243012"/>
          </a:xfrm>
          <a:prstGeom prst="rect">
            <a:avLst/>
          </a:prstGeom>
          <a:noFill/>
        </p:spPr>
      </p:pic>
      <p:pic>
        <p:nvPicPr>
          <p:cNvPr id="27658" name="Picture 10" descr="http://im8-tub-ru.yandex.net/i?id=403815637-28-72&amp;n=2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624"/>
          <a:stretch>
            <a:fillRect/>
          </a:stretch>
        </p:blipFill>
        <p:spPr bwMode="auto">
          <a:xfrm>
            <a:off x="4643438" y="1785926"/>
            <a:ext cx="1928826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4" name="Picture 2" descr="http://im0-tub-ru.yandex.net/i?id=57838418-1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432966" cy="2929272"/>
          </a:xfrm>
          <a:prstGeom prst="roundRect">
            <a:avLst>
              <a:gd name="adj" fmla="val 14150"/>
            </a:avLst>
          </a:prstGeom>
          <a:noFill/>
        </p:spPr>
      </p:pic>
      <p:pic>
        <p:nvPicPr>
          <p:cNvPr id="5" name="Picture 4" descr="http://im2-tub-ru.yandex.net/i?id=55370530-07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70"/>
          <a:stretch>
            <a:fillRect/>
          </a:stretch>
        </p:blipFill>
        <p:spPr bwMode="auto">
          <a:xfrm>
            <a:off x="5072066" y="3429001"/>
            <a:ext cx="3786214" cy="2928957"/>
          </a:xfrm>
          <a:prstGeom prst="roundRect">
            <a:avLst>
              <a:gd name="adj" fmla="val 23213"/>
            </a:avLst>
          </a:prstGeom>
          <a:noFill/>
        </p:spPr>
      </p:pic>
      <p:pic>
        <p:nvPicPr>
          <p:cNvPr id="62468" name="Picture 4" descr="http://s.spynet.ru/images/2007/05/22/zasuha/zasuha_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66"/>
          <a:stretch>
            <a:fillRect/>
          </a:stretch>
        </p:blipFill>
        <p:spPr bwMode="auto">
          <a:xfrm>
            <a:off x="285720" y="3429000"/>
            <a:ext cx="4572032" cy="2928958"/>
          </a:xfrm>
          <a:prstGeom prst="roundRect">
            <a:avLst>
              <a:gd name="adj" fmla="val 15028"/>
            </a:avLst>
          </a:prstGeom>
          <a:noFill/>
        </p:spPr>
      </p:pic>
      <p:pic>
        <p:nvPicPr>
          <p:cNvPr id="62470" name="Picture 6" descr="http://im8-tub-ru.yandex.net/i?id=36415582-60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41"/>
          <a:stretch>
            <a:fillRect/>
          </a:stretch>
        </p:blipFill>
        <p:spPr bwMode="auto">
          <a:xfrm>
            <a:off x="4786314" y="285728"/>
            <a:ext cx="4071966" cy="2857520"/>
          </a:xfrm>
          <a:prstGeom prst="roundRect">
            <a:avLst>
              <a:gd name="adj" fmla="val 16667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17410" name="Picture 2" descr="C:\Documents and Settings\Loner\Мои документы\Мои рисунки\3в класс вода\Изображение 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0" t="6893" r="10826" b="33291"/>
          <a:stretch>
            <a:fillRect/>
          </a:stretch>
        </p:blipFill>
        <p:spPr bwMode="auto">
          <a:xfrm>
            <a:off x="571472" y="214290"/>
            <a:ext cx="7858180" cy="623457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5" name="Picture 6" descr="C:\Documents and Settings\Loner\Мои документы\Мои рисунки\3в класс вода\Изображение 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74" b="14367"/>
          <a:stretch>
            <a:fillRect/>
          </a:stretch>
        </p:blipFill>
        <p:spPr bwMode="auto">
          <a:xfrm>
            <a:off x="214282" y="142852"/>
            <a:ext cx="8715436" cy="64294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715140" y="6492875"/>
            <a:ext cx="2133600" cy="365125"/>
          </a:xfrm>
        </p:spPr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pic>
        <p:nvPicPr>
          <p:cNvPr id="2050" name="Picture 2" descr="F:\Для Степанищевой\Картинки водоемов\Хопер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8731251" cy="6394451"/>
          </a:xfrm>
          <a:prstGeom prst="roundRect">
            <a:avLst/>
          </a:prstGeom>
          <a:noFill/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285720" y="1571612"/>
            <a:ext cx="8572560" cy="3143272"/>
          </a:xfrm>
          <a:prstGeom prst="rect">
            <a:avLst/>
          </a:prstGeom>
        </p:spPr>
        <p:txBody>
          <a:bodyPr wrap="none" fromWordArt="1">
            <a:prstTxWarp prst="textCurveUp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/>
                <a:latin typeface="Arial Black"/>
              </a:rPr>
              <a:t>Спасибо за внимание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Arial Black"/>
              </a:rPr>
              <a:t>!</a:t>
            </a:r>
          </a:p>
        </p:txBody>
      </p:sp>
      <p:pic>
        <p:nvPicPr>
          <p:cNvPr id="6" name="s.belikov_-_zhivi_rodni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4533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9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500438"/>
            <a:ext cx="2714644" cy="2090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317"/>
          <a:stretch>
            <a:fillRect/>
          </a:stretch>
        </p:blipFill>
        <p:spPr bwMode="auto">
          <a:xfrm>
            <a:off x="2500298" y="214290"/>
            <a:ext cx="1701113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944"/>
          <a:stretch>
            <a:fillRect/>
          </a:stretch>
        </p:blipFill>
        <p:spPr bwMode="auto">
          <a:xfrm>
            <a:off x="214282" y="214290"/>
            <a:ext cx="1766113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38" r="11660" b="6119"/>
          <a:stretch>
            <a:fillRect/>
          </a:stretch>
        </p:blipFill>
        <p:spPr bwMode="auto">
          <a:xfrm>
            <a:off x="4572000" y="214290"/>
            <a:ext cx="1806099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www.americanartarchives.com/flagg_cooking_san_francisco_treasure_island_salad_aw1oct3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12" b="-6879"/>
          <a:stretch>
            <a:fillRect/>
          </a:stretch>
        </p:blipFill>
        <p:spPr bwMode="auto">
          <a:xfrm>
            <a:off x="6715140" y="285728"/>
            <a:ext cx="2020779" cy="2357454"/>
          </a:xfrm>
          <a:prstGeom prst="rect">
            <a:avLst/>
          </a:prstGeom>
          <a:noFill/>
        </p:spPr>
      </p:pic>
      <p:pic>
        <p:nvPicPr>
          <p:cNvPr id="1030" name="Picture 6" descr="http://im7-tub-ru.yandex.net/i?id=98275621-07-72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07" r="3571"/>
          <a:stretch>
            <a:fillRect/>
          </a:stretch>
        </p:blipFill>
        <p:spPr bwMode="auto">
          <a:xfrm>
            <a:off x="500034" y="3500438"/>
            <a:ext cx="1928826" cy="2000264"/>
          </a:xfrm>
          <a:prstGeom prst="rect">
            <a:avLst/>
          </a:prstGeom>
          <a:noFill/>
        </p:spPr>
      </p:pic>
      <p:pic>
        <p:nvPicPr>
          <p:cNvPr id="1032" name="Picture 8" descr="http://im3-tub-ru.yandex.net/i?id=344177274-58-72&amp;n=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07"/>
          <a:stretch>
            <a:fillRect/>
          </a:stretch>
        </p:blipFill>
        <p:spPr bwMode="auto">
          <a:xfrm>
            <a:off x="6286512" y="3571876"/>
            <a:ext cx="2441240" cy="2081467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357422" y="2643182"/>
            <a:ext cx="20716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Стирка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26 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0" y="2643182"/>
            <a:ext cx="20716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Питьё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2-3 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4572000" y="2643182"/>
            <a:ext cx="20716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Полив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100 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6643702" y="2500306"/>
            <a:ext cx="2071670" cy="72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Пища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 мытьё 19л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214282" y="5500702"/>
            <a:ext cx="20716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Умывание и туалет 55л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3643306" y="4929198"/>
            <a:ext cx="2071670" cy="72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Ванна 200л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5072074"/>
            <a:ext cx="2571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Уборка 5-10л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4000496" y="5786454"/>
            <a:ext cx="3714776" cy="72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ИТОГО БОЛЕЕ 410 л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4" name="Рисунок 3" descr="http://img0.liveinternet.ru/images/attach/c/1/59/825/59825916_Wash_your_hands__by_anhdre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071546"/>
            <a:ext cx="5214974" cy="5429288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571604" y="214290"/>
            <a:ext cx="6643734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Руки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разносчики болезней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Рисунок 5" descr="http://asept.dev.rednes.com/image/data/news/image0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857232"/>
            <a:ext cx="6929486" cy="3857652"/>
          </a:xfrm>
          <a:prstGeom prst="round2Same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ya-hozyajushka.ru/wp-content/uploads/2011/09/1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974" t="10391" r="24051" b="78056"/>
          <a:stretch>
            <a:fillRect/>
          </a:stretch>
        </p:blipFill>
        <p:spPr bwMode="auto">
          <a:xfrm>
            <a:off x="785786" y="4857760"/>
            <a:ext cx="3143272" cy="17859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500166" y="214290"/>
            <a:ext cx="6143668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27857C"/>
                </a:solidFill>
                <a:latin typeface="+mj-lt"/>
                <a:ea typeface="+mj-ea"/>
                <a:cs typeface="+mj-cs"/>
              </a:rPr>
              <a:t>Моем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7857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руки правильно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27857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http://ya-hozyajushka.ru/wp-content/uploads/2011/09/1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61" t="29558" r="29280" b="54867"/>
          <a:stretch>
            <a:fillRect/>
          </a:stretch>
        </p:blipFill>
        <p:spPr bwMode="auto">
          <a:xfrm>
            <a:off x="4716016" y="4869160"/>
            <a:ext cx="3143272" cy="18573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rucheek zhurchani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72400" y="5301208"/>
            <a:ext cx="304800" cy="304800"/>
          </a:xfrm>
          <a:prstGeom prst="rect">
            <a:avLst/>
          </a:prstGeom>
        </p:spPr>
      </p:pic>
      <p:pic>
        <p:nvPicPr>
          <p:cNvPr id="10" name="rucheek zhurchani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58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35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4" name="Рисунок 3" descr="http://ya-hozyajushka.ru/wp-content/uploads/2011/09/11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186"/>
          <a:stretch>
            <a:fillRect/>
          </a:stretch>
        </p:blipFill>
        <p:spPr bwMode="auto">
          <a:xfrm>
            <a:off x="1285852" y="428604"/>
            <a:ext cx="671517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7254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9900"/>
                </a:solidFill>
              </a:rPr>
              <a:t>Водные</a:t>
            </a:r>
            <a:r>
              <a:rPr lang="ru-RU" b="1" dirty="0" smtClean="0">
                <a:solidFill>
                  <a:srgbClr val="009900"/>
                </a:solidFill>
              </a:rPr>
              <a:t> </a:t>
            </a:r>
            <a:r>
              <a:rPr lang="ru-RU" sz="3600" b="1" dirty="0" smtClean="0">
                <a:solidFill>
                  <a:srgbClr val="009900"/>
                </a:solidFill>
              </a:rPr>
              <a:t>ресурсы</a:t>
            </a:r>
            <a:r>
              <a:rPr lang="ru-RU" b="1" dirty="0" smtClean="0">
                <a:solidFill>
                  <a:srgbClr val="009900"/>
                </a:solidFill>
              </a:rPr>
              <a:t> </a:t>
            </a:r>
            <a:r>
              <a:rPr lang="ru-RU" sz="3600" b="1" dirty="0" smtClean="0">
                <a:solidFill>
                  <a:srgbClr val="009900"/>
                </a:solidFill>
              </a:rPr>
              <a:t>Воронежского края</a:t>
            </a:r>
            <a:endParaRPr lang="ru-RU" sz="3600" b="1" dirty="0">
              <a:solidFill>
                <a:srgbClr val="0099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66990-007D-4247-9C2F-3E3E54E94961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35842" name="Picture 2" descr="C:\Documents and Settings\Loner\Мои документы\фото вода\P10102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339423"/>
            <a:ext cx="7116781" cy="5337270"/>
          </a:xfrm>
          <a:prstGeom prst="roundRect">
            <a:avLst>
              <a:gd name="adj" fmla="val 11970"/>
            </a:avLst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143240" y="857232"/>
            <a:ext cx="278611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Краеведы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257808" cy="72547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Водные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ресурсы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8372" name="Picture 4" descr="http://img01.communa.ru/archive/n8442817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50" t="5952"/>
          <a:stretch>
            <a:fillRect/>
          </a:stretch>
        </p:blipFill>
        <p:spPr bwMode="auto">
          <a:xfrm>
            <a:off x="928662" y="857232"/>
            <a:ext cx="3357586" cy="2241546"/>
          </a:xfrm>
          <a:prstGeom prst="rect">
            <a:avLst/>
          </a:prstGeom>
          <a:noFill/>
        </p:spPr>
      </p:pic>
      <p:pic>
        <p:nvPicPr>
          <p:cNvPr id="58374" name="Picture 6" descr="F:\Для Степанищевой\Картинки водоемов\река Дон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95" r="3157" b="8423"/>
          <a:stretch>
            <a:fillRect/>
          </a:stretch>
        </p:blipFill>
        <p:spPr bwMode="auto">
          <a:xfrm>
            <a:off x="5072066" y="928670"/>
            <a:ext cx="3214710" cy="2143140"/>
          </a:xfrm>
          <a:prstGeom prst="rect">
            <a:avLst/>
          </a:prstGeom>
          <a:noFill/>
        </p:spPr>
      </p:pic>
      <p:pic>
        <p:nvPicPr>
          <p:cNvPr id="58375" name="Picture 7" descr="F:\Для Степанищевой\Картинки водоемов\пруд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571876"/>
            <a:ext cx="3357586" cy="2518190"/>
          </a:xfrm>
          <a:prstGeom prst="rect">
            <a:avLst/>
          </a:prstGeom>
          <a:noFill/>
        </p:spPr>
      </p:pic>
      <p:pic>
        <p:nvPicPr>
          <p:cNvPr id="58377" name="Picture 9" descr="http://im4-tub-ru.yandex.net/i?id=158375894-06-72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586"/>
          <a:stretch>
            <a:fillRect/>
          </a:stretch>
        </p:blipFill>
        <p:spPr bwMode="auto">
          <a:xfrm>
            <a:off x="5143504" y="3786190"/>
            <a:ext cx="3392954" cy="2269403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928662" y="3143248"/>
            <a:ext cx="278611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Озёра (738)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572132" y="3000372"/>
            <a:ext cx="2786114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Реки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(1343)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928662" y="6000768"/>
            <a:ext cx="278611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Пруды (2408)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572132" y="5929330"/>
            <a:ext cx="278611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Родники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4" name="Рисунок 3" descr="http://rzrm.narod.ru/voda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04" b="5172"/>
          <a:stretch>
            <a:fillRect/>
          </a:stretch>
        </p:blipFill>
        <p:spPr bwMode="auto">
          <a:xfrm>
            <a:off x="3000364" y="2643182"/>
            <a:ext cx="321471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roduct_big_pic" descr="&amp;Vcy;&amp;ocy;&amp;dcy;&amp;acy; &amp;mcy;&amp;icy;&amp;ncy;&amp;iecy;&amp;rcy;&amp;acy;&amp;lcy;&amp;softcy;&amp;ncy;&amp;acy;&amp;yacy; &quot;&amp;Ucy;&amp;gcy;&amp;lcy;&amp;yacy;&amp;ncy;&amp;chcy;&amp;iecy;&amp;scy;&amp;kcy;&amp;acy;&amp;yacy; &amp;numero;1&quot;. &amp;Vcy;&amp;ocy;&amp;rcy;&amp;ocy;&amp;ncy;&amp;iecy;&amp;zh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55" t="3584" r="24989" b="6827"/>
          <a:stretch>
            <a:fillRect/>
          </a:stretch>
        </p:blipFill>
        <p:spPr bwMode="auto">
          <a:xfrm>
            <a:off x="6429388" y="1714488"/>
            <a:ext cx="228601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257469682-51-72&amp;n=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3108" y="214290"/>
            <a:ext cx="5214974" cy="13573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МИНЕРАЛЬНЫЕ ВОДЫ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Воронежского края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4282" y="5643578"/>
            <a:ext cx="2786114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Ильменская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85720" y="1714488"/>
            <a:ext cx="2786114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err="1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Икорецкая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357554" y="2000240"/>
            <a:ext cx="2786114" cy="7969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Бобровская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143636" y="5286388"/>
            <a:ext cx="2786114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err="1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Углянче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ская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286116" y="1500174"/>
            <a:ext cx="2786114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Белая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горка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143636" y="5786454"/>
            <a:ext cx="2786114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err="1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Клиниче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ская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14282" y="4857760"/>
            <a:ext cx="278611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5DA2"/>
                </a:solidFill>
                <a:latin typeface="+mj-lt"/>
                <a:ea typeface="+mj-ea"/>
                <a:cs typeface="+mj-cs"/>
              </a:rPr>
              <a:t>Радоновая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да рос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вода росток</Template>
  <TotalTime>1101</TotalTime>
  <Words>414</Words>
  <Application>Microsoft Office PowerPoint</Application>
  <PresentationFormat>Экран (4:3)</PresentationFormat>
  <Paragraphs>101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вода росток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Водные ресурсы Воронежского края</vt:lpstr>
      <vt:lpstr>Водные ресурсы </vt:lpstr>
      <vt:lpstr>Презентация PowerPoint</vt:lpstr>
      <vt:lpstr>Санаторий «Радон»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Проблемы Воронежского края </vt:lpstr>
      <vt:lpstr>Презентация PowerPoint</vt:lpstr>
      <vt:lpstr>Презентация PowerPoint</vt:lpstr>
      <vt:lpstr>Внимание! Вода в опасности!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</dc:creator>
  <dc:description>http://aida.ucoz.ru</dc:description>
  <cp:lastModifiedBy>Хозяин</cp:lastModifiedBy>
  <cp:revision>127</cp:revision>
  <dcterms:created xsi:type="dcterms:W3CDTF">2012-11-06T14:03:10Z</dcterms:created>
  <dcterms:modified xsi:type="dcterms:W3CDTF">2015-10-10T06:42:25Z</dcterms:modified>
  <cp:category>шаблоны к Powerpoint</cp:category>
</cp:coreProperties>
</file>