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1" r:id="rId2"/>
    <p:sldId id="263" r:id="rId3"/>
    <p:sldId id="298" r:id="rId4"/>
    <p:sldId id="266" r:id="rId5"/>
    <p:sldId id="274" r:id="rId6"/>
    <p:sldId id="299" r:id="rId7"/>
    <p:sldId id="300" r:id="rId8"/>
    <p:sldId id="301" r:id="rId9"/>
    <p:sldId id="303" r:id="rId10"/>
    <p:sldId id="279" r:id="rId11"/>
    <p:sldId id="280" r:id="rId12"/>
    <p:sldId id="304" r:id="rId13"/>
    <p:sldId id="286" r:id="rId14"/>
    <p:sldId id="281" r:id="rId15"/>
    <p:sldId id="282" r:id="rId16"/>
    <p:sldId id="283" r:id="rId17"/>
    <p:sldId id="28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6600"/>
    <a:srgbClr val="7C3B06"/>
    <a:srgbClr val="FF9900"/>
    <a:srgbClr val="660033"/>
    <a:srgbClr val="000066"/>
    <a:srgbClr val="6F3505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580" autoAdjust="0"/>
  </p:normalViewPr>
  <p:slideViewPr>
    <p:cSldViewPr>
      <p:cViewPr varScale="1">
        <p:scale>
          <a:sx n="71" d="100"/>
          <a:sy n="71" d="100"/>
        </p:scale>
        <p:origin x="-13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5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9B12CF8-98E1-4FB3-B372-3C8A3FFC9536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524CA5-1324-4D6B-BF47-B60E9D7A5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521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Мы помним\Pomni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848" y="4149080"/>
            <a:ext cx="7772400" cy="1152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63780" y="5877272"/>
            <a:ext cx="6400800" cy="720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068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923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EA5C343-1C2B-475D-A764-56CE603548F8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A3CECC2-2105-4AA7-B520-C0238B3B5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772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Мы помним\PomnimSlid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51938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60375" y="908050"/>
            <a:ext cx="8229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5.jpeg"/><Relationship Id="rId4" Type="http://schemas.openxmlformats.org/officeDocument/2006/relationships/image" Target="../media/image5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5949950"/>
            <a:ext cx="6400800" cy="719138"/>
          </a:xfrm>
        </p:spPr>
        <p:txBody>
          <a:bodyPr rtlCol="0">
            <a:normAutofit fontScale="40000" lnSpcReduction="20000"/>
          </a:bodyPr>
          <a:lstStyle/>
          <a:p>
            <a:pPr eaLnBrk="1" hangingPunct="1">
              <a:buFont typeface="Arial" charset="0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Областное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государственное казенное общеобразовательное учреждение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«Школа – интернат с ограниченными возможностями здоровья № 89»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75" y="476250"/>
            <a:ext cx="5208588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3" descr="C:\Users\ILDAR\Desktop\картинки\kniga-pamjati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8255"/>
          <a:stretch>
            <a:fillRect/>
          </a:stretch>
        </p:blipFill>
        <p:spPr bwMode="auto">
          <a:xfrm>
            <a:off x="1187450" y="4076700"/>
            <a:ext cx="57023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3" descr="C:\Users\ILDAR\Desktop\картинки\kniga-pamjati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8938" y="3933825"/>
            <a:ext cx="2538412" cy="270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-8796" y="3552"/>
            <a:ext cx="9144000" cy="6883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>
              <a:rot lat="0" lon="10799977" rev="0"/>
            </a:camera>
            <a:lightRig rig="threePt" dir="t"/>
          </a:scene3d>
          <a:extLst/>
        </p:spPr>
      </p:pic>
      <p:pic>
        <p:nvPicPr>
          <p:cNvPr id="13315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0038" y="-5643563"/>
            <a:ext cx="5184775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23786"/>
            <a:ext cx="2412153" cy="31704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 rotWithShape="1">
          <a:blip r:embed="rId5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3012883"/>
            <a:ext cx="3859657" cy="323385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/>
        </p:spPr>
      </p:pic>
      <p:sp>
        <p:nvSpPr>
          <p:cNvPr id="13318" name="TextBox 4"/>
          <p:cNvSpPr txBox="1">
            <a:spLocks noChangeArrowheads="1"/>
          </p:cNvSpPr>
          <p:nvPr/>
        </p:nvSpPr>
        <p:spPr bwMode="auto">
          <a:xfrm>
            <a:off x="1300163" y="5373688"/>
            <a:ext cx="1474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>
                <a:latin typeface="Calibri" pitchFamily="34" charset="0"/>
              </a:rPr>
              <a:t>Сысоев М.Т.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93333" y="3522257"/>
            <a:ext cx="2629243" cy="27316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softEdge rad="31750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3320" name="TextBox 3"/>
          <p:cNvSpPr txBox="1">
            <a:spLocks noChangeArrowheads="1"/>
          </p:cNvSpPr>
          <p:nvPr/>
        </p:nvSpPr>
        <p:spPr bwMode="auto">
          <a:xfrm>
            <a:off x="788988" y="2740025"/>
            <a:ext cx="1296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>
                <a:latin typeface="Calibri" pitchFamily="34" charset="0"/>
              </a:rPr>
              <a:t>Сысоев В.Т.</a:t>
            </a:r>
          </a:p>
        </p:txBody>
      </p:sp>
      <p:sp>
        <p:nvSpPr>
          <p:cNvPr id="13321" name="TextBox 10"/>
          <p:cNvSpPr txBox="1">
            <a:spLocks noChangeArrowheads="1"/>
          </p:cNvSpPr>
          <p:nvPr/>
        </p:nvSpPr>
        <p:spPr bwMode="auto">
          <a:xfrm>
            <a:off x="6278563" y="5876925"/>
            <a:ext cx="22907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>
                <a:latin typeface="Calibri" pitchFamily="34" charset="0"/>
              </a:rPr>
              <a:t>Сысоев М.Т. с семьей</a:t>
            </a:r>
          </a:p>
        </p:txBody>
      </p:sp>
      <p:sp>
        <p:nvSpPr>
          <p:cNvPr id="13322" name="Прямоугольник 1"/>
          <p:cNvSpPr>
            <a:spLocks noChangeArrowheads="1"/>
          </p:cNvSpPr>
          <p:nvPr/>
        </p:nvSpPr>
        <p:spPr bwMode="auto">
          <a:xfrm>
            <a:off x="2627313" y="123825"/>
            <a:ext cx="6084887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0363" indent="-360363" eaLnBrk="0" hangingPunct="0">
              <a:tabLst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latin typeface="Segoe Print" pitchFamily="2" charset="0"/>
                <a:cs typeface="Times New Roman" pitchFamily="18" charset="0"/>
              </a:rPr>
              <a:t>        </a:t>
            </a:r>
          </a:p>
          <a:p>
            <a:pPr eaLnBrk="1" hangingPunct="1"/>
            <a:r>
              <a:rPr lang="ru-RU" altLang="ru-RU" sz="1600" b="1">
                <a:latin typeface="Segoe Print" pitchFamily="2" charset="0"/>
                <a:cs typeface="Times New Roman" pitchFamily="18" charset="0"/>
              </a:rPr>
              <a:t>        </a:t>
            </a:r>
          </a:p>
          <a:p>
            <a:pPr eaLnBrk="1" hangingPunct="1"/>
            <a:r>
              <a:rPr lang="ru-RU" altLang="ru-RU" sz="1600" b="1">
                <a:latin typeface="Segoe Print" pitchFamily="2" charset="0"/>
                <a:cs typeface="Times New Roman" pitchFamily="18" charset="0"/>
              </a:rPr>
              <a:t>        Мой прапрадедушка, Сысоев Мстислав Тимофеевич (отец прадедушки Сысоева Анатолия Мстиславовича) прошел всю войну, вернулся  раненым.  На войну ушли ещё два брата:</a:t>
            </a:r>
          </a:p>
          <a:p>
            <a:pPr eaLnBrk="1" hangingPunct="1"/>
            <a:r>
              <a:rPr lang="ru-RU" altLang="ru-RU" sz="1600" b="1">
                <a:latin typeface="Segoe Print" pitchFamily="2" charset="0"/>
                <a:cs typeface="Times New Roman" pitchFamily="18" charset="0"/>
              </a:rPr>
              <a:t>     </a:t>
            </a:r>
          </a:p>
          <a:p>
            <a:pPr eaLnBrk="1" hangingPunct="1"/>
            <a:r>
              <a:rPr lang="ru-RU" altLang="ru-RU" sz="1600" b="1">
                <a:latin typeface="Segoe Print" pitchFamily="2" charset="0"/>
                <a:cs typeface="Times New Roman" pitchFamily="18" charset="0"/>
              </a:rPr>
              <a:t>     Сысоев Михаил Тимофеевич, погиб в начале войны. Сведений о нем нет.</a:t>
            </a:r>
          </a:p>
          <a:p>
            <a:pPr eaLnBrk="1" hangingPunct="1"/>
            <a:r>
              <a:rPr lang="ru-RU" altLang="ru-RU" sz="1600" b="1">
                <a:latin typeface="Segoe Print" pitchFamily="2" charset="0"/>
                <a:cs typeface="Times New Roman" pitchFamily="18" charset="0"/>
              </a:rPr>
              <a:t>    </a:t>
            </a:r>
          </a:p>
          <a:p>
            <a:pPr eaLnBrk="1" hangingPunct="1"/>
            <a:r>
              <a:rPr lang="ru-RU" altLang="ru-RU" sz="1600" b="1">
                <a:latin typeface="Segoe Print" pitchFamily="2" charset="0"/>
                <a:cs typeface="Times New Roman" pitchFamily="18" charset="0"/>
              </a:rPr>
              <a:t>     Сысоев Виктор Тимофеевич. Был</a:t>
            </a:r>
          </a:p>
          <a:p>
            <a:pPr eaLnBrk="1" hangingPunct="1"/>
            <a:r>
              <a:rPr lang="ru-RU" altLang="ru-RU" sz="1600" b="1">
                <a:latin typeface="Segoe Print" pitchFamily="2" charset="0"/>
                <a:cs typeface="Times New Roman" pitchFamily="18" charset="0"/>
              </a:rPr>
              <a:t>    капитаном. Участвовал при форсировании Днепра, возле города Киева, там погиб.</a:t>
            </a:r>
          </a:p>
          <a:p>
            <a:pPr eaLnBrk="1" hangingPunct="1"/>
            <a:r>
              <a:rPr lang="ru-RU" altLang="ru-RU" sz="1600" b="1">
                <a:latin typeface="Segoe Print" pitchFamily="2" charset="0"/>
                <a:cs typeface="Times New Roman" pitchFamily="18" charset="0"/>
              </a:rPr>
              <a:t>,.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225"/>
            <a:ext cx="9144000" cy="688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434200">
            <a:off x="3949356" y="3323613"/>
            <a:ext cx="2569873" cy="186484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663" t="-2566"/>
          <a:stretch/>
        </p:blipFill>
        <p:spPr bwMode="auto">
          <a:xfrm rot="150022">
            <a:off x="3965587" y="4926420"/>
            <a:ext cx="2080769" cy="166457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0825">
            <a:off x="5970875" y="3800667"/>
            <a:ext cx="2879346" cy="215950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5576484">
            <a:off x="4582261" y="1107270"/>
            <a:ext cx="1706596" cy="9497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0" y="539750"/>
            <a:ext cx="4814888" cy="58483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60363" indent="-360363" fontAlgn="auto">
              <a:spcBef>
                <a:spcPts val="0"/>
              </a:spcBef>
              <a:spcAft>
                <a:spcPts val="0"/>
              </a:spcAft>
              <a:tabLst>
                <a:tab pos="90488" algn="l"/>
                <a:tab pos="269875" algn="l"/>
                <a:tab pos="360363" algn="l"/>
                <a:tab pos="630238" algn="l"/>
              </a:tabLs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marL="360363" indent="-360363" fontAlgn="auto">
              <a:spcBef>
                <a:spcPts val="0"/>
              </a:spcBef>
              <a:spcAft>
                <a:spcPts val="0"/>
              </a:spcAft>
              <a:tabLst>
                <a:tab pos="90488" algn="l"/>
                <a:tab pos="269875" algn="l"/>
                <a:tab pos="360363" algn="l"/>
                <a:tab pos="630238" algn="l"/>
              </a:tabLs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Виктор Яковлевич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Бордиков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, мой прадед (дедушка моей мамы со стороны матери), родился 26 июня 1926 года в Оренбургской области. В 1943 году призван в ряды Советской Армии. Ему тогда исполнилось лишь 17 лет. К этому времени  прадед окончил летное военное училище, был пулеметчиком на военном истребителе.</a:t>
            </a:r>
          </a:p>
          <a:p>
            <a:pPr marL="360363" indent="-3603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В1944 году во время боя был ранен, потерял ногу. Вернулся  с фронта инвалидом. Награжден медалями  и орденами в борьбе с фашистскими захватчиками. В соответствии с Решением совета глав государств – участников Содружества Независимых государств от республики Казахстан  в 1996 году ему вручили  медаль Маршала Советского Союза  Г.К. Жукова.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86391" y="767477"/>
            <a:ext cx="2641532" cy="34792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046425">
            <a:off x="5043148" y="2107010"/>
            <a:ext cx="1597246" cy="152662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5950012">
            <a:off x="4124779" y="2177271"/>
            <a:ext cx="1379554" cy="741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http://load.siza.ru:82/Image/633953/640x480/siza_ru_den-pobedy-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539552" y="0"/>
            <a:ext cx="3040071" cy="405342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3132138" y="260350"/>
            <a:ext cx="5815012" cy="6124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Мой легендарный дедушка 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tabLst>
                <a:tab pos="711200" algn="l"/>
              </a:tabLst>
              <a:defRPr/>
            </a:pP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Я хочу рассказать о своём дедушке - Фетисове  Михаиле Сергеевиче. 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     Крепкий, статный, метр восемьдесят  ростом, мой дед начинал службу в бронетанковых войсках. Призвали в армию 21- летнего парня в 1940 году, а война для него началась под Киевом, в селе Белая Церковь. 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     В общей сложности мой дед прослужил 7 лет, даже кавалеристом был в дополнительной части. Рассказывал всё, как джигитовать учился, чтобы от пуль уворачиваться.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3538" algn="l"/>
              </a:tabLst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    Так командиром бронетранспортёра он попал под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3538" algn="l"/>
              </a:tabLst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Сталинград. Это была кровопролитная битва, победа в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3538" algn="l"/>
              </a:tabLst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которой внесла перелом в Великой Отечественной войне.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3538" algn="l"/>
              </a:tabLst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Там, в октябре 1942 года, мой дедушка был серьезно ранен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3538" algn="l"/>
              </a:tabLst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и попал  в госпиталь, который находился в Ульяновской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3538" algn="l"/>
              </a:tabLst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области. Здесь он и встретился с моей бабушкой Шурой,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3538" algn="l"/>
              </a:tabLst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которая служила военфельдшером в том госпитале.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3538" algn="l"/>
                <a:tab pos="623888" algn="l"/>
              </a:tabLst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    За Сталинград дедушка получил Орден Красной Звезды и                                            Медаль «За Отвагу».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Алексеева Елена Викторовна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3175"/>
            <a:ext cx="9144000" cy="688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-9525" y="474663"/>
            <a:ext cx="5643563" cy="59086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                      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Лялин Григорий Гаврилович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Мой дедушка родился в 1923 году в  Алтайском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3538" algn="l"/>
                <a:tab pos="623888" algn="l"/>
              </a:tabLst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     крае.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          В 18 лет он ушёл на фронт рядовым. На фронте пришлось воевать лишь один год, так как его ранило в окопе осколками граната. Дедушка попал в госпиталь с ранением в голову, потерял левый глаз и ноги. После лечения его отправили в тыл, домой. 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          По словам родных, у него были награды. Но именно какие, я не могу сказать. К сожалению, ничего не сохранилось. Нет даже его фотографии. Прожил он всего 58 лет.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         Я горжусь своим дедушкой. Горжусь его смелостью, храбростью. Несмотря на то, что ему было всего 18 лет, он внёс свою маленькую лепту для приближения Победы.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Симонов Данил, ученик 3а класса</a:t>
            </a:r>
          </a:p>
        </p:txBody>
      </p:sp>
      <p:pic>
        <p:nvPicPr>
          <p:cNvPr id="30722" name="Picture 2" descr="Воронежцам покажут уникальные фотографии времён ВОВ - Новости - МОЁ! . Online Воронеж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8288" y="169100"/>
            <a:ext cx="3583259" cy="268744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317500"/>
          </a:effectLst>
          <a:extLst/>
        </p:spPr>
      </p:pic>
      <p:pic>
        <p:nvPicPr>
          <p:cNvPr id="30726" name="Picture 6" descr="баллада о солдате, клип на песню Евгения Мартынова Баллада о матери Галина Пантелеева видеоролик на песню баллада о красках - Пр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8376" y="3861048"/>
            <a:ext cx="4332013" cy="3249011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pic>
        <p:nvPicPr>
          <p:cNvPr id="30724" name="Picture 4" descr="https://im3-tub-ru.yandex.net/i?id=2a047ec5a43fdc60dc14e35aa9ba8fb4&amp;n=21"/>
          <p:cNvPicPr>
            <a:picLocks noChangeAspect="1" noChangeArrowheads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 rot="760381">
            <a:off x="5649427" y="2205949"/>
            <a:ext cx="3305019" cy="2478764"/>
          </a:xfrm>
          <a:prstGeom prst="rect">
            <a:avLst/>
          </a:prstGeom>
          <a:noFill/>
          <a:effectLst>
            <a:softEdge rad="317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4475" cy="688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7411" name="Прямоугольник 4"/>
          <p:cNvSpPr>
            <a:spLocks noChangeArrowheads="1"/>
          </p:cNvSpPr>
          <p:nvPr/>
        </p:nvSpPr>
        <p:spPr bwMode="auto">
          <a:xfrm>
            <a:off x="0" y="-387350"/>
            <a:ext cx="7524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pic>
        <p:nvPicPr>
          <p:cNvPr id="16386" name="Picture 2" descr="C:\Users\ILDAR\Desktop\картинки на книгу\8b5b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84" y="-18092"/>
            <a:ext cx="3823148" cy="2867361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pic>
        <p:nvPicPr>
          <p:cNvPr id="17413" name="Picture 3" descr="C:\Users\ILDAR\Desktop\картинки на книгу\7539952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09825" flipV="1">
            <a:off x="1151731" y="5360194"/>
            <a:ext cx="1271588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Прямоугольник 5"/>
          <p:cNvSpPr>
            <a:spLocks noChangeArrowheads="1"/>
          </p:cNvSpPr>
          <p:nvPr/>
        </p:nvSpPr>
        <p:spPr bwMode="auto">
          <a:xfrm>
            <a:off x="34925" y="201613"/>
            <a:ext cx="8929688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Мой прадед – герой Великой Отечественной войны.</a:t>
            </a:r>
            <a:endParaRPr lang="ru-RU" altLang="ru-RU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ru-RU" alt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ru-RU" sz="14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altLang="ru-RU" sz="1600" b="1">
                <a:solidFill>
                  <a:srgbClr val="FFFF00"/>
                </a:solidFill>
                <a:latin typeface="Segoe Script" pitchFamily="34" charset="0"/>
                <a:cs typeface="Times New Roman" pitchFamily="18" charset="0"/>
              </a:rPr>
              <a:t>70 лет назад 9 мая 1945 года  </a:t>
            </a:r>
          </a:p>
          <a:p>
            <a:pPr algn="just" eaLnBrk="1" hangingPunct="1"/>
            <a:r>
              <a:rPr lang="ru-RU" altLang="ru-RU" sz="1600" b="1">
                <a:solidFill>
                  <a:srgbClr val="FFFF00"/>
                </a:solidFill>
                <a:latin typeface="Segoe Script" pitchFamily="34" charset="0"/>
                <a:cs typeface="Times New Roman" pitchFamily="18" charset="0"/>
              </a:rPr>
              <a:t>                                          закончилась Великая Отечественная война,  </a:t>
            </a:r>
          </a:p>
          <a:p>
            <a:pPr algn="just" eaLnBrk="1" hangingPunct="1"/>
            <a:r>
              <a:rPr lang="ru-RU" altLang="ru-RU" sz="1600" b="1">
                <a:solidFill>
                  <a:srgbClr val="FFFF00"/>
                </a:solidFill>
                <a:latin typeface="Segoe Script" pitchFamily="34" charset="0"/>
                <a:cs typeface="Times New Roman" pitchFamily="18" charset="0"/>
              </a:rPr>
              <a:t>                                          которая принесла много горя и бед. Она </a:t>
            </a:r>
          </a:p>
          <a:p>
            <a:pPr algn="just" eaLnBrk="1" hangingPunct="1"/>
            <a:r>
              <a:rPr lang="ru-RU" altLang="ru-RU" sz="1600" b="1">
                <a:solidFill>
                  <a:srgbClr val="FFFF00"/>
                </a:solidFill>
                <a:latin typeface="Segoe Script" pitchFamily="34" charset="0"/>
                <a:cs typeface="Times New Roman" pitchFamily="18" charset="0"/>
              </a:rPr>
              <a:t>                                          унесла 27 млн. человеческих жизней. Война </a:t>
            </a:r>
          </a:p>
          <a:p>
            <a:pPr algn="just" eaLnBrk="1" hangingPunct="1"/>
            <a:r>
              <a:rPr lang="ru-RU" altLang="ru-RU" sz="1600" b="1">
                <a:solidFill>
                  <a:srgbClr val="FFFF00"/>
                </a:solidFill>
                <a:latin typeface="Segoe Script" pitchFamily="34" charset="0"/>
                <a:cs typeface="Times New Roman" pitchFamily="18" charset="0"/>
              </a:rPr>
              <a:t>                                          оставила неизгладимый след в сердцах и      </a:t>
            </a:r>
          </a:p>
          <a:p>
            <a:pPr algn="just" eaLnBrk="1" hangingPunct="1"/>
            <a:r>
              <a:rPr lang="ru-RU" altLang="ru-RU" sz="1600" b="1">
                <a:solidFill>
                  <a:srgbClr val="FFFF00"/>
                </a:solidFill>
                <a:latin typeface="Segoe Script" pitchFamily="34" charset="0"/>
                <a:cs typeface="Times New Roman" pitchFamily="18" charset="0"/>
              </a:rPr>
              <a:t>                                          судьбах людей. </a:t>
            </a:r>
          </a:p>
          <a:p>
            <a:pPr algn="just" eaLnBrk="1" hangingPunct="1"/>
            <a:r>
              <a:rPr lang="ru-RU" altLang="ru-RU" sz="1600" b="1">
                <a:solidFill>
                  <a:srgbClr val="FFFF00"/>
                </a:solidFill>
                <a:latin typeface="Segoe Script" pitchFamily="34" charset="0"/>
                <a:cs typeface="Times New Roman" pitchFamily="18" charset="0"/>
              </a:rPr>
              <a:t>                                             Мой прадедушка, Шиляев Василий Гурьянович, тоже участвовал в войне. Он – герой той самой страшной -  Великой Отечественной войны. Когда я родилась, его уже не стало. Но мама и прабабушка мне много  рассказывали, как воевал прадедушка.</a:t>
            </a:r>
          </a:p>
          <a:p>
            <a:pPr algn="just" eaLnBrk="1" hangingPunct="1"/>
            <a:r>
              <a:rPr lang="ru-RU" altLang="ru-RU" sz="1600" b="1">
                <a:solidFill>
                  <a:srgbClr val="FFFF00"/>
                </a:solidFill>
                <a:latin typeface="Segoe Script" pitchFamily="34" charset="0"/>
                <a:cs typeface="Times New Roman" pitchFamily="18" charset="0"/>
              </a:rPr>
              <a:t>       Родился он в 1918 году в деревне. В семье было пятеро детей. До войны, когда ещё никто не знал, что она так скоро начнется, прадедушка женился на моей прабабушке Шиляевой  Марии Васильевне. У них родился сын. Прадедушка работал лесником и очень метко стрелял. </a:t>
            </a:r>
          </a:p>
          <a:p>
            <a:pPr algn="just" eaLnBrk="1" hangingPunct="1"/>
            <a:r>
              <a:rPr lang="ru-RU" altLang="ru-RU" sz="1600" b="1">
                <a:solidFill>
                  <a:srgbClr val="FFFF00"/>
                </a:solidFill>
                <a:latin typeface="Segoe Script" pitchFamily="34" charset="0"/>
                <a:cs typeface="Times New Roman" pitchFamily="18" charset="0"/>
              </a:rPr>
              <a:t>         Началась война. Вместе с мужчинами из его родной деревни прадедушка ушёл на фронт. За меткость в стрельбе прадедушка стал пулемётчиком.</a:t>
            </a:r>
          </a:p>
          <a:p>
            <a:pPr algn="just" eaLnBrk="1" hangingPunct="1"/>
            <a:r>
              <a:rPr lang="ru-RU" altLang="ru-RU" sz="1600" b="1">
                <a:solidFill>
                  <a:srgbClr val="FFFF00"/>
                </a:solidFill>
                <a:latin typeface="Segoe Script" pitchFamily="34" charset="0"/>
                <a:cs typeface="Times New Roman" pitchFamily="18" charset="0"/>
              </a:rPr>
              <a:t>         Шёл 1941 год. Немцы добрались до Ленинграда и окружили его. Началась ленинградская блокада. У жителей города не хватало продовольствия, многие умирали от голода. Чтобы спасти людей, нужно было прорвать окружение. Среди солдат, освобождавших город, был и мой прадед. В городе шли тяжёлые, кровавые бои. </a:t>
            </a:r>
          </a:p>
          <a:p>
            <a:pPr algn="just" eaLnBrk="1" hangingPunct="1"/>
            <a:endParaRPr lang="ru-RU" altLang="ru-RU" sz="20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0" y="-49583"/>
            <a:ext cx="9144000" cy="6883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>
              <a:rot lat="0" lon="10799999" rev="0"/>
            </a:camera>
            <a:lightRig rig="threePt" dir="t"/>
          </a:scene3d>
          <a:extLst/>
        </p:spPr>
      </p:pic>
      <p:pic>
        <p:nvPicPr>
          <p:cNvPr id="2050" name="Picture 2" descr="H:\картинки на книгу\9maiss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55" y="99729"/>
            <a:ext cx="8892479" cy="1973559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30163" y="1547813"/>
            <a:ext cx="8893175" cy="5264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0363" indent="-360363" algn="just" fontAlgn="auto">
              <a:spcBef>
                <a:spcPts val="0"/>
              </a:spcBef>
              <a:spcAft>
                <a:spcPts val="0"/>
              </a:spcAft>
              <a:tabLst>
                <a:tab pos="630238" algn="l"/>
                <a:tab pos="719138" algn="l"/>
              </a:tabLst>
              <a:defRPr/>
            </a:pP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        Прабабушка с младенцем на руках ждала своего мужа, ждала от него писем. По радио передавали неутешительные сообщения. Наши войска отступали. Прабабушка молилась и просила бога, чтобы  муж вернулся с фронта живым и невредимым.</a:t>
            </a:r>
          </a:p>
          <a:p>
            <a:pPr marL="360363" algn="just" fontAlgn="auto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    Солдаты воевали днём и ночью. Они выдержали 1418 тяжелых дней и ночей. Под разрывами снарядов, в дождь и в снег, в жару и в холод они уверенно шли к Победе.</a:t>
            </a:r>
          </a:p>
          <a:p>
            <a:pPr marL="360363" indent="-360363" algn="just" fontAlgn="auto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        Василий </a:t>
            </a:r>
            <a:r>
              <a:rPr lang="ru-RU" sz="1600" b="1" dirty="0" err="1">
                <a:latin typeface="Segoe Script" pitchFamily="34" charset="0"/>
                <a:cs typeface="Times New Roman" pitchFamily="18" charset="0"/>
              </a:rPr>
              <a:t>Гурьянович</a:t>
            </a: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 был ранен в плечо. Во второй раз пуля попала в ногу, сделав его хромым. Третий раз – в грудь. Осколок так и  остался в груди, как напоминание о войне. За отличное выполнение заданий, прадедушка был награждён медалями и орденами Великой   Отечественной войны  </a:t>
            </a:r>
            <a:r>
              <a:rPr lang="en-US" sz="1600" b="1" dirty="0">
                <a:latin typeface="Segoe Script" pitchFamily="34" charset="0"/>
                <a:cs typeface="Times New Roman" pitchFamily="18" charset="0"/>
              </a:rPr>
              <a:t>II </a:t>
            </a: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степени.</a:t>
            </a:r>
          </a:p>
          <a:p>
            <a:pPr marL="360363" algn="just" fontAlgn="auto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    После  тяжёлого ранения, в 1943 году,  прадеда комиссовали. Он вернулся домой, о чём просила и молилась прабабушка. Искалеченный, но живой! </a:t>
            </a:r>
          </a:p>
          <a:p>
            <a:pPr marL="36036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    У них в семье родились ещё трое сыновей. Самым младшим был мой дедушка. Он тоже часто рассказывал мне про своего отца, про его подвиги. От деда я узнала, что прадед работал после войны в колхозе. Делал сани, телеги, бочки, валял валенки для односельчан. Про него говорили в селе «золотые руки у Василия </a:t>
            </a:r>
            <a:r>
              <a:rPr lang="ru-RU" sz="1600" b="1" dirty="0" err="1">
                <a:latin typeface="Segoe Script" pitchFamily="34" charset="0"/>
                <a:cs typeface="Times New Roman" pitchFamily="18" charset="0"/>
              </a:rPr>
              <a:t>Гурьяновича</a:t>
            </a: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».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latin typeface="Segoe Script" pitchFamily="34" charset="0"/>
                <a:cs typeface="Times New Roman" pitchFamily="18" charset="0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" y="3175"/>
            <a:ext cx="9144000" cy="688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3074" name="Picture 2" descr="H:\картинки на книгу\1336048241_pozdravleniya-na-9-maya.jpg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041"/>
          <a:stretch/>
        </p:blipFill>
        <p:spPr bwMode="auto">
          <a:xfrm>
            <a:off x="27219" y="227365"/>
            <a:ext cx="4207697" cy="4205700"/>
          </a:xfrm>
          <a:prstGeom prst="rect">
            <a:avLst/>
          </a:prstGeom>
          <a:noFill/>
          <a:effectLst>
            <a:softEdge rad="317500"/>
          </a:effectLst>
          <a:extLst/>
        </p:spPr>
      </p:pic>
      <p:sp>
        <p:nvSpPr>
          <p:cNvPr id="19464" name="Прямоугольник 3"/>
          <p:cNvSpPr>
            <a:spLocks noChangeArrowheads="1"/>
          </p:cNvSpPr>
          <p:nvPr/>
        </p:nvSpPr>
        <p:spPr bwMode="auto">
          <a:xfrm>
            <a:off x="4113213" y="5997575"/>
            <a:ext cx="3987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ru-RU" altLang="ru-RU" b="1" i="1">
                <a:latin typeface="Times New Roman" pitchFamily="18" charset="0"/>
                <a:cs typeface="Times New Roman" pitchFamily="18" charset="0"/>
              </a:rPr>
              <a:t>       Бойкова Яна , ученица 12б класса</a:t>
            </a: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                   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2813000"/>
            <a:ext cx="2224302" cy="318468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-9525" y="227013"/>
            <a:ext cx="8899525" cy="6002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3538" indent="-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        </a:t>
            </a:r>
            <a:endParaRPr lang="ru-RU" sz="1600" b="1" dirty="0">
              <a:solidFill>
                <a:schemeClr val="bg1"/>
              </a:solidFill>
              <a:latin typeface="Segoe Script" pitchFamily="34" charset="0"/>
              <a:cs typeface="Times New Roman" pitchFamily="18" charset="0"/>
            </a:endParaRP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r>
              <a:rPr lang="ru-RU" sz="1600" b="1" dirty="0">
                <a:solidFill>
                  <a:schemeClr val="bg1"/>
                </a:solidFill>
                <a:latin typeface="Segoe Script" pitchFamily="34" charset="0"/>
                <a:cs typeface="Times New Roman" pitchFamily="18" charset="0"/>
              </a:rPr>
              <a:t>        </a:t>
            </a: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Несмотря на всё пережитое, он  оставался весёлым, неунывающим человеком. Обладал чувством юмора. А вот про войну вспоминать не любил.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        9 мая 1945 года прадед со своей семьёй доставали семенную картошку из погреба, собирались сажать её. Прибежали соседские мальчишки и закричали: «Вы что, не слышали? Война закончилась! Победа!». Все стали обнимать друг друга, целовать. Слёзы радости    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                                текли по щекам. Как долго ждали этой минуты.</a:t>
            </a:r>
          </a:p>
          <a:p>
            <a:pPr marL="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В 1994 году Василия </a:t>
            </a:r>
            <a:r>
              <a:rPr lang="ru-RU" sz="1600" b="1" dirty="0" err="1">
                <a:latin typeface="Segoe Script" pitchFamily="34" charset="0"/>
                <a:cs typeface="Times New Roman" pitchFamily="18" charset="0"/>
              </a:rPr>
              <a:t>Гурьяновича</a:t>
            </a: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 не стало. Но мы                </a:t>
            </a:r>
          </a:p>
          <a:p>
            <a:pPr marL="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                                            все его помним, чтим его память,         </a:t>
            </a:r>
          </a:p>
          <a:p>
            <a:pPr marL="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                                                  ухаживаем за могилкой.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Segoe Print" pitchFamily="2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    Нас ещё не было на свете,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Когда в пучине огневой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  Спасали будущее детям,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             Вели с врагом смертельный бой!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    Нас ещё не было на свете,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    Когда Вы защищали край.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    Вы подарили всей планете</a:t>
            </a:r>
          </a:p>
          <a:p>
            <a:pPr marL="360363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Великий и Победный май!</a:t>
            </a:r>
          </a:p>
          <a:p>
            <a:pPr marL="36036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Script" pitchFamily="34" charset="0"/>
                <a:cs typeface="Times New Roman" pitchFamily="18" charset="0"/>
              </a:rPr>
              <a:t>     «Поколение, которое не знает своего прошлого, не имеет будущего…» - гласит народная мудрость. Вечная память погибшим на этой войне. Слава русскому  советскому народу!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2">
            <a:lum bright="10000"/>
            <a:extLst/>
          </a:blip>
          <a:srcRect/>
          <a:stretch>
            <a:fillRect/>
          </a:stretch>
        </p:blipFill>
        <p:spPr bwMode="auto">
          <a:xfrm>
            <a:off x="-8796" y="3552"/>
            <a:ext cx="9144000" cy="6883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>
              <a:rot lat="0" lon="10799999" rev="0"/>
            </a:camera>
            <a:lightRig rig="threePt" dir="t"/>
          </a:scene3d>
          <a:extLst/>
        </p:spPr>
      </p:pic>
      <p:pic>
        <p:nvPicPr>
          <p:cNvPr id="29700" name="Picture 4" descr="Поклонная гора, декабрь 2010 : Голос России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3477948" y="19575"/>
            <a:ext cx="5645811" cy="3425755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pic>
        <p:nvPicPr>
          <p:cNvPr id="6" name="Рисунок 5" descr="http://img1.liveinternet.ru/images/attach/c/8/100/692/100692915_58699468_17d3b2ee3b43.gif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23" y="34865"/>
            <a:ext cx="3451225" cy="2543175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</p:spPr>
      </p:pic>
      <p:pic>
        <p:nvPicPr>
          <p:cNvPr id="7" name="Рисунок 6" descr="http://arh-city.ru/images/photos/medium/article1380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553257"/>
            <a:ext cx="3347864" cy="2301162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-9525" y="549275"/>
            <a:ext cx="6913563" cy="61864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Юсупов </a:t>
            </a:r>
            <a:r>
              <a:rPr lang="ru-RU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Бедретдин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Салахутдинович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360363" fontAlgn="auto">
              <a:spcBef>
                <a:spcPts val="0"/>
              </a:spcBef>
              <a:spcAft>
                <a:spcPts val="0"/>
              </a:spcAft>
              <a:tabLst>
                <a:tab pos="630238" algn="l"/>
                <a:tab pos="719138" algn="l"/>
              </a:tabLs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Своего дедушку я не видела. Немного знаю про него со слов мамы. Дедушка, </a:t>
            </a:r>
            <a:r>
              <a:rPr lang="ru-RU" b="1" dirty="0" err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Бедретдин</a:t>
            </a:r>
            <a:r>
              <a:rPr lang="ru-RU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 </a:t>
            </a:r>
            <a:r>
              <a:rPr lang="ru-RU" b="1" dirty="0" err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Салахутдинович</a:t>
            </a:r>
            <a:r>
              <a:rPr lang="ru-RU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, родился в 1911 году. В 1941 году (ему тогда было 30 лет) был призван в Красную Армию в звании рядового.</a:t>
            </a:r>
          </a:p>
          <a:p>
            <a:pPr marL="360363" indent="-3603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    В ходе боев был ранен. После лечения в госпитале, снова отправился на фронт. Дедушка прошёл всю войну. В 1945 году, когда до Победы оставалось совсем немного, он был контужен. </a:t>
            </a:r>
          </a:p>
          <a:p>
            <a:pPr marL="360363" fontAlgn="auto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r>
              <a:rPr lang="ru-RU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    В 1946 году, после  долгого лечения в госпитале, дедушка вернулся в родной   колхоз имени Жданова. Работал на конном заводе.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r>
              <a:rPr lang="ru-RU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           Умер дедушка в знаменательный день -  </a:t>
            </a:r>
            <a:r>
              <a:rPr lang="ru-RU" b="1" u="sng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9 мая</a:t>
            </a:r>
            <a:r>
              <a:rPr lang="ru-RU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1976 года.</a:t>
            </a:r>
          </a:p>
          <a:p>
            <a:pPr marL="360363" indent="-3603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           Я часто думаю о своём дедушке. Если бы он был сейчас живой, как много я узнала  бы от него. Про Великую Отечественную войну, конечно, мы знаем по прочитанным рассказам, книгам, фильмам. Но, как </a:t>
            </a:r>
          </a:p>
          <a:p>
            <a:pPr marL="360363" indent="-3603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     я думаю, услышать всё, что было за эти многострадальные пять  лет, от живого, видевшего все тяготы войны человека, было бы куда интереснее.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Monotype Corsiva" pitchFamily="66" charset="0"/>
                <a:cs typeface="Times New Roman" pitchFamily="18" charset="0"/>
              </a:rPr>
              <a:t>                                                                     </a:t>
            </a:r>
            <a:r>
              <a:rPr lang="ru-RU" i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Азизова </a:t>
            </a:r>
            <a:r>
              <a:rPr lang="ru-RU" i="1" dirty="0" err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Рамиля</a:t>
            </a:r>
            <a:r>
              <a:rPr lang="ru-RU" i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, ученица 3а класса</a:t>
            </a:r>
            <a:endParaRPr lang="ru-RU" dirty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AC090"/>
            </a:gs>
            <a:gs pos="50000">
              <a:srgbClr val="FF0000"/>
            </a:gs>
            <a:gs pos="100000">
              <a:srgbClr val="E1E8F5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555875" y="476250"/>
            <a:ext cx="6337300" cy="431800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dirty="0" smtClean="0">
                <a:solidFill>
                  <a:srgbClr val="FF0000"/>
                </a:solidFill>
              </a:rPr>
              <a:t/>
            </a:r>
            <a:br>
              <a:rPr lang="ru-RU" altLang="ru-RU" sz="2400" dirty="0" smtClean="0">
                <a:solidFill>
                  <a:srgbClr val="FF0000"/>
                </a:solidFill>
              </a:rPr>
            </a:br>
            <a:endParaRPr lang="ru-RU" altLang="ru-RU" sz="2400" dirty="0" smtClean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033463"/>
            <a:ext cx="9144000" cy="5803900"/>
          </a:xfr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1000">
                <a:srgbClr val="FBA97D"/>
              </a:gs>
              <a:gs pos="4000">
                <a:schemeClr val="accent6">
                  <a:lumMod val="75000"/>
                </a:schemeClr>
              </a:gs>
              <a:gs pos="100000">
                <a:srgbClr val="FEE7F2"/>
              </a:gs>
            </a:gsLst>
            <a:lin ang="18900000" scaled="1"/>
            <a:tileRect/>
          </a:gradFill>
        </p:spPr>
        <p:txBody>
          <a:bodyPr/>
          <a:lstStyle/>
          <a:p>
            <a:pPr marL="173038" indent="0" algn="ctr" eaLnBrk="1" hangingPunct="1">
              <a:buFont typeface="Arial" charset="0"/>
              <a:buNone/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a_FuturicaNord" pitchFamily="34" charset="-52"/>
                <a:cs typeface="Times New Roman" pitchFamily="18" charset="0"/>
              </a:rPr>
              <a:t>70-летие </a:t>
            </a:r>
            <a:r>
              <a:rPr lang="ru-RU" sz="1600" b="1" dirty="0">
                <a:solidFill>
                  <a:srgbClr val="FF0000"/>
                </a:solidFill>
                <a:latin typeface="a_FuturicaNord" pitchFamily="34" charset="-52"/>
                <a:cs typeface="Times New Roman" pitchFamily="18" charset="0"/>
              </a:rPr>
              <a:t>Победы  в Великой Отечественной </a:t>
            </a:r>
            <a:r>
              <a:rPr lang="ru-RU" sz="1600" b="1" dirty="0" smtClean="0">
                <a:solidFill>
                  <a:srgbClr val="FF0000"/>
                </a:solidFill>
                <a:latin typeface="a_FuturicaNord" pitchFamily="34" charset="-52"/>
                <a:cs typeface="Times New Roman" pitchFamily="18" charset="0"/>
              </a:rPr>
              <a:t>войне</a:t>
            </a:r>
          </a:p>
          <a:p>
            <a:pPr marL="363538" indent="84138" algn="ctr" eaLnBrk="1" hangingPunct="1">
              <a:buFont typeface="Arial" charset="0"/>
              <a:buNone/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a_FuturicaNord" pitchFamily="34" charset="-52"/>
                <a:cs typeface="Times New Roman" pitchFamily="18" charset="0"/>
              </a:rPr>
              <a:t>1941-1945 </a:t>
            </a:r>
            <a:r>
              <a:rPr lang="ru-RU" sz="1600" b="1" dirty="0" err="1" smtClean="0">
                <a:solidFill>
                  <a:srgbClr val="FF0000"/>
                </a:solidFill>
                <a:latin typeface="a_FuturicaNord" pitchFamily="34" charset="-52"/>
                <a:cs typeface="Times New Roman" pitchFamily="18" charset="0"/>
              </a:rPr>
              <a:t>гг</a:t>
            </a:r>
            <a:endParaRPr lang="ru-RU" sz="1600" dirty="0" smtClean="0">
              <a:solidFill>
                <a:srgbClr val="FF0000"/>
              </a:solidFill>
              <a:latin typeface="a_FuturicaNord" pitchFamily="34" charset="-52"/>
            </a:endParaRPr>
          </a:p>
          <a:p>
            <a:pPr marL="363538" indent="0" eaLnBrk="1" hangingPunct="1">
              <a:buFont typeface="Arial" charset="0"/>
              <a:buNone/>
              <a:tabLst>
                <a:tab pos="623888" algn="l"/>
              </a:tabLst>
              <a:defRPr/>
            </a:pPr>
            <a:r>
              <a:rPr lang="ru-RU" sz="1600" dirty="0" smtClean="0">
                <a:latin typeface="Franklin Gothic Medium" pitchFamily="34" charset="0"/>
                <a:cs typeface="Times New Roman" pitchFamily="18" charset="0"/>
              </a:rPr>
              <a:t>      История России знала немало войн. </a:t>
            </a:r>
            <a:r>
              <a:rPr lang="ru-RU" sz="1600" dirty="0">
                <a:latin typeface="Franklin Gothic Medium" pitchFamily="34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Franklin Gothic Medium" pitchFamily="34" charset="0"/>
                <a:cs typeface="Times New Roman" pitchFamily="18" charset="0"/>
              </a:rPr>
              <a:t>ойна 1941 - 1945 годов - самая </a:t>
            </a:r>
            <a:r>
              <a:rPr lang="ru-RU" sz="1600" dirty="0">
                <a:latin typeface="Franklin Gothic Medium" pitchFamily="34" charset="0"/>
                <a:cs typeface="Times New Roman" pitchFamily="18" charset="0"/>
              </a:rPr>
              <a:t>страшная, кровопролитная, </a:t>
            </a:r>
            <a:r>
              <a:rPr lang="ru-RU" sz="1600" dirty="0" smtClean="0">
                <a:latin typeface="Franklin Gothic Medium" pitchFamily="34" charset="0"/>
                <a:cs typeface="Times New Roman" pitchFamily="18" charset="0"/>
              </a:rPr>
              <a:t>повлиявшая на судьбы многих поколений людей. Победа в Великой Отечественной войне явила всему миру не только мощь нашего оружия, но и мощь русского духа. Эта   победа - определяющая веха в истории нашей страны.</a:t>
            </a:r>
          </a:p>
          <a:p>
            <a:pPr indent="0" eaLnBrk="1" hangingPunct="1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>
                <a:solidFill>
                  <a:srgbClr val="FF0000"/>
                </a:solidFill>
                <a:latin typeface="Franklin Gothic Medium" pitchFamily="34" charset="0"/>
                <a:cs typeface="Times New Roman" pitchFamily="18" charset="0"/>
              </a:rPr>
              <a:t>9 мая 2015 года исполняется 70 лет со дня Великой Победы</a:t>
            </a:r>
            <a:r>
              <a:rPr lang="ru-RU" sz="1600" i="1" dirty="0" smtClean="0">
                <a:solidFill>
                  <a:srgbClr val="FF0000"/>
                </a:solidFill>
                <a:latin typeface="Franklin Gothic Medium" pitchFamily="34" charset="0"/>
                <a:cs typeface="Times New Roman" pitchFamily="18" charset="0"/>
              </a:rPr>
              <a:t>.</a:t>
            </a: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3538" indent="260350" eaLnBrk="1" hangingPunct="1">
              <a:buFont typeface="Arial" charset="0"/>
              <a:buNone/>
              <a:defRPr/>
            </a:pPr>
            <a:r>
              <a:rPr lang="ru-RU" sz="1600" dirty="0" smtClean="0">
                <a:latin typeface="Franklin Gothic Medium" pitchFamily="34" charset="0"/>
                <a:cs typeface="Times New Roman" pitchFamily="18" charset="0"/>
              </a:rPr>
              <a:t> Но сколько бы ни минуло десятилетий, нельзя забывать о превращенных в пепел      городах и селах, о разрушенном народном хозяйстве, о гибели бесценных памятников материальной и духовной культуры народа, о тружениках тыла, вынесших на своих плечах непомерное бремя военного лихолетья, о самой главной и невосполнимой утрате – миллионах человеческих жизней, сгоревших в пожаре Великой Отечественной войны.  Великая Победа... Путь к ней был долог и труден. Небывалой жестокостью и болью, невосполнимыми потерями и разрушениями, скорбью по истерзанной огнем и металлом родной земле были наполнены 1418 дней и ночей Великой Отечественной войны.  Никто         и ничто не в состоянии умалить величие подвига народа, всемирно-историческое         значение победы над фашизмом. Весенним, солнечным днем – 9 мая 1945 года усталый,    но счастливый солдат великой страны вытер с лица пороховую гарь последнего, самого трудного боя. Именно в этот день во всех уголках нашей необъятной </a:t>
            </a:r>
          </a:p>
          <a:p>
            <a:pPr marL="363538" indent="0" eaLnBrk="1" hangingPunct="1">
              <a:buFont typeface="Arial" charset="0"/>
              <a:buNone/>
              <a:tabLst>
                <a:tab pos="449263" algn="l"/>
                <a:tab pos="711200" algn="l"/>
              </a:tabLst>
              <a:defRPr/>
            </a:pPr>
            <a:r>
              <a:rPr lang="ru-RU" sz="1600" dirty="0" smtClean="0">
                <a:latin typeface="Franklin Gothic Medium" pitchFamily="34" charset="0"/>
                <a:cs typeface="Times New Roman" pitchFamily="18" charset="0"/>
              </a:rPr>
              <a:t>       Родины радостной вестью прозвучало долгожданное слово: «Победа!» </a:t>
            </a:r>
            <a:endParaRPr lang="ru-RU" sz="1600" dirty="0">
              <a:latin typeface="Franklin Gothic Medium" pitchFamily="34" charset="0"/>
              <a:cs typeface="Times New Roman" pitchFamily="18" charset="0"/>
            </a:endParaRPr>
          </a:p>
          <a:p>
            <a:pPr marL="363538" indent="0" eaLnBrk="1" hangingPunct="1">
              <a:buFont typeface="Arial" charset="0"/>
              <a:buNone/>
              <a:defRPr/>
            </a:pPr>
            <a:endParaRPr lang="ru-RU" sz="1600" dirty="0">
              <a:latin typeface="Franklin Gothic Medium" pitchFamily="34" charset="0"/>
            </a:endParaRPr>
          </a:p>
        </p:txBody>
      </p:sp>
      <p:pic>
        <p:nvPicPr>
          <p:cNvPr id="5124" name="Picture 2" descr="C:\Users\ILDAR\Desktop\картинки на книгу\0_23ac3_a97c3344_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5588" y="-31750"/>
            <a:ext cx="134937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88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5" name="Picture 9" descr="Andersval - ПОЗДРАВЛЕНИЕ с Днём ПОБЕДЫ"/>
          <p:cNvPicPr>
            <a:picLocks noChangeAspect="1" noChangeArrowheads="1"/>
          </p:cNvPicPr>
          <p:nvPr/>
        </p:nvPicPr>
        <p:blipFill>
          <a:blip r:embed="rId3">
            <a:lum bright="20000"/>
            <a:extLst/>
          </a:blip>
          <a:srcRect/>
          <a:stretch>
            <a:fillRect/>
          </a:stretch>
        </p:blipFill>
        <p:spPr bwMode="auto">
          <a:xfrm>
            <a:off x="3385736" y="1556792"/>
            <a:ext cx="5788677" cy="4838201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0" y="215900"/>
            <a:ext cx="8604250" cy="5724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353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6353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179388" indent="1588" fontAlgn="auto">
              <a:spcBef>
                <a:spcPts val="0"/>
              </a:spcBef>
              <a:spcAft>
                <a:spcPts val="0"/>
              </a:spcAft>
              <a:tabLst>
                <a:tab pos="449263" algn="l"/>
                <a:tab pos="630238" algn="l"/>
              </a:tabLs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Franklin Gothic Medium" pitchFamily="34" charset="0"/>
                <a:cs typeface="Times New Roman" pitchFamily="18" charset="0"/>
              </a:rPr>
              <a:t>       </a:t>
            </a:r>
            <a:r>
              <a:rPr lang="ru-RU" sz="1600" dirty="0">
                <a:latin typeface="Franklin Gothic Medium" pitchFamily="34" charset="0"/>
                <a:cs typeface="Times New Roman" pitchFamily="18" charset="0"/>
              </a:rPr>
              <a:t>С того памятного мая минуло более полувека.  Выросли новые поколения.             </a:t>
            </a:r>
          </a:p>
          <a:p>
            <a:pPr marL="179388" indent="1588" fontAlgn="auto">
              <a:spcBef>
                <a:spcPts val="0"/>
              </a:spcBef>
              <a:spcAft>
                <a:spcPts val="0"/>
              </a:spcAft>
              <a:tabLst>
                <a:tab pos="360363" algn="l"/>
                <a:tab pos="630238" algn="l"/>
              </a:tabLst>
              <a:defRPr/>
            </a:pPr>
            <a:r>
              <a:rPr lang="ru-RU" sz="1600" dirty="0">
                <a:latin typeface="Franklin Gothic Medium" pitchFamily="34" charset="0"/>
                <a:cs typeface="Times New Roman" pitchFamily="18" charset="0"/>
              </a:rPr>
              <a:t>   Для них Великая Отечественная война – далекая история. Но совесть и долг    </a:t>
            </a:r>
          </a:p>
          <a:p>
            <a:pPr marL="179388" indent="1588" fontAlgn="auto">
              <a:spcBef>
                <a:spcPts val="0"/>
              </a:spcBef>
              <a:spcAft>
                <a:spcPts val="0"/>
              </a:spcAft>
              <a:tabLst>
                <a:tab pos="360363" algn="l"/>
                <a:tab pos="630238" algn="l"/>
              </a:tabLst>
              <a:defRPr/>
            </a:pPr>
            <a:r>
              <a:rPr lang="ru-RU" sz="1600" dirty="0">
                <a:latin typeface="Franklin Gothic Medium" pitchFamily="34" charset="0"/>
                <a:cs typeface="Times New Roman" pitchFamily="18" charset="0"/>
              </a:rPr>
              <a:t>   перед погибшими и пережившими войну не должны позволить нам забыть      </a:t>
            </a:r>
          </a:p>
          <a:p>
            <a:pPr marL="179388" indent="1588" fontAlgn="auto">
              <a:spcBef>
                <a:spcPts val="0"/>
              </a:spcBef>
              <a:spcAft>
                <a:spcPts val="0"/>
              </a:spcAft>
              <a:tabLst>
                <a:tab pos="360363" algn="l"/>
                <a:tab pos="630238" algn="l"/>
              </a:tabLst>
              <a:defRPr/>
            </a:pPr>
            <a:r>
              <a:rPr lang="ru-RU" sz="1600" dirty="0">
                <a:latin typeface="Franklin Gothic Medium" pitchFamily="34" charset="0"/>
                <a:cs typeface="Times New Roman" pitchFamily="18" charset="0"/>
              </a:rPr>
              <a:t>   эту героически-трагическую страницу летописи нашего  государства.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indent="265113" fontAlgn="auto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r>
              <a:rPr lang="ru-RU" sz="1600" dirty="0">
                <a:latin typeface="Franklin Gothic Medium" pitchFamily="34" charset="0"/>
                <a:cs typeface="Times New Roman" pitchFamily="18" charset="0"/>
              </a:rPr>
              <a:t>       Эта книга посвящается родным и близким учащихся и педагогических работников    </a:t>
            </a:r>
          </a:p>
          <a:p>
            <a:pPr indent="265113" fontAlgn="auto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r>
              <a:rPr lang="ru-RU" sz="1600" dirty="0">
                <a:latin typeface="Franklin Gothic Medium" pitchFamily="34" charset="0"/>
                <a:cs typeface="Times New Roman" pitchFamily="18" charset="0"/>
              </a:rPr>
              <a:t> нашей школы, которые внесли частичку себя для приближения  Великой Победы.</a:t>
            </a:r>
            <a:r>
              <a:rPr lang="ru-RU" sz="1600" dirty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. </a:t>
            </a:r>
          </a:p>
          <a:p>
            <a:pPr indent="889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Monotype Corsiva" pitchFamily="66" charset="0"/>
                <a:cs typeface="Times New Roman" pitchFamily="18" charset="0"/>
              </a:rPr>
              <a:t>           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Нет в России семьи такой </a:t>
            </a:r>
          </a:p>
          <a:p>
            <a:pPr indent="889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     Где б не памятен был свой герой</a:t>
            </a:r>
          </a:p>
          <a:p>
            <a:pPr indent="889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          И глаза молодых солдат</a:t>
            </a:r>
          </a:p>
          <a:p>
            <a:pPr indent="889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     С фотографий увядших глядят…</a:t>
            </a:r>
          </a:p>
          <a:p>
            <a:pPr indent="889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     Этот взгляд словно высший суд,</a:t>
            </a:r>
          </a:p>
          <a:p>
            <a:pPr indent="889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     Для ребят что сейчас растут…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5400"/>
            <a:ext cx="9144000" cy="688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" name="Рисунок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315192" y="632464"/>
            <a:ext cx="4167899" cy="309634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172" name="Прямоугольник 2"/>
          <p:cNvSpPr>
            <a:spLocks noChangeArrowheads="1"/>
          </p:cNvSpPr>
          <p:nvPr/>
        </p:nvSpPr>
        <p:spPr bwMode="auto">
          <a:xfrm>
            <a:off x="9525" y="260350"/>
            <a:ext cx="6075363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 sz="20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>
                <a:latin typeface="Segoe Print" pitchFamily="2" charset="0"/>
                <a:cs typeface="Times New Roman" pitchFamily="18" charset="0"/>
              </a:rPr>
              <a:t>                  </a:t>
            </a:r>
            <a:r>
              <a:rPr lang="ru-RU" altLang="ru-RU" b="1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>Спасибо деду за Победу!</a:t>
            </a:r>
          </a:p>
          <a:p>
            <a:pPr eaLnBrk="1" hangingPunct="1"/>
            <a:endParaRPr lang="ru-RU" altLang="ru-RU" sz="1600" b="1">
              <a:latin typeface="Segoe Print" pitchFamily="2" charset="0"/>
              <a:cs typeface="Times New Roman" pitchFamily="18" charset="0"/>
            </a:endParaRPr>
          </a:p>
          <a:p>
            <a:pPr eaLnBrk="1" hangingPunct="1"/>
            <a:r>
              <a:rPr lang="ru-RU" altLang="ru-RU" sz="1600" b="1">
                <a:solidFill>
                  <a:schemeClr val="bg1"/>
                </a:solidFill>
                <a:latin typeface="Segoe Print" pitchFamily="2" charset="0"/>
                <a:cs typeface="Times New Roman" pitchFamily="18" charset="0"/>
              </a:rPr>
              <a:t>        </a:t>
            </a:r>
            <a:r>
              <a:rPr lang="ru-RU" altLang="ru-RU" sz="1600" b="1" i="1">
                <a:latin typeface="Segoe Print" pitchFamily="2" charset="0"/>
                <a:cs typeface="Times New Roman" pitchFamily="18" charset="0"/>
              </a:rPr>
              <a:t>Я родился в счастливое мирное время, но я     </a:t>
            </a:r>
          </a:p>
          <a:p>
            <a:pPr eaLnBrk="1" hangingPunct="1"/>
            <a:r>
              <a:rPr lang="ru-RU" altLang="ru-RU" sz="1600" b="1" i="1">
                <a:latin typeface="Segoe Print" pitchFamily="2" charset="0"/>
                <a:cs typeface="Times New Roman" pitchFamily="18" charset="0"/>
              </a:rPr>
              <a:t>     много слышал о войне, ведь горе и беда не </a:t>
            </a:r>
          </a:p>
          <a:p>
            <a:pPr eaLnBrk="1" hangingPunct="1"/>
            <a:r>
              <a:rPr lang="ru-RU" altLang="ru-RU" sz="1600" b="1" i="1">
                <a:latin typeface="Segoe Print" pitchFamily="2" charset="0"/>
                <a:cs typeface="Times New Roman" pitchFamily="18" charset="0"/>
              </a:rPr>
              <a:t>     обошли стороной моих родных и близких. </a:t>
            </a:r>
          </a:p>
          <a:p>
            <a:pPr eaLnBrk="1" hangingPunct="1"/>
            <a:r>
              <a:rPr lang="ru-RU" altLang="ru-RU" sz="1600" b="1" i="1">
                <a:latin typeface="Segoe Print" pitchFamily="2" charset="0"/>
                <a:cs typeface="Times New Roman" pitchFamily="18" charset="0"/>
              </a:rPr>
              <a:t>        Мой прадедушка, Порфирий Порфирьевич     </a:t>
            </a:r>
          </a:p>
          <a:p>
            <a:pPr eaLnBrk="1" hangingPunct="1"/>
            <a:r>
              <a:rPr lang="ru-RU" altLang="ru-RU" sz="1600" b="1" i="1">
                <a:latin typeface="Segoe Print" pitchFamily="2" charset="0"/>
                <a:cs typeface="Times New Roman" pitchFamily="18" charset="0"/>
              </a:rPr>
              <a:t>     Порфирьев, отправился добровольцем на войну </a:t>
            </a:r>
          </a:p>
          <a:p>
            <a:pPr eaLnBrk="1" hangingPunct="1"/>
            <a:r>
              <a:rPr lang="ru-RU" altLang="ru-RU" sz="1600" b="1" i="1">
                <a:latin typeface="Segoe Print" pitchFamily="2" charset="0"/>
                <a:cs typeface="Times New Roman" pitchFamily="18" charset="0"/>
              </a:rPr>
              <a:t>     в 1941 году. Война застала его совсем молодым, </a:t>
            </a:r>
          </a:p>
          <a:p>
            <a:pPr eaLnBrk="1" hangingPunct="1"/>
            <a:r>
              <a:rPr lang="ru-RU" altLang="ru-RU" sz="1600" b="1" i="1">
                <a:latin typeface="Segoe Print" pitchFamily="2" charset="0"/>
                <a:cs typeface="Times New Roman" pitchFamily="18" charset="0"/>
              </a:rPr>
              <a:t>     полным сил и здоровья.</a:t>
            </a:r>
          </a:p>
          <a:p>
            <a:pPr eaLnBrk="1" hangingPunct="1"/>
            <a:r>
              <a:rPr lang="ru-RU" altLang="ru-RU" sz="1600" b="1" i="1">
                <a:latin typeface="Segoe Print" pitchFamily="2" charset="0"/>
                <a:cs typeface="Times New Roman" pitchFamily="18" charset="0"/>
              </a:rPr>
              <a:t>       Прадедушка воевал под Москвой. Несколько раз   </a:t>
            </a:r>
          </a:p>
          <a:p>
            <a:pPr eaLnBrk="1" hangingPunct="1"/>
            <a:r>
              <a:rPr lang="ru-RU" altLang="ru-RU" sz="1600" b="1" i="1">
                <a:latin typeface="Segoe Print" pitchFamily="2" charset="0"/>
                <a:cs typeface="Times New Roman" pitchFamily="18" charset="0"/>
              </a:rPr>
              <a:t>     лежал в госпитале после ранений. Однажды,      </a:t>
            </a:r>
          </a:p>
          <a:p>
            <a:pPr eaLnBrk="1" hangingPunct="1"/>
            <a:r>
              <a:rPr lang="ru-RU" altLang="ru-RU" sz="1600" b="1" i="1">
                <a:latin typeface="Segoe Print" pitchFamily="2" charset="0"/>
                <a:cs typeface="Times New Roman" pitchFamily="18" charset="0"/>
              </a:rPr>
              <a:t>     после тяжелого  ранения, врачам  чудом удалось </a:t>
            </a:r>
          </a:p>
          <a:p>
            <a:pPr eaLnBrk="1" hangingPunct="1"/>
            <a:r>
              <a:rPr lang="ru-RU" altLang="ru-RU" sz="1600" b="1" i="1">
                <a:latin typeface="Segoe Print" pitchFamily="2" charset="0"/>
                <a:cs typeface="Times New Roman" pitchFamily="18" charset="0"/>
              </a:rPr>
              <a:t>     спасти его. Но вернуться домой ему не было   </a:t>
            </a:r>
          </a:p>
          <a:p>
            <a:pPr eaLnBrk="1" hangingPunct="1"/>
            <a:r>
              <a:rPr lang="ru-RU" altLang="ru-RU" sz="1600" b="1" i="1">
                <a:latin typeface="Segoe Print" pitchFamily="2" charset="0"/>
                <a:cs typeface="Times New Roman" pitchFamily="18" charset="0"/>
              </a:rPr>
              <a:t>     суждено. Защищая нашу Родину, он погиб.</a:t>
            </a:r>
          </a:p>
          <a:p>
            <a:pPr eaLnBrk="1" hangingPunct="1"/>
            <a:r>
              <a:rPr lang="ru-RU" altLang="ru-RU" sz="1600" b="1" i="1">
                <a:latin typeface="Segoe Print" pitchFamily="2" charset="0"/>
                <a:cs typeface="Times New Roman" pitchFamily="18" charset="0"/>
              </a:rPr>
              <a:t>        Я горжусь своим прадедушкой. Он был сильным,   </a:t>
            </a:r>
          </a:p>
          <a:p>
            <a:pPr eaLnBrk="1" hangingPunct="1"/>
            <a:r>
              <a:rPr lang="ru-RU" altLang="ru-RU" sz="1600" b="1" i="1">
                <a:latin typeface="Segoe Print" pitchFamily="2" charset="0"/>
                <a:cs typeface="Times New Roman" pitchFamily="18" charset="0"/>
              </a:rPr>
              <a:t>     мужественным человеком. Вся наша родня всегда   </a:t>
            </a:r>
          </a:p>
          <a:p>
            <a:pPr eaLnBrk="1" hangingPunct="1"/>
            <a:r>
              <a:rPr lang="ru-RU" altLang="ru-RU" sz="1600" b="1" i="1">
                <a:latin typeface="Segoe Print" pitchFamily="2" charset="0"/>
                <a:cs typeface="Times New Roman" pitchFamily="18" charset="0"/>
              </a:rPr>
              <a:t>     будем помнить его. </a:t>
            </a:r>
          </a:p>
          <a:p>
            <a:pPr eaLnBrk="1" hangingPunct="1"/>
            <a:r>
              <a:rPr lang="ru-RU" altLang="ru-RU" sz="1600" b="1" i="1">
                <a:latin typeface="Segoe Print" pitchFamily="2" charset="0"/>
                <a:cs typeface="Times New Roman" pitchFamily="18" charset="0"/>
              </a:rPr>
              <a:t>        Спасибо деду за Победу! </a:t>
            </a:r>
          </a:p>
          <a:p>
            <a:pPr eaLnBrk="1" hangingPunct="1"/>
            <a:r>
              <a:rPr lang="ru-RU" altLang="ru-RU" sz="1600" b="1">
                <a:latin typeface="Segoe Print" pitchFamily="2" charset="0"/>
                <a:cs typeface="Times New Roman" pitchFamily="18" charset="0"/>
              </a:rPr>
              <a:t> </a:t>
            </a:r>
          </a:p>
          <a:p>
            <a:pPr eaLnBrk="1" hangingPunct="1"/>
            <a:r>
              <a:rPr lang="ru-RU" altLang="ru-RU" sz="1600" i="1">
                <a:latin typeface="Segoe Print" pitchFamily="2" charset="0"/>
                <a:cs typeface="Times New Roman" pitchFamily="18" charset="0"/>
              </a:rPr>
              <a:t>              Деменцов Максим,  ученик 10б класса</a:t>
            </a:r>
            <a:endParaRPr lang="ru-RU" altLang="ru-RU" sz="1600">
              <a:latin typeface="Segoe Print" pitchFamily="2" charset="0"/>
              <a:cs typeface="Times New Roman" pitchFamily="18" charset="0"/>
            </a:endParaRPr>
          </a:p>
          <a:p>
            <a:pPr eaLnBrk="1" hangingPunct="1"/>
            <a:r>
              <a:rPr lang="ru-RU" altLang="ru-RU" b="1">
                <a:latin typeface="Segoe Print" pitchFamily="2" charset="0"/>
                <a:cs typeface="Times New Roman" pitchFamily="18" charset="0"/>
              </a:rPr>
              <a:t> </a:t>
            </a:r>
            <a:endParaRPr lang="ru-RU" altLang="ru-RU">
              <a:latin typeface="Segoe Print" pitchFamily="2" charset="0"/>
              <a:cs typeface="Times New Roman" pitchFamily="18" charset="0"/>
            </a:endParaRPr>
          </a:p>
        </p:txBody>
      </p:sp>
      <p:pic>
        <p:nvPicPr>
          <p:cNvPr id="7173" name="Picture 2" descr="C:\Users\ILDAR\Desktop\картинки на книгу\7539952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001699">
            <a:off x="5738813" y="3708400"/>
            <a:ext cx="23812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>
              <a:rot lat="0" lon="10799999" rev="0"/>
            </a:camera>
            <a:lightRig rig="threePt" dir="t"/>
          </a:scene3d>
          <a:extLst/>
        </p:spPr>
      </p:pic>
      <p:pic>
        <p:nvPicPr>
          <p:cNvPr id="7172" name="Picture 4" descr="C:\Users\ILDAR\Desktop\картинки на книгу\картинки\1403379126_22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960440" cy="2970330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4" name="Прямоугольник 3"/>
          <p:cNvSpPr/>
          <p:nvPr/>
        </p:nvSpPr>
        <p:spPr>
          <a:xfrm>
            <a:off x="2428875" y="0"/>
            <a:ext cx="6480175" cy="66167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latin typeface="Monotype Corsiva" pitchFamily="66" charset="0"/>
                <a:cs typeface="Times New Roman" pitchFamily="18" charset="0"/>
              </a:rPr>
              <a:t>                                  </a:t>
            </a:r>
            <a:r>
              <a:rPr lang="ru-RU" sz="1600" b="1" i="1" dirty="0" err="1">
                <a:latin typeface="Segoe Print" pitchFamily="2" charset="0"/>
                <a:cs typeface="Times New Roman" pitchFamily="18" charset="0"/>
              </a:rPr>
              <a:t>Малючева</a:t>
            </a:r>
            <a:r>
              <a:rPr lang="ru-RU" sz="1600" b="1" i="1" dirty="0">
                <a:latin typeface="Segoe Print" pitchFamily="2" charset="0"/>
                <a:cs typeface="Times New Roman" pitchFamily="18" charset="0"/>
              </a:rPr>
              <a:t> Карина, ученица 3 а класса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latin typeface="Monotype Corsiva" pitchFamily="66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Monotype Corsiva" pitchFamily="66" charset="0"/>
                <a:cs typeface="Times New Roman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Monotype Corsiva" pitchFamily="66" charset="0"/>
                <a:cs typeface="Times New Roman" pitchFamily="18" charset="0"/>
              </a:rPr>
              <a:t>                      </a:t>
            </a:r>
            <a:r>
              <a:rPr lang="ru-RU" sz="1600" b="1" dirty="0">
                <a:solidFill>
                  <a:srgbClr val="C00000"/>
                </a:solidFill>
                <a:latin typeface="a_FuturicaNord" pitchFamily="34" charset="-52"/>
                <a:cs typeface="Times New Roman" pitchFamily="18" charset="0"/>
              </a:rPr>
              <a:t>Мои родные, защищавшие Родину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  <a:latin typeface="a_FuturicaNord" pitchFamily="34" charset="-52"/>
                <a:cs typeface="Times New Roman" pitchFamily="18" charset="0"/>
              </a:rPr>
              <a:t>                       от фашизма в годы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  <a:latin typeface="a_FuturicaNord" pitchFamily="34" charset="-52"/>
                <a:cs typeface="Times New Roman" pitchFamily="18" charset="0"/>
              </a:rPr>
              <a:t>            Великой Отечественной войны.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Segoe Print" pitchFamily="2" charset="0"/>
                <a:cs typeface="Times New Roman" pitchFamily="18" charset="0"/>
              </a:rPr>
              <a:t>    </a:t>
            </a:r>
            <a:endParaRPr lang="ru-RU" sz="1600" b="1" dirty="0">
              <a:latin typeface="Segoe Print" pitchFamily="2" charset="0"/>
              <a:cs typeface="Times New Roman" pitchFamily="18" charset="0"/>
            </a:endParaRP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dirty="0">
                <a:solidFill>
                  <a:schemeClr val="bg1"/>
                </a:solidFill>
                <a:latin typeface="Segoe Print" pitchFamily="2" charset="0"/>
                <a:cs typeface="Times New Roman" pitchFamily="18" charset="0"/>
              </a:rPr>
              <a:t>           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Вот уже 70 лет наша страна живёт в мире и покое. В этом году мы отмечаем большой праздник. В приближении этого великого праздника участвовали и мои родные. Я, конечно, их не знаю. Но про них, про их  подвиги часто слышу  от  родных. 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Хочу начать с прапрадедушки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Будинкова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Прокопия Даниловича. Это прадед моей мамы – Марины Олеговны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Малючевой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, по линии матери. Прапрадед родился в Алтайском крае в деревне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Чистюнька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. В  1941 году был призван на фронт из Казахстана, города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Алма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–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Ата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. На фронте был  пулемётчиком. 2 февраля 1944 года погиб, проявив геройство и мужество при освобождении железнодорожной станции Новосокольники, недалеко от города Великие Луки.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Segoe Print" pitchFamily="2" charset="0"/>
                <a:cs typeface="Times New Roman" pitchFamily="18" charset="0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ILDAR\Desktop\картинки на книгу\0_4c99a_ce6c6e9c_L.jp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4463" y="0"/>
            <a:ext cx="9288463" cy="6858000"/>
          </a:xfrm>
          <a:prstGeom prst="rect">
            <a:avLst/>
          </a:prstGeom>
          <a:gradFill rotWithShape="0">
            <a:gsLst>
              <a:gs pos="0">
                <a:srgbClr val="FEE7F2"/>
              </a:gs>
              <a:gs pos="44000">
                <a:srgbClr val="FBA97D"/>
              </a:gs>
              <a:gs pos="78000">
                <a:srgbClr val="FEE7F2"/>
              </a:gs>
              <a:gs pos="94000">
                <a:srgbClr val="6F3505"/>
              </a:gs>
              <a:gs pos="100000">
                <a:srgbClr val="6F3505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969061">
            <a:off x="1426591" y="2169196"/>
            <a:ext cx="2816409" cy="306990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  <p:sp>
        <p:nvSpPr>
          <p:cNvPr id="9220" name="Прямоугольник 1"/>
          <p:cNvSpPr>
            <a:spLocks noChangeArrowheads="1"/>
          </p:cNvSpPr>
          <p:nvPr/>
        </p:nvSpPr>
        <p:spPr bwMode="auto">
          <a:xfrm>
            <a:off x="971550" y="860425"/>
            <a:ext cx="67691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latin typeface="Segoe Print" pitchFamily="2" charset="0"/>
                <a:cs typeface="Times New Roman" pitchFamily="18" charset="0"/>
              </a:rPr>
              <a:t>У нас осталась только похоронка, которую сохранила бабушка. Похоронен мой прапрадед в Новосокольниках в    </a:t>
            </a:r>
          </a:p>
          <a:p>
            <a:pPr eaLnBrk="1" hangingPunct="1"/>
            <a:r>
              <a:rPr lang="ru-RU" altLang="ru-RU" sz="1600" b="1">
                <a:latin typeface="Segoe Print" pitchFamily="2" charset="0"/>
                <a:cs typeface="Times New Roman" pitchFamily="18" charset="0"/>
              </a:rPr>
              <a:t>                        братской могиле.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C:\Users\ILDAR\Desktop\картинки на книгу\forumfullimg~crimea~1363342077867~13656594016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2495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747692">
            <a:off x="3282505" y="2918994"/>
            <a:ext cx="2820480" cy="303919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sp>
        <p:nvSpPr>
          <p:cNvPr id="10244" name="Прямоугольник 1"/>
          <p:cNvSpPr>
            <a:spLocks noChangeArrowheads="1"/>
          </p:cNvSpPr>
          <p:nvPr/>
        </p:nvSpPr>
        <p:spPr bwMode="auto">
          <a:xfrm>
            <a:off x="3492500" y="476250"/>
            <a:ext cx="5543550" cy="280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 sz="1600" b="1">
              <a:solidFill>
                <a:schemeClr val="bg1"/>
              </a:solidFill>
              <a:latin typeface="Segoe Print" pitchFamily="2" charset="0"/>
              <a:cs typeface="Times New Roman" pitchFamily="18" charset="0"/>
            </a:endParaRPr>
          </a:p>
          <a:p>
            <a:pPr eaLnBrk="1" hangingPunct="1"/>
            <a:r>
              <a:rPr lang="ru-RU" altLang="ru-RU" sz="1600" b="1">
                <a:solidFill>
                  <a:schemeClr val="bg1"/>
                </a:solidFill>
                <a:latin typeface="Segoe Print" pitchFamily="2" charset="0"/>
                <a:cs typeface="Times New Roman" pitchFamily="18" charset="0"/>
              </a:rPr>
              <a:t>  </a:t>
            </a:r>
          </a:p>
          <a:p>
            <a:pPr eaLnBrk="1" hangingPunct="1"/>
            <a:r>
              <a:rPr lang="ru-RU" altLang="ru-RU" sz="1600" b="1">
                <a:solidFill>
                  <a:schemeClr val="bg1"/>
                </a:solidFill>
                <a:latin typeface="Segoe Print" pitchFamily="2" charset="0"/>
                <a:cs typeface="Times New Roman" pitchFamily="18" charset="0"/>
              </a:rPr>
              <a:t>    А мой прадедушка (родной дедушка моей мамы Малючевой – Сысоевой  Марины Олеговны, со стороны отца), Сысоев Анатолий Мстиславович,  участвовал при разминировании Новороссийска, Малой Земли, Голубой линии.</a:t>
            </a:r>
          </a:p>
          <a:p>
            <a:pPr eaLnBrk="1" hangingPunct="1"/>
            <a:r>
              <a:rPr lang="ru-RU" altLang="ru-RU" sz="1600" b="1">
                <a:solidFill>
                  <a:schemeClr val="bg1"/>
                </a:solidFill>
                <a:latin typeface="Segoe Print" pitchFamily="2" charset="0"/>
                <a:cs typeface="Times New Roman" pitchFamily="18" charset="0"/>
              </a:rPr>
              <a:t>    Родился он 23 сентября  1927 года в Краснодарском крае в селе Шабельское. Был призван в ряды советской Армии в сентябре 1944 года, когда ему было 17 лет.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2238" y="1268761"/>
            <a:ext cx="2252751" cy="291043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ILDAR\Desktop\картинки на книгу\9mai-vinetka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61913"/>
            <a:ext cx="9186863" cy="691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688885">
            <a:off x="610055" y="1251889"/>
            <a:ext cx="2912959" cy="2196279"/>
          </a:xfrm>
          <a:prstGeom prst="rect">
            <a:avLst/>
          </a:prstGeom>
          <a:ln>
            <a:noFill/>
          </a:ln>
          <a:effectLst>
            <a:softEdge rad="317500"/>
          </a:effectLst>
          <a:ex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853979">
            <a:off x="1102072" y="3406528"/>
            <a:ext cx="3072332" cy="2924835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557817">
            <a:off x="5183103" y="2341772"/>
            <a:ext cx="2838412" cy="2789245"/>
          </a:xfrm>
          <a:prstGeom prst="rect">
            <a:avLst/>
          </a:prstGeom>
          <a:ln>
            <a:noFill/>
          </a:ln>
          <a:effectLst>
            <a:softEdge rad="317500"/>
          </a:effectLst>
          <a:ex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70386">
            <a:off x="4279445" y="452113"/>
            <a:ext cx="2975740" cy="2231805"/>
          </a:xfrm>
          <a:prstGeom prst="rect">
            <a:avLst/>
          </a:prstGeom>
          <a:ln>
            <a:noFill/>
          </a:ln>
          <a:effectLst>
            <a:softEdge rad="317500"/>
          </a:effectLst>
          <a:extLst/>
        </p:spPr>
      </p:pic>
      <p:sp>
        <p:nvSpPr>
          <p:cNvPr id="11271" name="Прямоугольник 1"/>
          <p:cNvSpPr>
            <a:spLocks noChangeArrowheads="1"/>
          </p:cNvSpPr>
          <p:nvPr/>
        </p:nvSpPr>
        <p:spPr bwMode="auto">
          <a:xfrm>
            <a:off x="3332163" y="2436813"/>
            <a:ext cx="5040312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1600" b="1">
                <a:solidFill>
                  <a:schemeClr val="bg1"/>
                </a:solidFill>
                <a:latin typeface="Segoe Print" pitchFamily="2" charset="0"/>
                <a:cs typeface="Times New Roman" pitchFamily="18" charset="0"/>
              </a:rPr>
              <a:t>В звании сержанта был отправлен в Иран. Там они защищали южные рубежи Советского Союза. Так они делали всё возможное, чтобы Турция не вступала в войну с СССР. </a:t>
            </a:r>
            <a:endParaRPr lang="ru-RU" altLang="ru-RU" sz="1600" b="1">
              <a:solidFill>
                <a:schemeClr val="bg1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:\картинки на книгу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3173" y="1343713"/>
            <a:ext cx="3688399" cy="343501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48615">
            <a:off x="3472548" y="2797239"/>
            <a:ext cx="4568533" cy="361647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7172" y="3817214"/>
            <a:ext cx="3060400" cy="219925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/>
        </p:spPr>
      </p:pic>
      <p:pic>
        <p:nvPicPr>
          <p:cNvPr id="12294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2629">
            <a:off x="3800475" y="862013"/>
            <a:ext cx="2863850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Прямоугольник 1"/>
          <p:cNvSpPr>
            <a:spLocks noChangeArrowheads="1"/>
          </p:cNvSpPr>
          <p:nvPr/>
        </p:nvSpPr>
        <p:spPr bwMode="auto">
          <a:xfrm>
            <a:off x="1206500" y="2205038"/>
            <a:ext cx="4859338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b="1">
                <a:latin typeface="Segoe Print" pitchFamily="2" charset="0"/>
                <a:cs typeface="Times New Roman" pitchFamily="18" charset="0"/>
              </a:rPr>
              <a:t>  </a:t>
            </a:r>
            <a:r>
              <a:rPr lang="ru-RU" altLang="ru-RU" sz="1600" b="1">
                <a:solidFill>
                  <a:schemeClr val="bg1"/>
                </a:solidFill>
                <a:latin typeface="Segoe Print" pitchFamily="2" charset="0"/>
                <a:cs typeface="Times New Roman" pitchFamily="18" charset="0"/>
              </a:rPr>
              <a:t>В Иране прадедушка находился до  </a:t>
            </a:r>
          </a:p>
          <a:p>
            <a:pPr eaLnBrk="1" hangingPunct="1"/>
            <a:r>
              <a:rPr lang="ru-RU" altLang="ru-RU" sz="1600" b="1">
                <a:solidFill>
                  <a:schemeClr val="bg1"/>
                </a:solidFill>
                <a:latin typeface="Segoe Print" pitchFamily="2" charset="0"/>
                <a:cs typeface="Times New Roman" pitchFamily="18" charset="0"/>
              </a:rPr>
              <a:t>1947 года. Там ему присвоена военная специальность – специалист штабной службы, заведующий секретным делопроизводством.      </a:t>
            </a:r>
          </a:p>
          <a:p>
            <a:pPr eaLnBrk="1" hangingPunct="1"/>
            <a:r>
              <a:rPr lang="ru-RU" altLang="ru-RU" sz="1600" b="1">
                <a:solidFill>
                  <a:schemeClr val="bg1"/>
                </a:solidFill>
                <a:latin typeface="Segoe Print" pitchFamily="2" charset="0"/>
                <a:cs typeface="Times New Roman" pitchFamily="18" charset="0"/>
              </a:rPr>
              <a:t>       Прадедушка гордился медалью «За Победу над Германией» и медалью «За боевые заслуги»</a:t>
            </a:r>
            <a:endParaRPr lang="ru-RU" altLang="ru-RU" sz="1600" b="1">
              <a:solidFill>
                <a:schemeClr val="bg1"/>
              </a:solidFill>
              <a:latin typeface="Segoe Print" pitchFamily="2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51712" y="909197"/>
            <a:ext cx="2399647" cy="290801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mnim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1904</TotalTime>
  <Words>1933</Words>
  <Application>Microsoft Office PowerPoint</Application>
  <PresentationFormat>Экран (4:3)</PresentationFormat>
  <Paragraphs>161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Pomnim</vt:lpstr>
      <vt:lpstr>Презентация PowerPoint</vt:lpstr>
      <vt:lpstr>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ILDAR</dc:creator>
  <cp:lastModifiedBy>Ильдар Ахмеджанов</cp:lastModifiedBy>
  <cp:revision>195</cp:revision>
  <dcterms:created xsi:type="dcterms:W3CDTF">2015-04-25T18:32:27Z</dcterms:created>
  <dcterms:modified xsi:type="dcterms:W3CDTF">2015-10-10T19:42:49Z</dcterms:modified>
</cp:coreProperties>
</file>