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309" r:id="rId2"/>
    <p:sldId id="310" r:id="rId3"/>
    <p:sldId id="313" r:id="rId4"/>
    <p:sldId id="312" r:id="rId5"/>
    <p:sldId id="289" r:id="rId6"/>
    <p:sldId id="290" r:id="rId7"/>
    <p:sldId id="291" r:id="rId8"/>
    <p:sldId id="314" r:id="rId9"/>
    <p:sldId id="292" r:id="rId10"/>
    <p:sldId id="295" r:id="rId11"/>
    <p:sldId id="315" r:id="rId12"/>
    <p:sldId id="271" r:id="rId13"/>
    <p:sldId id="316" r:id="rId14"/>
    <p:sldId id="318" r:id="rId15"/>
    <p:sldId id="296" r:id="rId16"/>
    <p:sldId id="319" r:id="rId17"/>
    <p:sldId id="320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6600"/>
    <a:srgbClr val="7C3B06"/>
    <a:srgbClr val="FF9900"/>
    <a:srgbClr val="660033"/>
    <a:srgbClr val="000066"/>
    <a:srgbClr val="6F3505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580" autoAdjust="0"/>
  </p:normalViewPr>
  <p:slideViewPr>
    <p:cSldViewPr>
      <p:cViewPr varScale="1">
        <p:scale>
          <a:sx n="71" d="100"/>
          <a:sy n="71" d="100"/>
        </p:scale>
        <p:origin x="-13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9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5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9B12CF8-98E1-4FB3-B372-3C8A3FFC9536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1524CA5-1324-4D6B-BF47-B60E9D7A58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521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77040A-7B36-486B-8CD7-304AD55A64A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Мы помним\Pomni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848" y="4149080"/>
            <a:ext cx="7772400" cy="1152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63780" y="5877272"/>
            <a:ext cx="6400800" cy="720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0683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923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EA5C343-1C2B-475D-A764-56CE603548F8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A3CECC2-2105-4AA7-B520-C0238B3B5E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772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Мы помним\PomnimSlid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51938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60375" y="908050"/>
            <a:ext cx="82296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06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jpeg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4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jpeg"/><Relationship Id="rId5" Type="http://schemas.openxmlformats.org/officeDocument/2006/relationships/image" Target="../media/image41.png"/><Relationship Id="rId4" Type="http://schemas.openxmlformats.org/officeDocument/2006/relationships/image" Target="../media/image4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1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http://nikita-byvalino.ru/files/foto/4186foto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1691">
            <a:off x="2623890" y="3506923"/>
            <a:ext cx="1956430" cy="277700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39488">
            <a:off x="838792" y="1404438"/>
            <a:ext cx="1762302" cy="244267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1957388" y="260350"/>
            <a:ext cx="7164387" cy="6124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Мой прадедушка – участник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Великой Отечественной войны.</a:t>
            </a:r>
          </a:p>
          <a:p>
            <a:pPr marL="363538" fontAlgn="auto">
              <a:spcBef>
                <a:spcPts val="0"/>
              </a:spcBef>
              <a:spcAft>
                <a:spcPts val="0"/>
              </a:spcAft>
              <a:tabLst>
                <a:tab pos="449263" algn="l"/>
                <a:tab pos="623888" algn="l"/>
              </a:tabLs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Мой прадедушка, </a:t>
            </a:r>
            <a:r>
              <a:rPr lang="ru-RU" sz="1600" b="1" dirty="0" err="1">
                <a:latin typeface="Segoe Print" pitchFamily="2" charset="0"/>
                <a:cs typeface="Times New Roman" pitchFamily="18" charset="0"/>
              </a:rPr>
              <a:t>Ильязов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</a:t>
            </a:r>
            <a:r>
              <a:rPr lang="ru-RU" sz="1600" b="1" dirty="0" err="1">
                <a:latin typeface="Segoe Print" pitchFamily="2" charset="0"/>
                <a:cs typeface="Times New Roman" pitchFamily="18" charset="0"/>
              </a:rPr>
              <a:t>Халим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, был на фронте рядовым. Родился он в 1905 году. Призван </a:t>
            </a:r>
            <a:r>
              <a:rPr lang="ru-RU" sz="1600" b="1" dirty="0" err="1">
                <a:latin typeface="Segoe Print" pitchFamily="2" charset="0"/>
                <a:cs typeface="Times New Roman" pitchFamily="18" charset="0"/>
              </a:rPr>
              <a:t>Верхнеуслонским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РВК Татарской АССР в ряды Советской Армии. Погиб в бою 19 апреля 1945 года. Похоронен в поселке </a:t>
            </a:r>
            <a:r>
              <a:rPr lang="ru-RU" sz="1600" b="1" dirty="0" err="1">
                <a:latin typeface="Segoe Print" pitchFamily="2" charset="0"/>
                <a:cs typeface="Times New Roman" pitchFamily="18" charset="0"/>
              </a:rPr>
              <a:t>Переславское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Зеленоградского района Калининградской области.</a:t>
            </a:r>
          </a:p>
          <a:p>
            <a:pPr marL="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  <a:tab pos="711200" algn="l"/>
              </a:tabLs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   Прадед был награжден медалью «За отвагу». В ходе поисковых работ отряда «Память» по увековечиванию памяти погибших при защите Отечества, проводимых в      </a:t>
            </a:r>
          </a:p>
          <a:p>
            <a:pPr marL="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  <a:tab pos="711200" algn="l"/>
              </a:tabLs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марте 2009 года, при полевых работах  в окрестностях </a:t>
            </a:r>
          </a:p>
          <a:p>
            <a:pPr marL="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  <a:tab pos="711200" algn="l"/>
              </a:tabLs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                                населенного пункта  Волошино </a:t>
            </a:r>
          </a:p>
          <a:p>
            <a:pPr marL="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  <a:tab pos="711200" algn="l"/>
              </a:tabLs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                                    Зеленоградского района </a:t>
            </a:r>
          </a:p>
          <a:p>
            <a:pPr marL="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  <a:tab pos="711200" algn="l"/>
              </a:tabLs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                                    Калининградской области,   </a:t>
            </a:r>
          </a:p>
          <a:p>
            <a:pPr marL="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  <a:tab pos="711200" algn="l"/>
              </a:tabLs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                                        была обнаружена медаль  </a:t>
            </a:r>
          </a:p>
          <a:p>
            <a:pPr marL="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  <a:tab pos="711200" algn="l"/>
              </a:tabLs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                                      «За отвагу» за №740697.   </a:t>
            </a:r>
          </a:p>
          <a:p>
            <a:pPr marL="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  <a:tab pos="711200" algn="l"/>
              </a:tabLs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                                       В в 2010 году                                         медаль была    </a:t>
            </a:r>
          </a:p>
          <a:p>
            <a:pPr marL="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  <a:tab pos="711200" algn="l"/>
              </a:tabLs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                                       вручена дочери –    </a:t>
            </a:r>
          </a:p>
          <a:p>
            <a:pPr marL="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  <a:tab pos="711200" algn="l"/>
              </a:tabLs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                                               </a:t>
            </a:r>
            <a:r>
              <a:rPr lang="ru-RU" sz="1600" b="1" dirty="0" err="1">
                <a:latin typeface="Segoe Print" pitchFamily="2" charset="0"/>
                <a:cs typeface="Times New Roman" pitchFamily="18" charset="0"/>
              </a:rPr>
              <a:t>Халиуллиной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</a:t>
            </a:r>
          </a:p>
          <a:p>
            <a:pPr marL="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  <a:tab pos="711200" algn="l"/>
              </a:tabLs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                                         </a:t>
            </a:r>
            <a:r>
              <a:rPr lang="ru-RU" sz="1600" b="1" dirty="0" err="1">
                <a:latin typeface="Segoe Print" pitchFamily="2" charset="0"/>
                <a:cs typeface="Times New Roman" pitchFamily="18" charset="0"/>
              </a:rPr>
              <a:t>Салтание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</a:t>
            </a:r>
            <a:r>
              <a:rPr lang="ru-RU" sz="1600" b="1" dirty="0" err="1">
                <a:latin typeface="Segoe Print" pitchFamily="2" charset="0"/>
                <a:cs typeface="Times New Roman" pitchFamily="18" charset="0"/>
              </a:rPr>
              <a:t>Халимовне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. </a:t>
            </a:r>
          </a:p>
          <a:p>
            <a:pPr marL="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  <a:tab pos="711200" algn="l"/>
              </a:tabLst>
              <a:defRPr/>
            </a:pPr>
            <a:endParaRPr lang="ru-RU" sz="1400" b="1" dirty="0">
              <a:latin typeface="Segoe Print" pitchFamily="2" charset="0"/>
              <a:cs typeface="Times New Roman" pitchFamily="18" charset="0"/>
            </a:endParaRPr>
          </a:p>
          <a:p>
            <a:pPr marL="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  <a:tab pos="711200" algn="l"/>
              </a:tabLst>
              <a:defRPr/>
            </a:pPr>
            <a:endParaRPr lang="ru-RU" sz="1400" b="1" dirty="0">
              <a:latin typeface="Segoe Print" pitchFamily="2" charset="0"/>
              <a:cs typeface="Times New Roman" pitchFamily="18" charset="0"/>
            </a:endParaRPr>
          </a:p>
          <a:p>
            <a:pPr marL="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  <a:tab pos="711200" algn="l"/>
              </a:tabLst>
              <a:defRPr/>
            </a:pPr>
            <a:endParaRPr lang="ru-RU" sz="1400" b="1" dirty="0">
              <a:latin typeface="Segoe Print" pitchFamily="2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Segoe Print" pitchFamily="2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артинки на книгу\24582654_1178690933_technocity_p3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-8796" y="3552"/>
            <a:ext cx="9144000" cy="6883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>
              <a:rot lat="0" lon="10799999" rev="0"/>
            </a:camera>
            <a:lightRig rig="threePt" dir="t"/>
          </a:scene3d>
          <a:ex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122" y="592790"/>
            <a:ext cx="2520176" cy="34122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pic>
        <p:nvPicPr>
          <p:cNvPr id="4100" name="Picture 4" descr="https://im2-tub-ru.yandex.net/i?id=5c62c90ab791f7148e9148d7c824832f&amp;n=21"/>
          <p:cNvPicPr>
            <a:picLocks noChangeAspect="1" noChangeArrowheads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-8796" y="4005064"/>
            <a:ext cx="2846012" cy="2376264"/>
          </a:xfrm>
          <a:prstGeom prst="rect">
            <a:avLst/>
          </a:prstGeom>
          <a:noFill/>
          <a:effectLst>
            <a:softEdge rad="317500"/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2339975" y="4763"/>
            <a:ext cx="6804025" cy="70183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Прадедушка Поляков Павел Иванович. Родился в 1912 году. Призван на фронт </a:t>
            </a:r>
            <a:r>
              <a:rPr lang="ru-RU" b="1" dirty="0" err="1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Шемуршинским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РВК. Был рядовым. 20 января 1942 года погиб в бою. Захоронен в деревне Ларионова </a:t>
            </a:r>
            <a:r>
              <a:rPr lang="ru-RU" b="1" dirty="0" err="1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Киришского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района Ленинградской области. </a:t>
            </a: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         Его жена, моя прабабушка , </a:t>
            </a:r>
            <a:r>
              <a:rPr lang="ru-RU" b="1" dirty="0" err="1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Вазанова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Елена Григорьевна, родилась в 1910 году. Умерла 27 марта 1984 года.</a:t>
            </a: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         Брат  прадедушки, </a:t>
            </a:r>
            <a:r>
              <a:rPr lang="ru-RU" b="1" dirty="0" err="1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Полянов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Никандр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Иванович, родился 1923 году.   Призван на фронт </a:t>
            </a:r>
            <a:r>
              <a:rPr lang="ru-RU" b="1" dirty="0" err="1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Шемуршинским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РВК. Рядовой. Погиб в бою 2 августа 1942 года. Захоронен на опушке леса  в полутора километрах от деревни Погорелово </a:t>
            </a:r>
            <a:r>
              <a:rPr lang="ru-RU" b="1" dirty="0" err="1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Городищенского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района Тверской (бывшей Калининградской)  области .  </a:t>
            </a: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           Кузьмин Михаил Акимович. Воевал в составе Воронежского фронта.  Стрелок 2-го батальона восьмого гвардейского стрелкового полка 25 –ой стрелковой гвардейской дивизии.     9 сентября 1942 года был ранен в  районе села </a:t>
            </a:r>
            <a:r>
              <a:rPr lang="ru-RU" b="1" dirty="0" err="1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Сеняево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Воронежской области. Осколок мины  попал ему в левую голень. Лежал в госпитале в городе Омске. За боевые заслуги  награжден орденом Красной звезды  </a:t>
            </a:r>
            <a:r>
              <a:rPr lang="en-US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III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степени. </a:t>
            </a: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            Очень скоро будет отмечаться День Победы. Я хочу пожелать дорогим ветеранам и труженикам тыла здоровья, сказать огромное спасибо за мир, который они нам подарили! 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Кузьмина Елена, ученица 7а класса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ILDAR\Desktop\КНИГА ПАМЯТИ\IMG0474A.jpg"/>
          <p:cNvPicPr/>
          <p:nvPr/>
        </p:nvPicPr>
        <p:blipFill rotWithShape="1"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1079489" y="-1150845"/>
            <a:ext cx="6957391" cy="914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47" name="Рисунок 3" descr="C:\Users\ILDAR\Desktop\КНИГА ПАМЯТИ\IMG0465A.jpg"/>
          <p:cNvPicPr>
            <a:picLocks noChangeAspect="1" noChangeArrowheads="1"/>
          </p:cNvPicPr>
          <p:nvPr/>
        </p:nvPicPr>
        <p:blipFill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456668">
            <a:off x="491332" y="357981"/>
            <a:ext cx="2120900" cy="220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Users\ILDAR\Desktop\картинки на книгу\windows_nfs_russianvictory_0.jpeg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7422" y="4196067"/>
            <a:ext cx="4386064" cy="2741290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pic>
        <p:nvPicPr>
          <p:cNvPr id="3075" name="Picture 3" descr="C:\Users\ILDAR\Desktop\картинки на книгу\photo-014-gvozdika-gvozdichny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1932" y="5517384"/>
            <a:ext cx="4288716" cy="1440008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-20638" y="277813"/>
            <a:ext cx="8964613" cy="57864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C00000"/>
                </a:solidFill>
                <a:latin typeface="Segoe Script" pitchFamily="34" charset="0"/>
              </a:rPr>
              <a:t>                                                   </a:t>
            </a:r>
            <a:r>
              <a:rPr lang="ru-RU" sz="1600" b="1" i="1" dirty="0" err="1">
                <a:solidFill>
                  <a:srgbClr val="C00000"/>
                </a:solidFill>
                <a:latin typeface="Segoe Script" pitchFamily="34" charset="0"/>
              </a:rPr>
              <a:t>Вериялова</a:t>
            </a:r>
            <a:r>
              <a:rPr lang="ru-RU" sz="1600" b="1" i="1" dirty="0">
                <a:solidFill>
                  <a:srgbClr val="C00000"/>
                </a:solidFill>
                <a:latin typeface="Segoe Script" pitchFamily="34" charset="0"/>
              </a:rPr>
              <a:t> Валерия, ученица 6б класса</a:t>
            </a:r>
            <a:r>
              <a:rPr lang="ru-RU" sz="1600" b="1" dirty="0">
                <a:solidFill>
                  <a:srgbClr val="C00000"/>
                </a:solidFill>
                <a:latin typeface="Segoe Script" pitchFamily="34" charset="0"/>
              </a:rPr>
              <a:t> </a:t>
            </a:r>
            <a:endParaRPr lang="ru-RU" sz="1600" b="1" dirty="0">
              <a:solidFill>
                <a:srgbClr val="C00000"/>
              </a:solidFill>
              <a:latin typeface="+mn-lt"/>
            </a:endParaRP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  <a:tab pos="711200" algn="l"/>
              </a:tabLst>
              <a:defRPr/>
            </a:pP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Print" pitchFamily="2" charset="0"/>
              </a:rPr>
              <a:t>            </a:t>
            </a:r>
            <a:r>
              <a:rPr lang="ru-RU" sz="1600" b="1" dirty="0">
                <a:latin typeface="Segoe Print" pitchFamily="2" charset="0"/>
              </a:rPr>
              <a:t>У меня очень много родных, принимавших участие в Великой Отечественной войне. К 70 – </a:t>
            </a:r>
            <a:r>
              <a:rPr lang="ru-RU" sz="1600" b="1" dirty="0" err="1">
                <a:latin typeface="Segoe Print" pitchFamily="2" charset="0"/>
              </a:rPr>
              <a:t>летию</a:t>
            </a:r>
            <a:r>
              <a:rPr lang="ru-RU" sz="1600" b="1" dirty="0">
                <a:latin typeface="Segoe Print" pitchFamily="2" charset="0"/>
              </a:rPr>
              <a:t> Победы наших войск над фашисткой Германией, мы с мамой решили выпустить стенгазету о родных и близких нам людях, которые воевали за наше счастливое будущее, работали в тылу. В ходе сбора информации о них, меня всё больше и больше охватывало чувство гордости за их смелость и патриотизм, чувство благодарности за героизм, выносливость.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b="1" dirty="0">
                <a:solidFill>
                  <a:schemeClr val="bg1"/>
                </a:solidFill>
                <a:latin typeface="+mn-lt"/>
              </a:rPr>
              <a:t>            </a:t>
            </a:r>
            <a:r>
              <a:rPr lang="ru-RU" sz="1600" b="1" i="1" u="sng" dirty="0" err="1">
                <a:solidFill>
                  <a:srgbClr val="002060"/>
                </a:solidFill>
                <a:latin typeface="Segoe Print" pitchFamily="2" charset="0"/>
              </a:rPr>
              <a:t>Вериялов</a:t>
            </a:r>
            <a:r>
              <a:rPr lang="ru-RU" sz="1600" b="1" i="1" u="sng" dirty="0">
                <a:solidFill>
                  <a:srgbClr val="002060"/>
                </a:solidFill>
                <a:latin typeface="Segoe Print" pitchFamily="2" charset="0"/>
              </a:rPr>
              <a:t> Александр Антонович, мой дед, участник войны.</a:t>
            </a:r>
          </a:p>
          <a:p>
            <a:pPr marL="363538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/>
                </a:solidFill>
                <a:latin typeface="Segoe Print" pitchFamily="2" charset="0"/>
              </a:rPr>
              <a:t>    </a:t>
            </a:r>
            <a:r>
              <a:rPr lang="ru-RU" sz="1600" b="1" dirty="0">
                <a:latin typeface="Segoe Print" pitchFamily="2" charset="0"/>
              </a:rPr>
              <a:t>Участник Великой Отечественной войны. Служил с 1941 по 1947 год. Сохранилась его красноармейская книжка. Был награжден орденами и медалями. Было 9 боевых медалей(«За оборону Заполярья», «За взятие Будапешта» и другие), но они были утеряны сразу после войны. Служил  в особом отделе, на бронепоезде, в личной охране маршала Жукова. Демобилизовался в 1947 году. </a:t>
            </a:r>
          </a:p>
          <a:p>
            <a:pPr marL="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latin typeface="Segoe Print" pitchFamily="2" charset="0"/>
              </a:rPr>
              <a:t>    По окончанию войны награжден Орденом Отечественной войны </a:t>
            </a:r>
            <a:r>
              <a:rPr lang="en-US" sz="1600" b="1" dirty="0">
                <a:latin typeface="Segoe Print" pitchFamily="2" charset="0"/>
              </a:rPr>
              <a:t>II</a:t>
            </a:r>
            <a:r>
              <a:rPr lang="ru-RU" sz="1600" b="1" dirty="0">
                <a:latin typeface="Segoe Print" pitchFamily="2" charset="0"/>
              </a:rPr>
              <a:t> степени, медалью «За боевые заслуги».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</a:rPr>
              <a:t>         После войны работал на нефтебазе на станции Бурундуки ТАССР.    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</a:rPr>
              <a:t>     В 1988 году переехали в город Ульяновск.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363538" algn="l"/>
                <a:tab pos="623888" algn="l"/>
              </a:tabLst>
              <a:defRPr/>
            </a:pPr>
            <a:r>
              <a:rPr lang="ru-RU" sz="1400" b="1" dirty="0">
                <a:solidFill>
                  <a:srgbClr val="002060"/>
                </a:solidFill>
                <a:latin typeface="Segoe Print" pitchFamily="2" charset="0"/>
              </a:rPr>
              <a:t>         </a:t>
            </a:r>
            <a:r>
              <a:rPr lang="ru-RU" sz="1600" b="1" i="1" u="sng" dirty="0">
                <a:solidFill>
                  <a:srgbClr val="002060"/>
                </a:solidFill>
                <a:latin typeface="Segoe Print" pitchFamily="2" charset="0"/>
              </a:rPr>
              <a:t>Моя бабушка </a:t>
            </a:r>
            <a:r>
              <a:rPr lang="ru-RU" sz="1600" b="1" i="1" u="sng" dirty="0" err="1">
                <a:solidFill>
                  <a:srgbClr val="002060"/>
                </a:solidFill>
                <a:latin typeface="Segoe Print" pitchFamily="2" charset="0"/>
              </a:rPr>
              <a:t>Вериялова</a:t>
            </a:r>
            <a:r>
              <a:rPr lang="ru-RU" sz="1600" b="1" i="1" u="sng" dirty="0">
                <a:solidFill>
                  <a:srgbClr val="002060"/>
                </a:solidFill>
                <a:latin typeface="Segoe Print" pitchFamily="2" charset="0"/>
              </a:rPr>
              <a:t> (Игошина) Нина Ивановна,</a:t>
            </a:r>
            <a:r>
              <a:rPr lang="ru-RU" sz="1600" b="1" dirty="0">
                <a:solidFill>
                  <a:srgbClr val="002060"/>
                </a:solidFill>
                <a:latin typeface="Segoe Print" pitchFamily="2" charset="0"/>
              </a:rPr>
              <a:t> 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363538" algn="l"/>
              </a:tabLst>
              <a:defRPr/>
            </a:pPr>
            <a:r>
              <a:rPr lang="ru-RU" sz="1400" b="1" dirty="0">
                <a:solidFill>
                  <a:schemeClr val="bg1"/>
                </a:solidFill>
                <a:latin typeface="Segoe Print" pitchFamily="2" charset="0"/>
              </a:rPr>
              <a:t>     </a:t>
            </a:r>
            <a:r>
              <a:rPr lang="ru-RU" sz="1600" b="1" dirty="0">
                <a:latin typeface="Segoe Print" pitchFamily="2" charset="0"/>
              </a:rPr>
              <a:t>29.08.1928 года рождения. Труженик тыла, ветеран труда. К началу войны ей было всего 12 лет. После учебы и во время каникул работала в колхозе: пололи, помогали взрослым вязать снопы, убирать горох. </a:t>
            </a:r>
          </a:p>
          <a:p>
            <a:pPr marL="363538" algn="just" fontAlgn="auto">
              <a:spcBef>
                <a:spcPts val="0"/>
              </a:spcBef>
              <a:spcAft>
                <a:spcPts val="0"/>
              </a:spcAft>
              <a:tabLst>
                <a:tab pos="363538" algn="l"/>
              </a:tabLst>
              <a:defRPr/>
            </a:pPr>
            <a:endParaRPr lang="ru-RU" sz="1600" b="1" dirty="0">
              <a:latin typeface="Segoe Print" pitchFamily="2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63538" algn="l"/>
              </a:tabLst>
              <a:defRPr/>
            </a:pPr>
            <a:endParaRPr lang="ru-RU" sz="1400" b="1" dirty="0">
              <a:latin typeface="a_FuturicaNord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ILDAR\Desktop\КНИГА ПАМЯТИ\IMG0474A.jpg"/>
          <p:cNvPicPr/>
          <p:nvPr/>
        </p:nvPicPr>
        <p:blipFill rotWithShape="1"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1093303" y="-1171173"/>
            <a:ext cx="6957391" cy="914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ILDAR\Desktop\КНИГА ПАМЯТИ\IMG0466A.jpg"/>
          <p:cNvPicPr/>
          <p:nvPr/>
        </p:nvPicPr>
        <p:blipFill>
          <a:blip r:embed="rId3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408276">
            <a:off x="6639487" y="2627777"/>
            <a:ext cx="2200155" cy="2680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ILDAR\Desktop\КНИГА ПАМЯТИ\IMG0468A.jpg"/>
          <p:cNvPicPr/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 rot="16200000">
            <a:off x="5858" y="103065"/>
            <a:ext cx="2492894" cy="2304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73" name="Picture 2" descr="C:\Users\ILDAR\Desktop\картинки на книгу\0_8a1ee_df023c1e_X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5732463"/>
            <a:ext cx="7289800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C:\Users\ILDAR\Desktop\картинки на книгу\493961_57321-700x50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" y="1973175"/>
            <a:ext cx="4112874" cy="3203173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14288" y="404813"/>
            <a:ext cx="8891587" cy="60944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3538" algn="just" fontAlgn="auto">
              <a:spcBef>
                <a:spcPts val="0"/>
              </a:spcBef>
              <a:spcAft>
                <a:spcPts val="0"/>
              </a:spcAft>
              <a:tabLst>
                <a:tab pos="363538" algn="l"/>
                <a:tab pos="623888" algn="l"/>
              </a:tabLst>
              <a:defRPr/>
            </a:pPr>
            <a:r>
              <a:rPr lang="ru-RU" sz="1400" dirty="0">
                <a:solidFill>
                  <a:schemeClr val="bg1"/>
                </a:solidFill>
                <a:latin typeface="a_FuturicaNord" pitchFamily="34" charset="-52"/>
              </a:rPr>
              <a:t>    </a:t>
            </a:r>
          </a:p>
          <a:p>
            <a:pPr marL="363538" indent="43656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</a:rPr>
              <a:t>Жили впроголодь. Собирали лебеду, делали из зерен муку и делали лепешки. Выкапывали оставшуюся после уборки мороженую картошку, </a:t>
            </a:r>
            <a:r>
              <a:rPr lang="ru-RU" sz="1600" b="1" dirty="0" err="1">
                <a:latin typeface="Segoe Print" pitchFamily="2" charset="0"/>
              </a:rPr>
              <a:t>столбунцы</a:t>
            </a:r>
            <a:r>
              <a:rPr lang="ru-RU" sz="1600" b="1" dirty="0">
                <a:latin typeface="Segoe Print" pitchFamily="2" charset="0"/>
              </a:rPr>
              <a:t> собирали и ели.</a:t>
            </a:r>
          </a:p>
          <a:p>
            <a:pPr marL="363538" indent="43656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</a:rPr>
              <a:t> Мама её работала всю войну в колхозе. Отец был призван на трудовую службу, работал на патронном заводе в Казани и там пропал без вести. Старший брат Борис служил на фронте, вернулся домой.</a:t>
            </a:r>
          </a:p>
          <a:p>
            <a:pPr marL="363538" indent="43656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</a:rPr>
              <a:t> В конце войны бабушка пошла учиться на медицинские курсы. Закончила в 1945 году, поэтому её не успели призвать на фронт.</a:t>
            </a:r>
          </a:p>
          <a:p>
            <a:pPr marL="363538" indent="43656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</a:rPr>
              <a:t>Много лет (с 1967 по 1988 год) проработала главным фельдшером на станции Бурундуки. Родили и вырастили четырех сыновей.</a:t>
            </a:r>
          </a:p>
          <a:p>
            <a:pPr marL="363538" indent="436563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a_FuturicaNord" pitchFamily="34" charset="-52"/>
              </a:rPr>
              <a:t>                                   </a:t>
            </a:r>
          </a:p>
          <a:p>
            <a:pPr marL="363538" indent="436563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a_FuturicaNord" pitchFamily="34" charset="-52"/>
              </a:rPr>
              <a:t> </a:t>
            </a:r>
            <a:r>
              <a:rPr lang="ru-RU" sz="1600" b="1" u="sng" dirty="0">
                <a:solidFill>
                  <a:srgbClr val="002060"/>
                </a:solidFill>
                <a:latin typeface="Segoe Print" pitchFamily="2" charset="0"/>
              </a:rPr>
              <a:t>Жуков Иван Михайлович.</a:t>
            </a:r>
          </a:p>
          <a:p>
            <a:pPr marL="363538" indent="43656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  <a:latin typeface="Segoe Print" pitchFamily="2" charset="0"/>
              </a:rPr>
              <a:t>                                     </a:t>
            </a:r>
            <a:r>
              <a:rPr lang="ru-RU" sz="1600" b="1" dirty="0">
                <a:latin typeface="Segoe Print" pitchFamily="2" charset="0"/>
              </a:rPr>
              <a:t>02.08.1911 – 27.12.1981гг.</a:t>
            </a:r>
          </a:p>
          <a:p>
            <a:pPr marL="363538" indent="43656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</a:rPr>
              <a:t>Участник ВОВ. Награжден медалями «За отвагу», «За боевые заслуги». Был призван на фронт в 1940 году. Служил на Дальнем Востоке на границе с Монголией. В 1942 году перекинули на западный фронт.</a:t>
            </a:r>
          </a:p>
          <a:p>
            <a:pPr marL="363538" indent="43656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</a:rPr>
              <a:t>Служил связистом в Первом Белорусском фронте. Дважды был ранен. После войны работал директором школы в деревне Вожжи ТАССР. Организовал строительство школы. Сначала школа была для начальных классов, затем стали обучаться и старшеклассники. Проработал в школе более 40 лет, преподавал историю.</a:t>
            </a: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tabLst>
                <a:tab pos="363538" algn="l"/>
              </a:tabLst>
              <a:defRPr/>
            </a:pP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a_FuturicaNord" pitchFamily="34" charset="-5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63538" algn="l"/>
              </a:tabLst>
              <a:defRPr/>
            </a:pP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a_FuturicaNord" pitchFamily="34" charset="-5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63538" algn="l"/>
              </a:tabLst>
              <a:defRPr/>
            </a:pPr>
            <a:endParaRPr lang="ru-RU" sz="1400" dirty="0">
              <a:solidFill>
                <a:schemeClr val="bg1"/>
              </a:solidFill>
              <a:latin typeface="a_FuturicaNord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ILDAR\Desktop\КНИГА ПАМЯТИ\IMG0474A.jpg"/>
          <p:cNvPicPr/>
          <p:nvPr/>
        </p:nvPicPr>
        <p:blipFill rotWithShape="1"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1093305" y="-1180322"/>
            <a:ext cx="6957391" cy="914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ILDAR\Desktop\КНИГА ПАМЯТИ\IMG0467A.jpg"/>
          <p:cNvPicPr/>
          <p:nvPr/>
        </p:nvPicPr>
        <p:blipFill>
          <a:blip r:embed="rId3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611275">
            <a:off x="6420795" y="-323703"/>
            <a:ext cx="2054343" cy="30512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ILDAR\Desktop\КНИГА ПАМЯТИ\IMG0470A.jpg"/>
          <p:cNvPicPr/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 rot="15117962">
            <a:off x="426708" y="2534557"/>
            <a:ext cx="2331088" cy="2681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C:\Users\ILDAR\Desktop\картинки на книгу\0_5b45f_79eb86b0_L.jpg"/>
          <p:cNvPicPr>
            <a:picLocks noChangeAspect="1" noChangeArrowheads="1"/>
          </p:cNvPicPr>
          <p:nvPr/>
        </p:nvPicPr>
        <p:blipFill>
          <a:blip r:embed="rId5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78"/>
            <a:ext cx="2655272" cy="2770990"/>
          </a:xfrm>
          <a:prstGeom prst="rect">
            <a:avLst/>
          </a:prstGeom>
          <a:noFill/>
          <a:extLst/>
        </p:spPr>
      </p:pic>
      <p:pic>
        <p:nvPicPr>
          <p:cNvPr id="7" name="Picture 3" descr="C:\Users\ILDAR\Desktop\картинки на книгу\1336450863_9-maya-11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6872" y="1875248"/>
            <a:ext cx="2577128" cy="2121836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8964613" cy="6740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solidFill>
                  <a:srgbClr val="002060"/>
                </a:solidFill>
                <a:latin typeface="Segoe Print" pitchFamily="2" charset="0"/>
              </a:rPr>
              <a:t>Жукова (</a:t>
            </a:r>
            <a:r>
              <a:rPr lang="ru-RU" sz="1600" b="1" u="sng" dirty="0" err="1">
                <a:solidFill>
                  <a:srgbClr val="002060"/>
                </a:solidFill>
                <a:latin typeface="Segoe Print" pitchFamily="2" charset="0"/>
              </a:rPr>
              <a:t>Матькова</a:t>
            </a:r>
            <a:r>
              <a:rPr lang="ru-RU" sz="1600" b="1" u="sng" dirty="0">
                <a:solidFill>
                  <a:srgbClr val="002060"/>
                </a:solidFill>
                <a:latin typeface="Segoe Print" pitchFamily="2" charset="0"/>
              </a:rPr>
              <a:t>) Надежда Григорьевна.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  <a:latin typeface="Segoe Print" pitchFamily="2" charset="0"/>
              </a:rPr>
              <a:t>                                     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Print" pitchFamily="2" charset="0"/>
              </a:rPr>
              <a:t>11.08.1919 – 13.04.2004гг.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Print" pitchFamily="2" charset="0"/>
              </a:rPr>
              <a:t>         </a:t>
            </a:r>
            <a:r>
              <a:rPr lang="ru-RU" sz="1600" b="1" dirty="0">
                <a:latin typeface="Segoe Print" pitchFamily="2" charset="0"/>
              </a:rPr>
              <a:t>Труженик тыла. Ветеран труда.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</a:rPr>
              <a:t>     В 1935 году вышла замуж. В 1938 году родилась старшая дочь. Мужа призвали на Японский фронт в 1940 году. Надежда Григорьевна во время войны жила с родителями, работала в колхозе.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latin typeface="Segoe Print" pitchFamily="2" charset="0"/>
              </a:rPr>
              <a:t>         Отец не был призван на фронт. Он работал в колхозе. Охотился, чтобы прокормить семью. Сажали картошку, собирали лебеду. Из полученной лебединой муки пекли лепешки.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latin typeface="Segoe Print" pitchFamily="2" charset="0"/>
              </a:rPr>
              <a:t>         Муж вернулся с фронта в 1945 год.  Воспитали 6 детей.</a:t>
            </a:r>
            <a:endParaRPr lang="ru-RU" sz="1600" b="1" dirty="0">
              <a:solidFill>
                <a:schemeClr val="bg1"/>
              </a:solidFill>
              <a:latin typeface="Segoe Print" pitchFamily="2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u="sng" dirty="0">
                <a:solidFill>
                  <a:srgbClr val="002060"/>
                </a:solidFill>
                <a:latin typeface="Segoe Print" pitchFamily="2" charset="0"/>
              </a:rPr>
              <a:t>Новиков Владимир Ильич.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Print" pitchFamily="2" charset="0"/>
              </a:rPr>
              <a:t>                                     </a:t>
            </a:r>
            <a:r>
              <a:rPr lang="ru-RU" sz="1600" b="1" dirty="0">
                <a:latin typeface="Segoe Print" pitchFamily="2" charset="0"/>
              </a:rPr>
              <a:t>06.10.1927 – 20.10.2003 гг.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latin typeface="Segoe Print" pitchFamily="2" charset="0"/>
              </a:rPr>
              <a:t>         Участник ВОВ. На фронт призван почти в конце войны, когда ему исполнилось 18 лет. В начале 1945 года попал в учебную часть, в апреле был уже в Германии.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latin typeface="Segoe Print" pitchFamily="2" charset="0"/>
              </a:rPr>
              <a:t>         Был связистом. Он часто вспоминал, как воевали с остатками   фашистских военных формирований и бандеровскими отрядами. 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latin typeface="Segoe Print" pitchFamily="2" charset="0"/>
              </a:rPr>
              <a:t>         На территории Германии и Польши служил 7 лет. Награжден медалями. После войны работал на </a:t>
            </a:r>
            <a:r>
              <a:rPr lang="ru-RU" sz="1600" b="1" dirty="0" err="1">
                <a:latin typeface="Segoe Print" pitchFamily="2" charset="0"/>
              </a:rPr>
              <a:t>Чистопольском</a:t>
            </a:r>
            <a:r>
              <a:rPr lang="ru-RU" sz="1600" b="1" dirty="0">
                <a:latin typeface="Segoe Print" pitchFamily="2" charset="0"/>
              </a:rPr>
              <a:t> часовом заводе слесарем – инструментальщиком. Ветеран труда</a:t>
            </a:r>
            <a:endParaRPr lang="ru-RU" sz="1600" b="1" dirty="0">
              <a:solidFill>
                <a:srgbClr val="002060"/>
              </a:solidFill>
              <a:latin typeface="Segoe Print" pitchFamily="2" charset="0"/>
            </a:endParaRPr>
          </a:p>
          <a:p>
            <a:pPr marL="363538" indent="-363538" algn="ctr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u="sng" dirty="0">
                <a:solidFill>
                  <a:srgbClr val="002060"/>
                </a:solidFill>
                <a:latin typeface="Segoe Print" pitchFamily="2" charset="0"/>
              </a:rPr>
              <a:t> Новикова (</a:t>
            </a:r>
            <a:r>
              <a:rPr lang="ru-RU" sz="1600" b="1" u="sng" dirty="0" err="1">
                <a:solidFill>
                  <a:srgbClr val="002060"/>
                </a:solidFill>
                <a:latin typeface="Segoe Print" pitchFamily="2" charset="0"/>
              </a:rPr>
              <a:t>Качурина</a:t>
            </a:r>
            <a:r>
              <a:rPr lang="ru-RU" sz="1600" b="1" u="sng" dirty="0">
                <a:solidFill>
                  <a:srgbClr val="002060"/>
                </a:solidFill>
                <a:latin typeface="Segoe Print" pitchFamily="2" charset="0"/>
              </a:rPr>
              <a:t>) Анна Романовна</a:t>
            </a:r>
          </a:p>
          <a:p>
            <a:pPr marL="363538" indent="-363538" algn="ctr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solidFill>
                  <a:schemeClr val="bg1"/>
                </a:solidFill>
                <a:latin typeface="Segoe Print" pitchFamily="2" charset="0"/>
              </a:rPr>
              <a:t> </a:t>
            </a:r>
            <a:r>
              <a:rPr lang="ru-RU" sz="1600" b="1" dirty="0">
                <a:latin typeface="Segoe Print" pitchFamily="2" charset="0"/>
              </a:rPr>
              <a:t>25.07.1925 года рождения.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latin typeface="Segoe Print" pitchFamily="2" charset="0"/>
              </a:rPr>
              <a:t>         В начале войны в город Чистополь был эвакуирован Московский часовой завод Сначала производство разместили в здании городской гимназии. Чуть позже построили отдельное здание для завода. Производство было переориентировано на нужды фронта.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ILDAR\Desktop\КНИГА ПАМЯТИ\IMG0474A.jpg"/>
          <p:cNvPicPr/>
          <p:nvPr/>
        </p:nvPicPr>
        <p:blipFill rotWithShape="1"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1093305" y="-1173426"/>
            <a:ext cx="6957391" cy="914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ILDAR\Desktop\КНИГА ПАМЯТИ\IMG0469A.jpg"/>
          <p:cNvPicPr/>
          <p:nvPr/>
        </p:nvPicPr>
        <p:blipFill>
          <a:blip r:embed="rId3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49402" y="1646121"/>
            <a:ext cx="2096651" cy="2780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ILDAR\Desktop\КНИГА ПАМЯТИ\IMG0471A.jpg"/>
          <p:cNvPicPr/>
          <p:nvPr/>
        </p:nvPicPr>
        <p:blipFill>
          <a:blip r:embed="rId4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712033">
            <a:off x="6955890" y="2982384"/>
            <a:ext cx="1745005" cy="239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21" name="Picture 2" descr="C:\Users\ILDAR\Desktop\картинки на книгу\0_8a1ee_df023c1e_X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7100" y="5849938"/>
            <a:ext cx="7289800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Users\ILDAR\Desktop\картинки на книгу\1336450863_9-maya-11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2560" y="-40331"/>
            <a:ext cx="2577128" cy="2121836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pic>
        <p:nvPicPr>
          <p:cNvPr id="9" name="Рисунок 8" descr="http://img1.liveinternet.ru/images/attach/c/8/100/704/100704529_2fdcf0dfda65.png"/>
          <p:cNvPicPr/>
          <p:nvPr/>
        </p:nvPicPr>
        <p:blipFill>
          <a:blip r:embed="rId7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8727" y="2780928"/>
            <a:ext cx="2640503" cy="2016224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763" y="6350"/>
            <a:ext cx="9144000" cy="68945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dirty="0">
                <a:solidFill>
                  <a:schemeClr val="bg1"/>
                </a:solidFill>
                <a:latin typeface="a_FuturicaNord" pitchFamily="34" charset="-52"/>
              </a:rPr>
              <a:t>      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400" dirty="0">
                <a:solidFill>
                  <a:schemeClr val="bg1"/>
                </a:solidFill>
                <a:latin typeface="a_FuturicaNord" pitchFamily="34" charset="-52"/>
              </a:rPr>
              <a:t>        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400" dirty="0">
                <a:solidFill>
                  <a:schemeClr val="bg1"/>
                </a:solidFill>
                <a:latin typeface="a_FuturicaNord" pitchFamily="34" charset="-52"/>
              </a:rPr>
              <a:t>     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Print" pitchFamily="2" charset="0"/>
              </a:rPr>
              <a:t>На этом заводе Анна Романовна начала работать с 16 лет. На работу устроилась с трудом, для того чтобы получать продовольственные карточки. Их семья была многодетная и еды очень не хватало. Бухгалтер московского завода обучила её своей профессии.  После этого она много лет проработала на заводе бухгалтером.</a:t>
            </a:r>
          </a:p>
          <a:p>
            <a:pPr marL="363538" indent="-363538" algn="ctr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solidFill>
                  <a:srgbClr val="002060"/>
                </a:solidFill>
                <a:latin typeface="Segoe Print" pitchFamily="2" charset="0"/>
              </a:rPr>
              <a:t>                         </a:t>
            </a:r>
            <a:r>
              <a:rPr lang="ru-RU" sz="1600" b="1" u="sng" dirty="0">
                <a:solidFill>
                  <a:srgbClr val="002060"/>
                </a:solidFill>
                <a:latin typeface="Segoe Print" pitchFamily="2" charset="0"/>
              </a:rPr>
              <a:t>Сидоров Иван Андреевич 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Print" pitchFamily="2" charset="0"/>
              </a:rPr>
              <a:t>(26.07.1022г. – 26.03.1975г.)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Print" pitchFamily="2" charset="0"/>
              </a:rPr>
              <a:t>         Участник ВОВ. Его родители, Андрей и Пелагея Сидоровы. были крестьянами – середняками, раскулачены, погибли в лагерях. 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Print" pitchFamily="2" charset="0"/>
              </a:rPr>
              <a:t>         В 1940 году, после рождения первенца, был призван на фронт. Иван Андреевич был пехотинцем, награжден орденами и медалями. Было несколько ранений, которые подорвали здоровье на всю жизнь. Прослужил семь лет. Прошел всю войну. Вернулся домой в 1947 году. Про войну никогда не любил рассказывать.</a:t>
            </a:r>
            <a:endParaRPr lang="ru-RU" sz="1600" b="1" dirty="0">
              <a:solidFill>
                <a:schemeClr val="bg1"/>
              </a:solidFill>
              <a:latin typeface="Segoe Print" pitchFamily="2" charset="0"/>
            </a:endParaRPr>
          </a:p>
          <a:p>
            <a:pPr marL="363538" indent="-363538" algn="ctr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solidFill>
                  <a:srgbClr val="002060"/>
                </a:solidFill>
                <a:latin typeface="Segoe Print" pitchFamily="2" charset="0"/>
              </a:rPr>
              <a:t>        </a:t>
            </a:r>
            <a:r>
              <a:rPr lang="ru-RU" sz="1600" b="1" u="sng" dirty="0">
                <a:solidFill>
                  <a:srgbClr val="002060"/>
                </a:solidFill>
                <a:latin typeface="Segoe Print" pitchFamily="2" charset="0"/>
              </a:rPr>
              <a:t>Сидорова (</a:t>
            </a:r>
            <a:r>
              <a:rPr lang="ru-RU" sz="1600" b="1" u="sng" dirty="0" err="1">
                <a:solidFill>
                  <a:srgbClr val="002060"/>
                </a:solidFill>
                <a:latin typeface="Segoe Print" pitchFamily="2" charset="0"/>
              </a:rPr>
              <a:t>Тушминцева</a:t>
            </a:r>
            <a:r>
              <a:rPr lang="ru-RU" sz="1600" b="1" u="sng" dirty="0">
                <a:solidFill>
                  <a:srgbClr val="002060"/>
                </a:solidFill>
                <a:latin typeface="Segoe Print" pitchFamily="2" charset="0"/>
              </a:rPr>
              <a:t>) Анна Прохоровна 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Print" pitchFamily="2" charset="0"/>
              </a:rPr>
              <a:t>25.12.1918 -06.09.19997гг.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Print" pitchFamily="2" charset="0"/>
              </a:rPr>
              <a:t>         В 8 лет осталась сиротой, отец </a:t>
            </a:r>
            <a:r>
              <a:rPr lang="ru-RU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Print" pitchFamily="2" charset="0"/>
              </a:rPr>
              <a:t>Тушминцев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Print" pitchFamily="2" charset="0"/>
              </a:rPr>
              <a:t> Прохор был священнослужителем, репрессирован, погиб в лагере. Мать тоже была репрессирована. Воспитали всех детей родственники. Вышла замуж в 1919 году. Первый ребенок родился перед самой войной, в 1940 году.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Print" pitchFamily="2" charset="0"/>
              </a:rPr>
              <a:t>         Труженик тыла. Во время войны была разнорабочей в колхозе в деревне Федоровка ТАССР.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Print" pitchFamily="2" charset="0"/>
              </a:rPr>
              <a:t>         После смерти мужа переехала в город Чистополь. Мать – героиня. У неё было 12 детей. Имела 13 внуков. Награждена медалями.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a_FuturicaNord" pitchFamily="34" charset="-52"/>
            </a:endParaRPr>
          </a:p>
          <a:p>
            <a:pPr marL="363538" indent="-363538" algn="ctr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endParaRPr lang="ru-RU" sz="1400" u="sng" dirty="0">
              <a:solidFill>
                <a:schemeClr val="tx1">
                  <a:lumMod val="85000"/>
                  <a:lumOff val="15000"/>
                </a:schemeClr>
              </a:solidFill>
              <a:latin typeface="a_FuturicaNord" pitchFamily="34" charset="-52"/>
            </a:endParaRP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endParaRPr lang="ru-RU" sz="1400" dirty="0">
              <a:solidFill>
                <a:schemeClr val="bg1"/>
              </a:solidFill>
              <a:latin typeface="a_FuturicaNord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артинки на книгу\24582654_1178690933_technocity_p3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-9525" y="3175"/>
            <a:ext cx="9144000" cy="688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-9525" y="371475"/>
            <a:ext cx="9059863" cy="65865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a_CityNova" pitchFamily="18" charset="-52"/>
              </a:rPr>
              <a:t>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 err="1">
                <a:solidFill>
                  <a:srgbClr val="000066"/>
                </a:solidFill>
                <a:latin typeface="a_CityNova" pitchFamily="18" charset="-52"/>
              </a:rPr>
              <a:t>Князькова</a:t>
            </a:r>
            <a:r>
              <a:rPr lang="ru-RU" sz="1600" i="1" dirty="0">
                <a:solidFill>
                  <a:srgbClr val="000066"/>
                </a:solidFill>
                <a:latin typeface="a_CityNova" pitchFamily="18" charset="-52"/>
              </a:rPr>
              <a:t> Валентина Викторовна     </a:t>
            </a:r>
          </a:p>
          <a:p>
            <a:pPr indent="30480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FF0000"/>
                </a:solidFill>
                <a:latin typeface="a_CityNova" pitchFamily="18" charset="-52"/>
              </a:rPr>
              <a:t>Дети тыла фронту</a:t>
            </a:r>
            <a:endParaRPr lang="ru-RU" sz="2000" i="1" dirty="0">
              <a:solidFill>
                <a:srgbClr val="FF0000"/>
              </a:solidFill>
              <a:latin typeface="a_CityNova" pitchFamily="18" charset="-5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FF0000"/>
                </a:solidFill>
                <a:latin typeface="+mn-lt"/>
              </a:rPr>
              <a:t> </a:t>
            </a:r>
            <a:endParaRPr lang="ru-RU" dirty="0">
              <a:solidFill>
                <a:srgbClr val="000066"/>
              </a:solidFill>
              <a:latin typeface="Monotype Corsiva" pitchFamily="66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Мы - дети войны…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Эпохой бессмертия мы рождены.</a:t>
            </a:r>
            <a:br>
              <a:rPr lang="ru-RU" dirty="0">
                <a:solidFill>
                  <a:srgbClr val="000066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И помнить обязаны свято:</a:t>
            </a:r>
            <a:br>
              <a:rPr lang="ru-RU" dirty="0">
                <a:solidFill>
                  <a:srgbClr val="000066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Взрастило нас время, мы - дети войны,</a:t>
            </a:r>
            <a:br>
              <a:rPr lang="ru-RU" dirty="0">
                <a:solidFill>
                  <a:srgbClr val="000066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За нас умирали солдаты.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b="1" dirty="0">
                <a:solidFill>
                  <a:srgbClr val="000066"/>
                </a:solidFill>
                <a:latin typeface="Monotype Corsiva" pitchFamily="66" charset="0"/>
              </a:rPr>
              <a:t>            </a:t>
            </a: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Жизнь любой семьи неотрывно связана с историей государства. Все события , которые происходят в стране, так и или иначе, отражается на судьбе, живущих в это время людей. День за днём, час за часом мы проживаем, вырастаем, изменяемся.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           Вот прошло уже 70 лет с того дня, как закончилась Великая отечественная война. Многое изменилось с тех пор, но навсегда останется неизменной значимость Великой победы, подвига, который совершил народ, ради нас внуков и  правнуков.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           Судьба моей семьи связана с Куйбышевской, сейчас Самарской областью. Мои родители Артамонов Виктор </a:t>
            </a:r>
            <a:r>
              <a:rPr lang="ru-RU" dirty="0" err="1">
                <a:solidFill>
                  <a:srgbClr val="000066"/>
                </a:solidFill>
                <a:latin typeface="Monotype Corsiva" pitchFamily="66" charset="0"/>
              </a:rPr>
              <a:t>Абросимович</a:t>
            </a: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 и Артамонова Таисия Егоровна – дети войны. 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      Жизнь в тылу была очень трудной. Мужчины защищали на фронте Родину, а на плечи женщин и детей легла вся непосильная тяжесть работы. Фронт нужно было накормить, одеть, дать в руки оружие. Когда началась война, моему отцу, Артамонову Виктору </a:t>
            </a:r>
            <a:r>
              <a:rPr lang="ru-RU" dirty="0" err="1">
                <a:solidFill>
                  <a:srgbClr val="000066"/>
                </a:solidFill>
                <a:latin typeface="Monotype Corsiva" pitchFamily="66" charset="0"/>
              </a:rPr>
              <a:t>Абросимовичу</a:t>
            </a: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  было 11 лет.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0066"/>
              </a:solidFill>
              <a:latin typeface="+mn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pic>
        <p:nvPicPr>
          <p:cNvPr id="35844" name="Рисунок 3" descr="E:\ГАЗЕТА МАРТ\ДеньПобеды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0"/>
            <a:ext cx="3992563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артинки на книгу\24582654_1178690933_technocity_p3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0" y="-25558"/>
            <a:ext cx="9144000" cy="6883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>
              <a:rot lat="0" lon="10799999" rev="0"/>
            </a:camera>
            <a:lightRig rig="threePt" dir="t"/>
          </a:scene3d>
          <a:extLst/>
        </p:spPr>
      </p:pic>
      <p:sp>
        <p:nvSpPr>
          <p:cNvPr id="3" name="Прямоугольник 2"/>
          <p:cNvSpPr/>
          <p:nvPr/>
        </p:nvSpPr>
        <p:spPr>
          <a:xfrm>
            <a:off x="-9525" y="20638"/>
            <a:ext cx="8956675" cy="62785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>Подпасок Витя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536575" algn="l"/>
              </a:tabLst>
              <a:defRPr/>
            </a:pPr>
            <a:r>
              <a:rPr lang="ru-RU" dirty="0">
                <a:latin typeface="Monotype Corsiva" pitchFamily="66" charset="0"/>
              </a:rPr>
              <a:t>             </a:t>
            </a: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Полдень. Босоногие мальчишки возвращаются  с рыбалки.  Довольные, с богатым уловом. Особенно радовался Витя. Он поймал огромного леща. Подходя к деревне, ребята удивились, у правления скопились взрослые:  женщины плачут, мужчины со  вниманием слушают председателя.</a:t>
            </a:r>
          </a:p>
          <a:p>
            <a:pPr marL="536575" indent="-5365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        - Что? Что случилось?</a:t>
            </a:r>
          </a:p>
          <a:p>
            <a:pPr marL="536575" indent="-5365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        - Война! Демобилизация! Фрицы напали на нас. О, горе-то,  какое!- неслось со всех сторон.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             Так в жизнь деревни Алёшкино Куйбышевской области пришла война 22 июня 1941 года.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363538" algn="l"/>
              </a:tabLs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       Старших забрали на фронт, на окопы. Остались женщины , старики и ребятня. Они не видели   военные сражения, не слышали взрывов, но испытали на себе все тяготы  войны: голод, тяжёлый труд, нужда, смерть близких людей.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             Витя Артамонов остался за старшего в семье, одиннадцать лет уже исполнилось, школу пришлось бросить.  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             Витя стал главным подпаском. В его стаде: свиньи, гуси, овцы.  С раннего утра до позднего вечера следил за скотиной, чтобы потом отправить мясо солдатам. А еды для себя  почти  никакой: ели крапиву, лебеду, гнилую мёрзлую картошку. А собранный вручную  хлеб отправляли на фронт. Всё для фронта. Всё для победы!</a:t>
            </a:r>
          </a:p>
          <a:p>
            <a:pPr marL="363538" indent="-363538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0066"/>
              </a:solidFill>
              <a:latin typeface="Monotype Corsiva" pitchFamily="66" charset="0"/>
            </a:endParaRP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0066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артинки на книгу\24582654_1178690933_technocity_p3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-9525" y="3175"/>
            <a:ext cx="9144000" cy="688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0" y="260350"/>
            <a:ext cx="9036050" cy="61864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3538" indent="711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                         </a:t>
            </a:r>
            <a:r>
              <a:rPr lang="ru-RU" b="1" dirty="0">
                <a:solidFill>
                  <a:srgbClr val="FF0000"/>
                </a:solidFill>
                <a:latin typeface="Monotype Corsiva" pitchFamily="66" charset="0"/>
              </a:rPr>
              <a:t>Лебеда</a:t>
            </a:r>
          </a:p>
          <a:p>
            <a:pPr marL="363538" indent="711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В  43 – м военном году</a:t>
            </a:r>
          </a:p>
          <a:p>
            <a:pPr marL="363538" indent="711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Хлеба нам, пацанам не хватало.</a:t>
            </a:r>
          </a:p>
          <a:p>
            <a:pPr marL="363538" indent="711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Собирали траву-лебеду и варили без мяса и сала.</a:t>
            </a:r>
          </a:p>
          <a:p>
            <a:pPr marL="363538" indent="711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Горьковат был супец – не беда!</a:t>
            </a:r>
          </a:p>
          <a:p>
            <a:pPr marL="363538" indent="711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Все равно с удовольствием ели.</a:t>
            </a:r>
          </a:p>
          <a:p>
            <a:pPr marL="363538" indent="711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Выручала трава-лебеда, </a:t>
            </a:r>
          </a:p>
          <a:p>
            <a:pPr marL="363538" indent="711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Сохраняя нас в силе и теле.</a:t>
            </a:r>
          </a:p>
          <a:p>
            <a:pPr marL="363538" indent="711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С той поры, если только в саду</a:t>
            </a:r>
          </a:p>
          <a:p>
            <a:pPr marL="363538" indent="711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Я найду лебеду, вспоминаю</a:t>
            </a:r>
          </a:p>
          <a:p>
            <a:pPr marL="363538" indent="711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Жизнь в голодном военном году</a:t>
            </a:r>
          </a:p>
          <a:p>
            <a:pPr marL="363538" indent="711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И не рву, а расти оставляю.</a:t>
            </a:r>
          </a:p>
          <a:p>
            <a:pPr marL="363538" indent="711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Сын смеется: «Сорняк-лебеда»</a:t>
            </a:r>
          </a:p>
          <a:p>
            <a:pPr marL="363538" indent="711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- Верно, сын,- возражать было б глупо,</a:t>
            </a:r>
          </a:p>
          <a:p>
            <a:pPr marL="363538" indent="711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Пусть не будешь ты знать никогда горький вкус лебедового супа!</a:t>
            </a:r>
          </a:p>
          <a:p>
            <a:pPr marL="363538" indent="711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                              (Панюшев Г.Е. – ребёнок войны)</a:t>
            </a:r>
          </a:p>
          <a:p>
            <a:pPr marL="363538" indent="7112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0066"/>
              </a:solidFill>
              <a:latin typeface="Monotype Corsiva" pitchFamily="66" charset="0"/>
            </a:endParaRPr>
          </a:p>
          <a:p>
            <a:pPr marL="363538" indent="260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А дома две маленькие сестрёнки Нина и Рая. Старшего брата Тимофея отправили в Куйбышев на военный завод. Отец  </a:t>
            </a:r>
            <a:r>
              <a:rPr lang="ru-RU" dirty="0" err="1">
                <a:solidFill>
                  <a:srgbClr val="000066"/>
                </a:solidFill>
                <a:latin typeface="Monotype Corsiva" pitchFamily="66" charset="0"/>
              </a:rPr>
              <a:t>Абросим</a:t>
            </a:r>
            <a:r>
              <a:rPr lang="ru-RU" dirty="0">
                <a:solidFill>
                  <a:srgbClr val="000066"/>
                </a:solidFill>
                <a:latin typeface="Monotype Corsiva" pitchFamily="66" charset="0"/>
              </a:rPr>
              <a:t> работал в колхозе, сеял хлеб вручную, почти не появлялся дома. Мама Пелагея  ухаживала за малолетними детьми, работала по дому, искала в лесу,  по полям хоть какую-нибудь еду, а ещё выходила на работу в колхоз, косила сено, связывала  снопы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ikita-byvalino.ru/files/foto/4186foto_b.jpg"/>
          <p:cNvPicPr/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-15372" y="-32487"/>
            <a:ext cx="9143999" cy="6890487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4" name="Picture 4" descr="C:\Users\ILDAR\Desktop\КНИГА ПАМЯТИ\побед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99502">
            <a:off x="315218" y="4019660"/>
            <a:ext cx="1973696" cy="2735690"/>
          </a:xfrm>
          <a:prstGeom prst="rect">
            <a:avLst/>
          </a:prstGeom>
          <a:noFill/>
          <a:effectLst>
            <a:softEdge rad="317500"/>
          </a:effectLst>
          <a:ex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4679">
            <a:off x="6915539" y="1562548"/>
            <a:ext cx="1816817" cy="2518243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236538" y="744538"/>
            <a:ext cx="6913562" cy="49847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  <a:tab pos="711200" algn="l"/>
              </a:tabLst>
              <a:defRPr/>
            </a:pPr>
            <a:endParaRPr lang="ru-RU" sz="1600" b="1" dirty="0">
              <a:latin typeface="Segoe Print" pitchFamily="2" charset="0"/>
              <a:cs typeface="Times New Roman" pitchFamily="18" charset="0"/>
            </a:endParaRPr>
          </a:p>
          <a:p>
            <a:pPr indent="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  <a:tab pos="711200" algn="l"/>
              </a:tabLs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Так узнали, где похоронен отец (дед). Так как похоронку                                            получили 9 мая 1945 года, родные не знали, где воевал и как погиб </a:t>
            </a:r>
            <a:r>
              <a:rPr lang="ru-RU" sz="1600" b="1" dirty="0" err="1">
                <a:latin typeface="Segoe Print" pitchFamily="2" charset="0"/>
                <a:cs typeface="Times New Roman" pitchFamily="18" charset="0"/>
              </a:rPr>
              <a:t>Халим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Segoe Print" pitchFamily="2" charset="0"/>
                <a:cs typeface="Times New Roman" pitchFamily="18" charset="0"/>
              </a:rPr>
              <a:t>Калсеевич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63538" algn="l"/>
              </a:tabLs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 Прадед  родился и жил в деревне Большая </a:t>
            </a:r>
            <a:r>
              <a:rPr lang="ru-RU" sz="1600" b="1" dirty="0" err="1">
                <a:latin typeface="Segoe Print" pitchFamily="2" charset="0"/>
                <a:cs typeface="Times New Roman" pitchFamily="18" charset="0"/>
              </a:rPr>
              <a:t>Цынна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Буденовского района Татарской АССР. Какое-то время, после женитьбы, проживал с семьей в городе Казани. Когда началась война, они решили снова переехать в деревню к родителям. Но по дороге его, прямо с парома, призвали  в ряды Советской Армии. Прадед прошел всю войну, совсем немного не дожив до победного дня.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К 50 годовщине образования архивов </a:t>
            </a:r>
            <a:r>
              <a:rPr lang="ru-RU" sz="1600" b="1" dirty="0" err="1">
                <a:latin typeface="Segoe Print" pitchFamily="2" charset="0"/>
                <a:cs typeface="Times New Roman" pitchFamily="18" charset="0"/>
              </a:rPr>
              <a:t>Калинградской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области,  в Книге «Назовем поименно», том 15 (дополнительный), фамилия            </a:t>
            </a:r>
            <a:r>
              <a:rPr lang="ru-RU" sz="1600" b="1" dirty="0" err="1">
                <a:latin typeface="Segoe Print" pitchFamily="2" charset="0"/>
                <a:cs typeface="Times New Roman" pitchFamily="18" charset="0"/>
              </a:rPr>
              <a:t>Ильязова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</a:t>
            </a:r>
            <a:r>
              <a:rPr lang="ru-RU" sz="1600" b="1" dirty="0" err="1">
                <a:latin typeface="Segoe Print" pitchFamily="2" charset="0"/>
                <a:cs typeface="Times New Roman" pitchFamily="18" charset="0"/>
              </a:rPr>
              <a:t>Халима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</a:t>
            </a:r>
            <a:r>
              <a:rPr lang="ru-RU" sz="1600" b="1" dirty="0" err="1">
                <a:latin typeface="Segoe Print" pitchFamily="2" charset="0"/>
                <a:cs typeface="Times New Roman" pitchFamily="18" charset="0"/>
              </a:rPr>
              <a:t>Калсеевича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обозначена в списках.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    Я с гордостью, с уважением     к памяти моего прадеда,  хочу сказать  «Спасибо деду за Победу!»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>
              <a:latin typeface="Segoe Print" pitchFamily="2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latin typeface="Segoe Print" pitchFamily="2" charset="0"/>
                <a:cs typeface="Times New Roman" pitchFamily="18" charset="0"/>
              </a:rPr>
              <a:t>          </a:t>
            </a:r>
            <a:r>
              <a:rPr lang="ru-RU" sz="1400" b="1" i="1" dirty="0" err="1">
                <a:latin typeface="Segoe Print" pitchFamily="2" charset="0"/>
                <a:cs typeface="Times New Roman" pitchFamily="18" charset="0"/>
              </a:rPr>
              <a:t>Сазаиров</a:t>
            </a:r>
            <a:r>
              <a:rPr lang="ru-RU" sz="1400" b="1" i="1" dirty="0">
                <a:latin typeface="Segoe Print" pitchFamily="2" charset="0"/>
                <a:cs typeface="Times New Roman" pitchFamily="18" charset="0"/>
              </a:rPr>
              <a:t> Виктор,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latin typeface="Segoe Print" pitchFamily="2" charset="0"/>
                <a:cs typeface="Times New Roman" pitchFamily="18" charset="0"/>
              </a:rPr>
              <a:t>           ученик 10б класса</a:t>
            </a:r>
            <a:endParaRPr lang="ru-RU" sz="1400" b="1" dirty="0">
              <a:latin typeface="Segoe Print" pitchFamily="2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113" y="12700"/>
            <a:ext cx="9167813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328525">
            <a:off x="144708" y="614577"/>
            <a:ext cx="1773469" cy="26026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  <a:ex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61048" y="29975"/>
            <a:ext cx="1492417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44431">
            <a:off x="6658382" y="4772576"/>
            <a:ext cx="2202043" cy="15685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0" y="1773238"/>
            <a:ext cx="8969375" cy="43703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Нуртдинов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Ибрагим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Нуртдинович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000" dirty="0" err="1">
                <a:solidFill>
                  <a:srgbClr val="002060"/>
                </a:solidFill>
                <a:latin typeface="Mistral" pitchFamily="66" charset="0"/>
                <a:cs typeface="Times New Roman" pitchFamily="18" charset="0"/>
              </a:rPr>
              <a:t>Нуртдинов</a:t>
            </a:r>
            <a:r>
              <a:rPr lang="ru-RU" sz="2000" dirty="0">
                <a:solidFill>
                  <a:srgbClr val="002060"/>
                </a:solidFill>
                <a:latin typeface="Mistral" pitchFamily="66" charset="0"/>
                <a:cs typeface="Times New Roman" pitchFamily="18" charset="0"/>
              </a:rPr>
              <a:t> Ибрагим </a:t>
            </a:r>
            <a:r>
              <a:rPr lang="ru-RU" sz="2000" dirty="0" err="1">
                <a:solidFill>
                  <a:srgbClr val="002060"/>
                </a:solidFill>
                <a:latin typeface="Mistral" pitchFamily="66" charset="0"/>
                <a:cs typeface="Times New Roman" pitchFamily="18" charset="0"/>
              </a:rPr>
              <a:t>Нуртдинович</a:t>
            </a:r>
            <a:r>
              <a:rPr lang="ru-RU" sz="2000" dirty="0">
                <a:solidFill>
                  <a:srgbClr val="002060"/>
                </a:solidFill>
                <a:latin typeface="Mistral" pitchFamily="66" charset="0"/>
                <a:cs typeface="Times New Roman" pitchFamily="18" charset="0"/>
              </a:rPr>
              <a:t> – это мой дедушка, отец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2000" dirty="0">
                <a:solidFill>
                  <a:srgbClr val="002060"/>
                </a:solidFill>
                <a:latin typeface="Mistral" pitchFamily="66" charset="0"/>
                <a:cs typeface="Times New Roman" pitchFamily="18" charset="0"/>
              </a:rPr>
              <a:t>                          моего отца. Ибрагим </a:t>
            </a:r>
            <a:r>
              <a:rPr lang="ru-RU" sz="2000" dirty="0" err="1">
                <a:solidFill>
                  <a:srgbClr val="002060"/>
                </a:solidFill>
                <a:latin typeface="Mistral" pitchFamily="66" charset="0"/>
                <a:cs typeface="Times New Roman" pitchFamily="18" charset="0"/>
              </a:rPr>
              <a:t>Нуртдинович</a:t>
            </a:r>
            <a:r>
              <a:rPr lang="ru-RU" sz="2000" dirty="0">
                <a:solidFill>
                  <a:srgbClr val="002060"/>
                </a:solidFill>
                <a:latin typeface="Mistral" pitchFamily="66" charset="0"/>
                <a:cs typeface="Times New Roman" pitchFamily="18" charset="0"/>
              </a:rPr>
              <a:t> родился в 1919 г 10 августа в селе      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2000" dirty="0">
                <a:solidFill>
                  <a:srgbClr val="002060"/>
                </a:solidFill>
                <a:latin typeface="Mistral" pitchFamily="66" charset="0"/>
                <a:cs typeface="Times New Roman" pitchFamily="18" charset="0"/>
              </a:rPr>
              <a:t>                          </a:t>
            </a:r>
            <a:r>
              <a:rPr lang="ru-RU" sz="2000" dirty="0" err="1">
                <a:solidFill>
                  <a:srgbClr val="002060"/>
                </a:solidFill>
                <a:latin typeface="Mistral" pitchFamily="66" charset="0"/>
                <a:cs typeface="Times New Roman" pitchFamily="18" charset="0"/>
              </a:rPr>
              <a:t>Уразгильдино</a:t>
            </a:r>
            <a:r>
              <a:rPr lang="ru-RU" sz="2000" dirty="0">
                <a:solidFill>
                  <a:srgbClr val="002060"/>
                </a:solidFill>
                <a:latin typeface="Mistral" pitchFamily="66" charset="0"/>
                <a:cs typeface="Times New Roman" pitchFamily="18" charset="0"/>
              </a:rPr>
              <a:t>. Он закончил 4 класса. Жил и работал в деревне трактористом и   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2000" dirty="0">
                <a:solidFill>
                  <a:srgbClr val="002060"/>
                </a:solidFill>
                <a:latin typeface="Mistral" pitchFamily="66" charset="0"/>
                <a:cs typeface="Times New Roman" pitchFamily="18" charset="0"/>
              </a:rPr>
              <a:t>                          один год в городе Горьком.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2000" dirty="0">
                <a:solidFill>
                  <a:srgbClr val="002060"/>
                </a:solidFill>
                <a:latin typeface="Mistral" pitchFamily="66" charset="0"/>
                <a:cs typeface="Times New Roman" pitchFamily="18" charset="0"/>
              </a:rPr>
              <a:t>            В 1939 г был призван в действительную службу. Призван Октябрьским РВК, был моряком. Служил на Балтийском флоте в  13 зенитном дивизионе береговой охраны под Ленинградом. Стал старшим матросом. Здесь же, в1941году, настигла его война.  В военные годы они охраняли аэродром. Однажды их  начали бомбить. В  сентябре 1941года  моего дедушку ранило в грудную клетку. Полтора месяца он лежал в госпитале  в Челябинской области. Затем вернулся домой.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Mistral" pitchFamily="66" charset="0"/>
                <a:cs typeface="Times New Roman" pitchFamily="18" charset="0"/>
              </a:rPr>
              <a:t>            Через год, в мае 1942г., дедушку  снова призвали на войну. После ранения его определили на нестроевую службу. Охранял он склады: в Уфе в 1942году,  в Ростове – на - Дону в 1944г., в Москве – 1945 г.</a:t>
            </a:r>
            <a:endParaRPr lang="ru-RU" sz="20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6" descr="C:\Users\ILDAR\Desktop\картинки на книгу\картинки\1424437972_georg_lenta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" y="82550"/>
            <a:ext cx="822325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99348">
            <a:off x="7426585" y="1234048"/>
            <a:ext cx="1510149" cy="21774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77835" y="5157192"/>
            <a:ext cx="2202043" cy="15685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4582" name="Прямоугольник 1"/>
          <p:cNvSpPr>
            <a:spLocks noChangeArrowheads="1"/>
          </p:cNvSpPr>
          <p:nvPr/>
        </p:nvSpPr>
        <p:spPr bwMode="auto">
          <a:xfrm>
            <a:off x="611188" y="595313"/>
            <a:ext cx="3649662" cy="501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000">
                <a:latin typeface="Mistral" pitchFamily="66" charset="0"/>
                <a:cs typeface="Times New Roman" pitchFamily="18" charset="0"/>
              </a:rPr>
              <a:t>     </a:t>
            </a:r>
            <a:r>
              <a:rPr lang="ru-RU" altLang="ru-RU" sz="2000">
                <a:solidFill>
                  <a:srgbClr val="002060"/>
                </a:solidFill>
                <a:latin typeface="Mistral" pitchFamily="66" charset="0"/>
                <a:cs typeface="Times New Roman" pitchFamily="18" charset="0"/>
              </a:rPr>
              <a:t>Победу мой дедушка встретил в     </a:t>
            </a:r>
          </a:p>
          <a:p>
            <a:pPr eaLnBrk="1" hangingPunct="1"/>
            <a:r>
              <a:rPr lang="ru-RU" altLang="ru-RU" sz="2000">
                <a:solidFill>
                  <a:srgbClr val="002060"/>
                </a:solidFill>
                <a:latin typeface="Mistral" pitchFamily="66" charset="0"/>
                <a:cs typeface="Times New Roman" pitchFamily="18" charset="0"/>
              </a:rPr>
              <a:t>    Москве.  Из его воспоминаний: в тот   </a:t>
            </a:r>
          </a:p>
          <a:p>
            <a:pPr eaLnBrk="1" hangingPunct="1"/>
            <a:r>
              <a:rPr lang="ru-RU" altLang="ru-RU" sz="2000">
                <a:solidFill>
                  <a:srgbClr val="002060"/>
                </a:solidFill>
                <a:latin typeface="Mistral" pitchFamily="66" charset="0"/>
                <a:cs typeface="Times New Roman" pitchFamily="18" charset="0"/>
              </a:rPr>
              <a:t>    момент они получали продукты питания для взвода. Вдруг на базаре заиграла  музыка, несмотря на то, что была ночь. Все обрадовались, узнав о Победе. Пели  фронтовые песни и, конечно, про победу.</a:t>
            </a:r>
          </a:p>
          <a:p>
            <a:pPr eaLnBrk="1" hangingPunct="1"/>
            <a:r>
              <a:rPr lang="ru-RU" altLang="ru-RU" sz="2000">
                <a:solidFill>
                  <a:srgbClr val="002060"/>
                </a:solidFill>
                <a:latin typeface="Mistral" pitchFamily="66" charset="0"/>
                <a:cs typeface="Times New Roman" pitchFamily="18" charset="0"/>
              </a:rPr>
              <a:t>     Мой дедушка имеет медали и орденскую книжку «За мужество и отвагу перед врагом», медалью «За Победу над Германией», «Орденом Отечественной войны </a:t>
            </a:r>
            <a:r>
              <a:rPr lang="en-US" altLang="ru-RU" sz="2000">
                <a:solidFill>
                  <a:srgbClr val="002060"/>
                </a:solidFill>
                <a:latin typeface="Mistral" pitchFamily="66" charset="0"/>
                <a:cs typeface="Times New Roman" pitchFamily="18" charset="0"/>
              </a:rPr>
              <a:t>II </a:t>
            </a:r>
            <a:r>
              <a:rPr lang="ru-RU" altLang="ru-RU" sz="2000">
                <a:solidFill>
                  <a:srgbClr val="002060"/>
                </a:solidFill>
                <a:latin typeface="Mistral" pitchFamily="66" charset="0"/>
                <a:cs typeface="Times New Roman" pitchFamily="18" charset="0"/>
              </a:rPr>
              <a:t>степени».</a:t>
            </a:r>
          </a:p>
          <a:p>
            <a:pPr eaLnBrk="1" hangingPunct="1"/>
            <a:endParaRPr lang="ru-RU" altLang="ru-RU" sz="2000" i="1">
              <a:solidFill>
                <a:srgbClr val="002060"/>
              </a:solidFill>
              <a:latin typeface="Mistral" pitchFamily="66" charset="0"/>
              <a:cs typeface="Times New Roman" pitchFamily="18" charset="0"/>
            </a:endParaRPr>
          </a:p>
          <a:p>
            <a:pPr eaLnBrk="1" hangingPunct="1"/>
            <a:r>
              <a:rPr lang="ru-RU" altLang="ru-RU" sz="2000" i="1">
                <a:solidFill>
                  <a:srgbClr val="002060"/>
                </a:solidFill>
                <a:latin typeface="Mistral" pitchFamily="66" charset="0"/>
                <a:cs typeface="Times New Roman" pitchFamily="18" charset="0"/>
              </a:rPr>
              <a:t>   Нуртдинов Альберт, учащийся 10б </a:t>
            </a:r>
            <a:r>
              <a:rPr lang="ru-RU" altLang="ru-RU" sz="2000" b="1" i="1">
                <a:solidFill>
                  <a:schemeClr val="bg1"/>
                </a:solidFill>
                <a:latin typeface="Mistral" pitchFamily="66" charset="0"/>
                <a:cs typeface="Times New Roman" pitchFamily="18" charset="0"/>
              </a:rPr>
              <a:t>класса</a:t>
            </a:r>
            <a:endParaRPr lang="ru-RU" altLang="ru-RU" sz="2000" b="1">
              <a:solidFill>
                <a:schemeClr val="bg1"/>
              </a:solidFill>
              <a:latin typeface="Mistral" pitchFamily="66" charset="0"/>
              <a:cs typeface="Times New Roman" pitchFamily="18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894390">
            <a:off x="6607398" y="3119993"/>
            <a:ext cx="1431909" cy="218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4584" name="Picture 7" descr="H:\картинки на книгу\7539952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937512">
            <a:off x="4983163" y="1449388"/>
            <a:ext cx="2649537" cy="264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артинки на книгу\24582654_1178690933_technocity_p3.jpg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-8796" y="3552"/>
            <a:ext cx="9144000" cy="6883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>
              <a:rot lat="0" lon="10799999" rev="0"/>
            </a:camera>
            <a:lightRig rig="threePt" dir="t"/>
          </a:scene3d>
          <a:extLst/>
        </p:spPr>
      </p:pic>
      <p:pic>
        <p:nvPicPr>
          <p:cNvPr id="27649" name="Picture 1" descr="C:\Users\ILDAR\Desktop\КНИГА ПАМЯТИ\яна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749" b="-2883"/>
          <a:stretch/>
        </p:blipFill>
        <p:spPr bwMode="auto">
          <a:xfrm>
            <a:off x="467544" y="478798"/>
            <a:ext cx="1580765" cy="2682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2411413" y="206375"/>
            <a:ext cx="6524625" cy="58785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Бойкова  Яна, ученица 12 б класса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Ради Победы!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1600" b="1" dirty="0">
                <a:solidFill>
                  <a:srgbClr val="000066"/>
                </a:solidFill>
                <a:latin typeface="Gabriola" pitchFamily="82" charset="0"/>
                <a:cs typeface="Times New Roman" pitchFamily="18" charset="0"/>
              </a:rPr>
              <a:t>В этом году наша страна отмечает 70 – ю годовщину Победы в Великой Отечественной войне. Нет ни одной семьи, которую война не обошла стороной. Вся наша </a:t>
            </a:r>
            <a:r>
              <a:rPr lang="ru-RU" sz="1600" b="1" dirty="0">
                <a:solidFill>
                  <a:srgbClr val="002060"/>
                </a:solidFill>
                <a:latin typeface="Gabriola" pitchFamily="82" charset="0"/>
                <a:cs typeface="Times New Roman" pitchFamily="18" charset="0"/>
              </a:rPr>
              <a:t>огромная</a:t>
            </a:r>
            <a:r>
              <a:rPr lang="ru-RU" sz="1600" b="1" dirty="0">
                <a:solidFill>
                  <a:srgbClr val="000066"/>
                </a:solidFill>
                <a:latin typeface="Gabriola" pitchFamily="82" charset="0"/>
                <a:cs typeface="Times New Roman" pitchFamily="18" charset="0"/>
              </a:rPr>
              <a:t> страна работала на Победу. В тылу и на фронте люди проявляли героизм. Не ради славы воевали, умирали и работали люди, а ради мира на Земле. Уходили на войну наши деды, прадеды, братья и сёстры. </a:t>
            </a:r>
          </a:p>
          <a:p>
            <a:pPr marL="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solidFill>
                  <a:srgbClr val="000066"/>
                </a:solidFill>
                <a:latin typeface="Gabriola" pitchFamily="82" charset="0"/>
                <a:cs typeface="Times New Roman" pitchFamily="18" charset="0"/>
              </a:rPr>
              <a:t>      Тяготы  войны легли и на плечи женщин, детей, стариков. Женщины не только ждали весточек от любимых мужей, братьев, но им ещё приходилось работать. Работать сутками, не жалея сил и здоровья.   «Всё для фронта, всё для Победы!»  Это был призыв на трудовые подвиги.</a:t>
            </a:r>
          </a:p>
          <a:p>
            <a:pPr marL="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solidFill>
                  <a:srgbClr val="000066"/>
                </a:solidFill>
                <a:latin typeface="Gabriola" pitchFamily="82" charset="0"/>
                <a:cs typeface="Times New Roman" pitchFamily="18" charset="0"/>
              </a:rPr>
              <a:t>      Моя прабабушка,  </a:t>
            </a:r>
            <a:r>
              <a:rPr lang="ru-RU" sz="1600" b="1" dirty="0" err="1">
                <a:solidFill>
                  <a:srgbClr val="000066"/>
                </a:solidFill>
                <a:latin typeface="Gabriola" pitchFamily="82" charset="0"/>
                <a:cs typeface="Times New Roman" pitchFamily="18" charset="0"/>
              </a:rPr>
              <a:t>Ширабаева</a:t>
            </a:r>
            <a:r>
              <a:rPr lang="ru-RU" sz="1600" b="1" dirty="0">
                <a:solidFill>
                  <a:srgbClr val="000066"/>
                </a:solidFill>
                <a:latin typeface="Gabriola" pitchFamily="82" charset="0"/>
                <a:cs typeface="Times New Roman" pitchFamily="18" charset="0"/>
              </a:rPr>
              <a:t> Мария Игнатьевна (1923 – 2005), - ветеран труда, труженик тыла,  вдова участника войны. Она много рассказывала, как  жилось в годы войны: из колхоза увозили лошадей, тракторы для нужд фронта. Была призвана на фронт вся трудоспособная часть сельского населения. В деревне остались одни старики, женщины и дети. Но нужно было растить хлеб для фронта. На полях работали даже дети – подростки. Прабабушка  тоже работала в колхозе: пасла овец, лошадей, пахала, сеяла, заготавливала на зиму дрова. Было тяжело, приходилось много работать. Целый день, потрудившись в поле, вечерами вязали носки, готовили посылки для наших бойцов. Радовались, когда приходили письма с фронта. Самым горьким было слышать о приходящих похоронках</a:t>
            </a:r>
            <a:r>
              <a:rPr lang="ru-RU" sz="1600" dirty="0">
                <a:solidFill>
                  <a:srgbClr val="000066"/>
                </a:solidFill>
                <a:latin typeface="Gabriola" pitchFamily="82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артинки на книгу\24582654_1178690933_technocity_p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3175"/>
            <a:ext cx="9144000" cy="688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0" y="107950"/>
            <a:ext cx="8896350" cy="67087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b="1" dirty="0">
              <a:latin typeface="Gabriola" pitchFamily="82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b="1" dirty="0">
              <a:latin typeface="Gabriola" pitchFamily="82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b="1" dirty="0">
                <a:latin typeface="Gabriola" pitchFamily="82" charset="0"/>
                <a:cs typeface="Times New Roman" pitchFamily="18" charset="0"/>
              </a:rPr>
              <a:t>              </a:t>
            </a:r>
            <a:endParaRPr lang="ru-RU" sz="800" b="1" dirty="0">
              <a:latin typeface="Gabriola" pitchFamily="82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800" b="1" dirty="0">
                <a:solidFill>
                  <a:srgbClr val="002060"/>
                </a:solidFill>
                <a:latin typeface="Gabriola" pitchFamily="82" charset="0"/>
                <a:cs typeface="Times New Roman" pitchFamily="18" charset="0"/>
              </a:rPr>
              <a:t>                                   </a:t>
            </a:r>
            <a:r>
              <a:rPr lang="ru-RU" sz="1600" b="1" dirty="0">
                <a:solidFill>
                  <a:srgbClr val="002060"/>
                </a:solidFill>
                <a:latin typeface="Gabriola" pitchFamily="82" charset="0"/>
                <a:cs typeface="Times New Roman" pitchFamily="18" charset="0"/>
              </a:rPr>
              <a:t>В маленькой потёртой книжке я нашла стихи. Они очень точно описывают жизнь и эмоциональное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63538" algn="l"/>
                <a:tab pos="449263" algn="l"/>
                <a:tab pos="623888" algn="l"/>
              </a:tabLst>
              <a:defRPr/>
            </a:pPr>
            <a:r>
              <a:rPr lang="ru-RU" sz="1600" b="1" dirty="0">
                <a:solidFill>
                  <a:srgbClr val="002060"/>
                </a:solidFill>
                <a:latin typeface="Gabriola" pitchFamily="82" charset="0"/>
                <a:cs typeface="Times New Roman" pitchFamily="18" charset="0"/>
              </a:rPr>
              <a:t>       состояние моей прабабушки.</a:t>
            </a:r>
          </a:p>
          <a:p>
            <a:pPr marL="13493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Gabriola" pitchFamily="82" charset="0"/>
                <a:cs typeface="Times New Roman" pitchFamily="18" charset="0"/>
              </a:rPr>
              <a:t>Да разве ж об этом расскажешь, </a:t>
            </a:r>
          </a:p>
          <a:p>
            <a:pPr marL="13493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Gabriola" pitchFamily="82" charset="0"/>
                <a:cs typeface="Times New Roman" pitchFamily="18" charset="0"/>
              </a:rPr>
              <a:t>В какие ты годы жила?!</a:t>
            </a:r>
          </a:p>
          <a:p>
            <a:pPr marL="13493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Gabriola" pitchFamily="82" charset="0"/>
                <a:cs typeface="Times New Roman" pitchFamily="18" charset="0"/>
              </a:rPr>
              <a:t>Какая безмерная тяжесть</a:t>
            </a:r>
          </a:p>
          <a:p>
            <a:pPr marL="13493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Gabriola" pitchFamily="82" charset="0"/>
                <a:cs typeface="Times New Roman" pitchFamily="18" charset="0"/>
              </a:rPr>
              <a:t>На женские плечи легла!</a:t>
            </a:r>
          </a:p>
          <a:p>
            <a:pPr marL="13493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Gabriola" pitchFamily="82" charset="0"/>
                <a:cs typeface="Times New Roman" pitchFamily="18" charset="0"/>
              </a:rPr>
              <a:t>В то утро простился с тобою</a:t>
            </a:r>
          </a:p>
          <a:p>
            <a:pPr marL="13493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Gabriola" pitchFamily="82" charset="0"/>
                <a:cs typeface="Times New Roman" pitchFamily="18" charset="0"/>
              </a:rPr>
              <a:t>Твой муж, или брат, или сын</a:t>
            </a:r>
          </a:p>
          <a:p>
            <a:pPr marL="13493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Gabriola" pitchFamily="82" charset="0"/>
                <a:cs typeface="Times New Roman" pitchFamily="18" charset="0"/>
              </a:rPr>
              <a:t>И ты со своею </a:t>
            </a:r>
            <a:r>
              <a:rPr lang="ru-RU" sz="1600" b="1" dirty="0" err="1">
                <a:solidFill>
                  <a:srgbClr val="002060"/>
                </a:solidFill>
                <a:latin typeface="Gabriola" pitchFamily="82" charset="0"/>
                <a:cs typeface="Times New Roman" pitchFamily="18" charset="0"/>
              </a:rPr>
              <a:t>судьбою</a:t>
            </a:r>
            <a:endParaRPr lang="ru-RU" sz="1600" b="1" dirty="0">
              <a:solidFill>
                <a:srgbClr val="002060"/>
              </a:solidFill>
              <a:latin typeface="Gabriola" pitchFamily="82" charset="0"/>
              <a:cs typeface="Times New Roman" pitchFamily="18" charset="0"/>
            </a:endParaRPr>
          </a:p>
          <a:p>
            <a:pPr marL="13493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Gabriola" pitchFamily="82" charset="0"/>
                <a:cs typeface="Times New Roman" pitchFamily="18" charset="0"/>
              </a:rPr>
              <a:t>Остались один на один….</a:t>
            </a:r>
          </a:p>
          <a:p>
            <a:pPr marL="13493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Gabriola" pitchFamily="82" charset="0"/>
                <a:cs typeface="Times New Roman" pitchFamily="18" charset="0"/>
              </a:rPr>
              <a:t>Один на один со слезами, </a:t>
            </a:r>
          </a:p>
          <a:p>
            <a:pPr marL="13493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Gabriola" pitchFamily="82" charset="0"/>
                <a:cs typeface="Times New Roman" pitchFamily="18" charset="0"/>
              </a:rPr>
              <a:t>С несжатыми в поле хлебами, </a:t>
            </a:r>
          </a:p>
          <a:p>
            <a:pPr marL="13493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Gabriola" pitchFamily="82" charset="0"/>
                <a:cs typeface="Times New Roman" pitchFamily="18" charset="0"/>
              </a:rPr>
              <a:t>Ты встретила эту войну.</a:t>
            </a:r>
          </a:p>
          <a:p>
            <a:pPr marL="13493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Gabriola" pitchFamily="82" charset="0"/>
                <a:cs typeface="Times New Roman" pitchFamily="18" charset="0"/>
              </a:rPr>
              <a:t>И всё без конца и без счета</a:t>
            </a:r>
          </a:p>
          <a:p>
            <a:pPr marL="13493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Gabriola" pitchFamily="82" charset="0"/>
                <a:cs typeface="Times New Roman" pitchFamily="18" charset="0"/>
              </a:rPr>
              <a:t>Печали, труды и заботы</a:t>
            </a:r>
          </a:p>
          <a:p>
            <a:pPr marL="13493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Gabriola" pitchFamily="82" charset="0"/>
                <a:cs typeface="Times New Roman" pitchFamily="18" charset="0"/>
              </a:rPr>
              <a:t>Пришлись на тебя одну!</a:t>
            </a: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solidFill>
                  <a:srgbClr val="002060"/>
                </a:solidFill>
                <a:latin typeface="Gabriola" pitchFamily="82" charset="0"/>
                <a:cs typeface="Times New Roman" pitchFamily="18" charset="0"/>
              </a:rPr>
              <a:t>              Мария Игнатьевна рассказывала ещё одну историю из жизни: «Работала я в поле. Вдруг  вызывает меня, молодую 18- летнюю девушку, к себе председатель колхоза и говорит: «Не хватает в колхозе трактористов. Надо бы тебе поучиться и сесть за штурвал трактора…». Надо так надо. Закончив  в районе месячные курсы, стала  работать трактористом. Вот помню,  случай был: когда я только начала работать, отправили меня на дальнее поле на вспашку.  Доехала туда нормально, а возвращаться – заглох мой трактор. Я так напугалась, что со страху куда – то нажала и трактор завёлся. Доехала, к счастью, без поломок».</a:t>
            </a:r>
          </a:p>
        </p:txBody>
      </p:sp>
      <p:pic>
        <p:nvPicPr>
          <p:cNvPr id="5" name="Picture 2" descr="22 Июня 1941 4:00 часа ночи Объявление о Начале Великой Отечественной Войны. . Помним, Любим и Скорбим! &quot; ok.ya1.ru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073" b="6129"/>
          <a:stretch/>
        </p:blipFill>
        <p:spPr bwMode="auto">
          <a:xfrm>
            <a:off x="5447300" y="1256658"/>
            <a:ext cx="3419872" cy="2101970"/>
          </a:xfrm>
          <a:prstGeom prst="flowChartDisplay">
            <a:avLst/>
          </a:prstGeom>
          <a:noFill/>
          <a:effectLst>
            <a:softEdge rad="635000"/>
          </a:effectLst>
          <a:extLst/>
        </p:spPr>
      </p:pic>
      <p:pic>
        <p:nvPicPr>
          <p:cNvPr id="4" name="Picture 2" descr="C:\Users\ILDAR\Desktop\картинки на книгу\картинки\0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3144" y="2636912"/>
            <a:ext cx="2808312" cy="2106234"/>
          </a:xfrm>
          <a:prstGeom prst="rect">
            <a:avLst/>
          </a:prstGeom>
          <a:noFill/>
          <a:effectLst>
            <a:softEdge rad="6350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артинки на книгу\24582654_1178690933_technocity_p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3175"/>
            <a:ext cx="9144000" cy="688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1285875" y="642938"/>
            <a:ext cx="6210300" cy="32305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3538" indent="-363538" algn="ctr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b="1" dirty="0">
                <a:latin typeface="Gabriola" pitchFamily="82" charset="0"/>
              </a:rPr>
              <a:t>          </a:t>
            </a:r>
            <a:r>
              <a:rPr lang="ru-RU" sz="2800" b="1" dirty="0">
                <a:latin typeface="Avalon Medium" pitchFamily="2" charset="0"/>
              </a:rPr>
              <a:t>9 мая 1945 года прабабушка, как обычно, шла на работу. На пути   встретила старика, который сообщил о том, что «война закончилась, мы победили!».</a:t>
            </a:r>
          </a:p>
          <a:p>
            <a:pPr marL="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2800" b="1" dirty="0">
                <a:latin typeface="Avalon Medium" pitchFamily="2" charset="0"/>
              </a:rPr>
              <a:t>       Я  благодарна своей прабабушке и горжусь ею. Низко приклоняю голову перед её мужеством, отвагой, решительностью, терпением,     </a:t>
            </a:r>
          </a:p>
          <a:p>
            <a:pPr marL="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2800" b="1" dirty="0">
                <a:latin typeface="Avalon Medium" pitchFamily="2" charset="0"/>
              </a:rPr>
              <a:t>                                                твердостью духа! </a:t>
            </a:r>
          </a:p>
        </p:txBody>
      </p:sp>
      <p:pic>
        <p:nvPicPr>
          <p:cNvPr id="27652" name="Picture 3" descr="C:\Users\ILDAR\AppData\Local\Temp\HamsterArc{924ae77a-a0a2-4f54-b029-ed26e04e6caa}\100410540_4024824_0_5b4a6_1761bce9_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43063"/>
            <a:ext cx="5981700" cy="551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780928"/>
            <a:ext cx="4764022" cy="357301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ILDAR\Desktop\картинки на книгу\100695884_1308879805_vov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3812">
            <a:off x="-3541882" y="5029490"/>
            <a:ext cx="3160446" cy="906265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pic>
        <p:nvPicPr>
          <p:cNvPr id="3081" name="Picture 9" descr="C:\Users\ILDAR\Desktop\картинки на книгу\ee37eb90a28ba4ca9bf21832245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-36280" y="12204"/>
            <a:ext cx="9180279" cy="68786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 descr="C:\Users\ILDAR\Desktop\картинки на книгу\загружено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155" y="3469578"/>
            <a:ext cx="2252909" cy="3322874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pic>
        <p:nvPicPr>
          <p:cNvPr id="3082" name="Picture 10" descr="C:\Users\ILDAR\Desktop\картинки на книгу\1336048241_pozdravleniya-na-9-maya.jp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1984" y="3581955"/>
            <a:ext cx="4310149" cy="3229297"/>
          </a:xfrm>
          <a:prstGeom prst="rect">
            <a:avLst/>
          </a:prstGeom>
          <a:noFill/>
          <a:effectLst>
            <a:softEdge rad="1270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1258888" y="260350"/>
            <a:ext cx="7854950" cy="43084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0363" indent="-360363" fontAlgn="auto">
              <a:spcBef>
                <a:spcPts val="0"/>
              </a:spcBef>
              <a:spcAft>
                <a:spcPts val="0"/>
              </a:spcAft>
              <a:tabLst>
                <a:tab pos="630238" algn="l"/>
              </a:tabLst>
              <a:defRPr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 marL="360363" indent="-360363" fontAlgn="auto">
              <a:spcBef>
                <a:spcPts val="0"/>
              </a:spcBef>
              <a:spcAft>
                <a:spcPts val="0"/>
              </a:spcAft>
              <a:tabLst>
                <a:tab pos="630238" algn="l"/>
              </a:tabLst>
              <a:defRPr/>
            </a:pPr>
            <a:endParaRPr lang="ru-RU" sz="16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0363" indent="-360363" fontAlgn="auto">
              <a:spcBef>
                <a:spcPts val="0"/>
              </a:spcBef>
              <a:spcAft>
                <a:spcPts val="0"/>
              </a:spcAft>
              <a:tabLst>
                <a:tab pos="630238" algn="l"/>
              </a:tabLst>
              <a:defRPr/>
            </a:pPr>
            <a:r>
              <a:rPr lang="ru-RU" sz="16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1600" b="1" i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rPr>
              <a:t>Мой прадедушка, </a:t>
            </a:r>
            <a:r>
              <a:rPr lang="ru-RU" sz="1600" b="1" i="1" dirty="0" err="1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rPr>
              <a:t>Мешняков</a:t>
            </a:r>
            <a:r>
              <a:rPr lang="ru-RU" sz="1600" b="1" i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rPr>
              <a:t> Василий Петрович, родился 30 октября 1923 года в хуторе Сухой – Кут Краснодарского края.  Он был участником Великой Отечественной войны. Прадедушка уже давно умер. Я не знаю его историю. А прабабушка, </a:t>
            </a:r>
            <a:r>
              <a:rPr lang="ru-RU" sz="1600" b="1" i="1" dirty="0" err="1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rPr>
              <a:t>Суменко</a:t>
            </a:r>
            <a:r>
              <a:rPr lang="ru-RU" sz="1600" b="1" i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rPr>
              <a:t> Мария Денисовна, всё помнит.</a:t>
            </a:r>
          </a:p>
          <a:p>
            <a:pPr marL="360363" indent="-360363" fontAlgn="auto">
              <a:spcBef>
                <a:spcPts val="0"/>
              </a:spcBef>
              <a:spcAft>
                <a:spcPts val="0"/>
              </a:spcAft>
              <a:tabLst>
                <a:tab pos="630238" algn="l"/>
              </a:tabLst>
              <a:defRPr/>
            </a:pPr>
            <a:r>
              <a:rPr lang="ru-RU" sz="1600" b="1" i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rPr>
              <a:t>             Она родилась 30 августа 1929 года в селе Батьки Полтавской области. Когда к ним в село пришли немцы,  ей было всего десять лет. Как рассказывает прабабушка, немцы  зашли   в дом, сняли с её больного отца валенки. Забрали  с собой весь запас продуктов: мёд, яйца, хлеб. Вся семья, в том числе и трое детей, остались голодными. Чтобы не умереть от голода, приходилось есть всё, что мог перерабатывать желудок: кожаные ремни,   семена разных злаков,  оставшуюся с прошлого года гнилую картошку. Бабушка рассказывала, что из такой картошки, вернее говоря,  из крахмала (картошка становилась белой, превращалась в крахмал) получались очень вкусные блинчи</a:t>
            </a:r>
            <a:r>
              <a:rPr lang="ru-RU" sz="1600" b="1" i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ки.                                                                                                                                            </a:t>
            </a:r>
          </a:p>
          <a:p>
            <a:pPr marL="360363" indent="-360363" fontAlgn="auto">
              <a:spcBef>
                <a:spcPts val="0"/>
              </a:spcBef>
              <a:spcAft>
                <a:spcPts val="0"/>
              </a:spcAft>
              <a:tabLst>
                <a:tab pos="630238" algn="l"/>
              </a:tabLst>
              <a:defRPr/>
            </a:pPr>
            <a:r>
              <a:rPr lang="ru-RU" sz="1600" b="1" i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                                                                                                    </a:t>
            </a:r>
            <a:r>
              <a:rPr lang="ru-RU" sz="1600" b="1" i="1" dirty="0" err="1">
                <a:solidFill>
                  <a:schemeClr val="bg2">
                    <a:lumMod val="10000"/>
                  </a:schemeClr>
                </a:solidFill>
                <a:latin typeface="+mn-lt"/>
              </a:rPr>
              <a:t>Волосов</a:t>
            </a:r>
            <a:r>
              <a:rPr lang="ru-RU" sz="1600" b="1" i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Даниил, 4в класс</a:t>
            </a:r>
            <a:endParaRPr lang="ru-RU" sz="16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pic>
        <p:nvPicPr>
          <p:cNvPr id="3074" name="Picture 2" descr="C:\Users\ILDAR\Desktop\картинки на книгу\картинки\1411040672_9-maya-plakat2_novyy-razmer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8035" y="4077077"/>
            <a:ext cx="2605824" cy="1549029"/>
          </a:xfrm>
          <a:prstGeom prst="rect">
            <a:avLst/>
          </a:prstGeom>
          <a:noFill/>
          <a:effectLst>
            <a:softEdge rad="317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артинки на книгу\24582654_1178690933_technocity_p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3175"/>
            <a:ext cx="9144000" cy="688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5122" name="Picture 2" descr="ФОТО Великая Отечественная война / Фото VOV_1941_1945_1000 (6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911" y="24924"/>
            <a:ext cx="4649802" cy="3485609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pic>
        <p:nvPicPr>
          <p:cNvPr id="5125" name="Picture 5" descr="H:\картинки на книгу\161211_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9096" y="3445331"/>
            <a:ext cx="3913617" cy="2935213"/>
          </a:xfrm>
          <a:prstGeom prst="rect">
            <a:avLst/>
          </a:prstGeom>
          <a:noFill/>
          <a:effectLst>
            <a:softEdge rad="317500"/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7938" y="549275"/>
            <a:ext cx="5795962" cy="5692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000" b="1" dirty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Мои родные на полях сражения.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  <a:p>
            <a:pPr marL="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b="1" dirty="0">
                <a:latin typeface="Monotype Corsiva" pitchFamily="66" charset="0"/>
                <a:cs typeface="Times New Roman" pitchFamily="18" charset="0"/>
              </a:rPr>
              <a:t>     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Я, как и все мои ровесники, не знаю войны. Мы узнаём о ней только из рассказов дедушек и бабушек или читая книги. Великая Отечественная была самая величайшая война за всю историю человечества. Наверно, нет такой семьи, в которую бы не ворвалась  беда. Огромное количество людей погибло в этой войне. </a:t>
            </a: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tabLst>
                <a:tab pos="363538" algn="l"/>
                <a:tab pos="623888" algn="l"/>
              </a:tabLst>
              <a:defRPr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          Информацию  о своих родственниках , участниках войны мы нашли в областной «Книге памяти».</a:t>
            </a:r>
          </a:p>
          <a:p>
            <a:pPr marL="449263" indent="-449263"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      Братья  бабушки: </a:t>
            </a:r>
            <a:r>
              <a:rPr lang="ru-RU" b="1" dirty="0" err="1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Вазанов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Антон Григорьевич, </a:t>
            </a:r>
            <a:r>
              <a:rPr lang="ru-RU" b="1" dirty="0" err="1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Вазанов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Николай Григорьевич и </a:t>
            </a:r>
            <a:r>
              <a:rPr lang="ru-RU" b="1" dirty="0" err="1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Вазанов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Степан Григорьевич. Все три брата призваны на фронт </a:t>
            </a:r>
            <a:r>
              <a:rPr lang="ru-RU" b="1" dirty="0" err="1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Шемуршинским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РВК.</a:t>
            </a: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           </a:t>
            </a:r>
            <a:r>
              <a:rPr lang="ru-RU" b="1" dirty="0" err="1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Вазанов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Антон Григорьевич  родился  в 1918 году. Был   рядовым. В марте 1942 года пропал без вести.</a:t>
            </a: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          </a:t>
            </a:r>
            <a:r>
              <a:rPr lang="ru-RU" b="1" dirty="0" err="1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Вазанов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Николай Григорьевич  родился в 1924 году.   Сержант. В ноябре 1943 года пропал без вести.</a:t>
            </a: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          </a:t>
            </a:r>
            <a:r>
              <a:rPr lang="ru-RU" b="1" dirty="0" err="1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Вазанов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Степан Григорьевич родился  в 1915 году. Лейтенант. Погиб в бою  в 1941 году. Место захоронения неизвестно</a:t>
            </a:r>
            <a:r>
              <a:rPr lang="ru-RU" b="1" dirty="0">
                <a:latin typeface="Monotype Corsiva" pitchFamily="66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mnim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1906</TotalTime>
  <Words>2894</Words>
  <Application>Microsoft Office PowerPoint</Application>
  <PresentationFormat>Экран (4:3)</PresentationFormat>
  <Paragraphs>175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Pomnim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ILDAR</dc:creator>
  <cp:lastModifiedBy>Ильдар Ахмеджанов</cp:lastModifiedBy>
  <cp:revision>196</cp:revision>
  <dcterms:created xsi:type="dcterms:W3CDTF">2015-04-25T18:32:27Z</dcterms:created>
  <dcterms:modified xsi:type="dcterms:W3CDTF">2015-10-10T19:45:14Z</dcterms:modified>
</cp:coreProperties>
</file>