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8" r:id="rId2"/>
    <p:sldId id="321" r:id="rId3"/>
    <p:sldId id="322" r:id="rId4"/>
    <p:sldId id="323" r:id="rId5"/>
    <p:sldId id="324" r:id="rId6"/>
    <p:sldId id="327" r:id="rId7"/>
    <p:sldId id="328" r:id="rId8"/>
    <p:sldId id="325" r:id="rId9"/>
    <p:sldId id="264" r:id="rId10"/>
    <p:sldId id="334" r:id="rId11"/>
    <p:sldId id="335" r:id="rId12"/>
    <p:sldId id="33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7C3B06"/>
    <a:srgbClr val="FF9900"/>
    <a:srgbClr val="660033"/>
    <a:srgbClr val="000066"/>
    <a:srgbClr val="6F350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B12CF8-98E1-4FB3-B372-3C8A3FFC9536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24CA5-1324-4D6B-BF47-B60E9D7A5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21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Мы помним\Pomni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48" y="4149080"/>
            <a:ext cx="7772400" cy="1152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3780" y="58772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8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2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A5C343-1C2B-475D-A764-56CE603548F8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A3CECC2-2105-4AA7-B520-C0238B3B5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77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Мы помним\PomnimSlid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51938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60375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3" descr="http://photoshopic.com/sites/default/files/shot/2011/tetyana07/9mai-vinetka.jpg"/>
          <p:cNvPicPr>
            <a:picLocks noChangeAspect="1" noChangeArrowheads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E:\Князькова-2\Безимени-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6324">
            <a:off x="242093" y="1090004"/>
            <a:ext cx="3386826" cy="210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 rot="-776736">
            <a:off x="798513" y="2692400"/>
            <a:ext cx="31559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Вручение ордена трудового Красного</a:t>
            </a:r>
          </a:p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 Знамени Артамонову В.А.  </a:t>
            </a:r>
          </a:p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    1986 год  г .Куйбышев</a:t>
            </a:r>
          </a:p>
        </p:txBody>
      </p:sp>
      <p:pic>
        <p:nvPicPr>
          <p:cNvPr id="6" name="Рисунок 5" descr="E:\Князькова-2\Безимени-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7517">
            <a:off x="1113387" y="3349395"/>
            <a:ext cx="2765796" cy="21916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9942" name="TextBox 7"/>
          <p:cNvSpPr txBox="1">
            <a:spLocks noChangeArrowheads="1"/>
          </p:cNvSpPr>
          <p:nvPr/>
        </p:nvSpPr>
        <p:spPr bwMode="auto">
          <a:xfrm rot="-665785">
            <a:off x="1393825" y="4984750"/>
            <a:ext cx="3368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9 мая 2005 года 60 лет Победы</a:t>
            </a:r>
          </a:p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 встречают дети войны  г.Похвистнева</a:t>
            </a:r>
          </a:p>
        </p:txBody>
      </p:sp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61055">
            <a:off x="4232804" y="120312"/>
            <a:ext cx="2771618" cy="255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9944" name="TextBox 1"/>
          <p:cNvSpPr txBox="1">
            <a:spLocks noChangeArrowheads="1"/>
          </p:cNvSpPr>
          <p:nvPr/>
        </p:nvSpPr>
        <p:spPr bwMode="auto">
          <a:xfrm rot="-584793">
            <a:off x="5103813" y="2314575"/>
            <a:ext cx="2252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400">
                <a:solidFill>
                  <a:schemeClr val="bg1"/>
                </a:solidFill>
                <a:latin typeface="a_CityNova"/>
              </a:rPr>
              <a:t>Награды Артамонова В.А.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717380">
            <a:off x="4814895" y="2557885"/>
            <a:ext cx="3581276" cy="252178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060"/>
          <a:stretch/>
        </p:blipFill>
        <p:spPr bwMode="auto">
          <a:xfrm>
            <a:off x="0" y="0"/>
            <a:ext cx="383502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Прямоугольник 1"/>
          <p:cNvSpPr>
            <a:spLocks noChangeArrowheads="1"/>
          </p:cNvSpPr>
          <p:nvPr/>
        </p:nvSpPr>
        <p:spPr bwMode="auto">
          <a:xfrm>
            <a:off x="3366461" y="2036338"/>
            <a:ext cx="577753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НЕ ТОЛЬКО НА ВОЙНЕ НУЖНА ОТВАГА,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И В ПОВСЕДНЕВНОЙ ЖИЗНИ МЕСТО ЕСТЬ  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ТАКИМ СЛОВАМ КАК МУЖЕСТВО И СЛАВА,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ТАКИМ ПОНЯТИЯМ КАК СТОЙКОСТЬ, ДРУЖБА, ЧЕСТЬ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 ВАС С ПРАЗДНИКОМ ПОБЕДЫ ПОЗДРАВЛЯЯ,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 ЖЕЛАЕМ СИЛЫ ДУХА НЕ ТЕРЯТЬ.</a:t>
            </a:r>
          </a:p>
          <a:p>
            <a:pPr eaLnBrk="1" hangingPunct="1"/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   И КАЖДЫЙ ДЕНЬ С УЛЫБКОЙ  </a:t>
            </a:r>
            <a:r>
              <a:rPr lang="ru-RU" alt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ПРИНИМАЯ,</a:t>
            </a:r>
          </a:p>
          <a:p>
            <a:pPr eaLnBrk="1" hangingPunct="1"/>
            <a:r>
              <a:rPr lang="ru-RU" alt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ТЕПЛО ДУШИ С ДРУГИМИ РАЗДЕЛЯТЬ</a:t>
            </a:r>
            <a:endParaRPr lang="ru-RU" altLang="ru-RU" sz="1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5949950"/>
            <a:ext cx="6886575" cy="719138"/>
          </a:xfrm>
        </p:spPr>
        <p:txBody>
          <a:bodyPr rtlCol="0">
            <a:normAutofit fontScale="3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Областное </a:t>
            </a: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 «Школа – интернат с ограниченными возможностями здоровья № 89»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76250"/>
            <a:ext cx="5208588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3" descr="C:\Users\ILDAR\Desktop\картинки\kniga-pamjati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255"/>
          <a:stretch>
            <a:fillRect/>
          </a:stretch>
        </p:blipFill>
        <p:spPr bwMode="auto">
          <a:xfrm>
            <a:off x="1139754" y="4166393"/>
            <a:ext cx="5702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3" descr="C:\Users\ILDAR\Desktop\картинки\kniga-pamjati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3714750"/>
            <a:ext cx="2536825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ILDAR\Desktop\картинки на книгу\картинки\кар 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500063"/>
            <a:ext cx="5429250" cy="40719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8813" y="4929188"/>
            <a:ext cx="5357812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Дизайн и вёрстка:  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Ахмеджанова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Р. 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Отпечатано в школьной типографии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«Фрактал».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load.siza.ru:82/Image/633953/640x480/siza_ru_den-pobedy-16.jpg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799999" rev="0"/>
            </a:camera>
            <a:lightRig rig="threePt" dir="t"/>
          </a:scene3d>
        </p:spPr>
      </p:pic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684213" y="146050"/>
            <a:ext cx="7272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b="1">
              <a:solidFill>
                <a:srgbClr val="FF0000"/>
              </a:solidFill>
              <a:latin typeface="a_FuturicaNord"/>
            </a:endParaRPr>
          </a:p>
          <a:p>
            <a:pPr algn="ctr" eaLnBrk="1" hangingPunct="1"/>
            <a:endParaRPr lang="ru-RU" altLang="ru-RU" b="1">
              <a:solidFill>
                <a:srgbClr val="FF0000"/>
              </a:solidFill>
              <a:latin typeface="a_FuturicaNord"/>
            </a:endParaRPr>
          </a:p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a_FuturicaNord"/>
              </a:rPr>
              <a:t>Моя мама Артамонова Таисия Егоровна</a:t>
            </a:r>
            <a:r>
              <a:rPr lang="ru-RU" altLang="ru-RU">
                <a:solidFill>
                  <a:srgbClr val="FF0000"/>
                </a:solidFill>
                <a:latin typeface="a_FuturicaNord"/>
              </a:rPr>
              <a:t> </a:t>
            </a:r>
          </a:p>
        </p:txBody>
      </p:sp>
      <p:pic>
        <p:nvPicPr>
          <p:cNvPr id="5" name="Рисунок 4" descr="E:\Князькова-2\Безимени-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2686" y="1556792"/>
            <a:ext cx="2433690" cy="27684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0965" name="TextBox 5"/>
          <p:cNvSpPr txBox="1">
            <a:spLocks noChangeArrowheads="1"/>
          </p:cNvSpPr>
          <p:nvPr/>
        </p:nvSpPr>
        <p:spPr bwMode="auto">
          <a:xfrm>
            <a:off x="5432425" y="4364038"/>
            <a:ext cx="2613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1"/>
                </a:solidFill>
                <a:latin typeface="Calibri" pitchFamily="34" charset="0"/>
              </a:rPr>
              <a:t>1935 - 1996 </a:t>
            </a:r>
          </a:p>
          <a:p>
            <a:pPr algn="ctr" eaLnBrk="1" hangingPunct="1"/>
            <a:r>
              <a:rPr lang="ru-RU" altLang="ru-RU" b="1">
                <a:solidFill>
                  <a:schemeClr val="bg1"/>
                </a:solidFill>
                <a:latin typeface="Calibri" pitchFamily="34" charset="0"/>
              </a:rPr>
              <a:t>(На начало войны 6 лет)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13" y="765175"/>
            <a:ext cx="543242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latin typeface="+mn-lt"/>
              </a:rPr>
              <a:t>           </a:t>
            </a:r>
            <a:r>
              <a:rPr lang="ru-RU" dirty="0">
                <a:latin typeface="Monotype Corsiva" pitchFamily="66" charset="0"/>
              </a:rPr>
              <a:t>Год,  когда началась война, должен  был стать самым счастливым – маленькая </a:t>
            </a:r>
            <a:r>
              <a:rPr lang="ru-RU" dirty="0" err="1">
                <a:latin typeface="Monotype Corsiva" pitchFamily="66" charset="0"/>
              </a:rPr>
              <a:t>Таечка</a:t>
            </a:r>
            <a:r>
              <a:rPr lang="ru-RU" dirty="0">
                <a:latin typeface="Monotype Corsiva" pitchFamily="66" charset="0"/>
              </a:rPr>
              <a:t> собиралась пойти в первый класс в родном селе Алёшкино. Мама сшила ей сумку, новое платье, даже ленты в косички были куплены. Но война  перечеркнула всё , войдя в каждый дом. Старшего брата, 15-летнего подростка, отправили рыть окопы. Больше его никто не видел, сгинул на дорогах войны. Моя бабушка, Марина Ефимовна Рогожникова, всю жизнь  его ждала, смотрела из окошка на околицу, всматривалась в каждого чужого мужчину: «А вдруг это Василий, живой и здоровый?!». Старшую сестру Нину отправили на военный  завод в Куйбышев.  Отец, Рогожников Егор Михайлович воевал с немцами ещё в первую мировую, был в плену. В начале войны он был конюхом, но только одной единственной лошадёнки. Остальных лошадей отправили на фронт.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imenno.ru/wp-content/uploads/2013/10/9bac094b4f88.jpg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20000"/>
            <a:extLst/>
          </a:blip>
          <a:srcRect/>
          <a:stretch>
            <a:fillRect/>
          </a:stretch>
        </p:blipFill>
        <p:spPr bwMode="auto">
          <a:xfrm>
            <a:off x="0" y="5454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0" y="333375"/>
            <a:ext cx="8964613" cy="5630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          </a:t>
            </a:r>
            <a:r>
              <a:rPr lang="ru-RU" dirty="0">
                <a:latin typeface="Monotype Corsiva" pitchFamily="66" charset="0"/>
              </a:rPr>
              <a:t>Всю войну он возил грузы, почту, похоронки, а также новобранцев в районный центр в </a:t>
            </a:r>
            <a:r>
              <a:rPr lang="ru-RU" dirty="0" err="1">
                <a:latin typeface="Monotype Corsiva" pitchFamily="66" charset="0"/>
              </a:rPr>
              <a:t>Кротково</a:t>
            </a:r>
            <a:r>
              <a:rPr lang="ru-RU" dirty="0">
                <a:latin typeface="Monotype Corsiva" pitchFamily="66" charset="0"/>
              </a:rPr>
              <a:t>, а оттуда раненых и эвакуированных. </a:t>
            </a:r>
          </a:p>
          <a:p>
            <a:pPr marL="363538" indent="-3635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       Моя мама была ребёнком во время войны,  навсегда запомнила чувство голода. Постоянно хотелось есть. Летом ещё ничего – травы много всякой: щавель. </a:t>
            </a:r>
            <a:r>
              <a:rPr lang="ru-RU" dirty="0" err="1">
                <a:latin typeface="Monotype Corsiva" pitchFamily="66" charset="0"/>
              </a:rPr>
              <a:t>борщевник</a:t>
            </a:r>
            <a:r>
              <a:rPr lang="ru-RU" dirty="0">
                <a:latin typeface="Monotype Corsiva" pitchFamily="66" charset="0"/>
              </a:rPr>
              <a:t>, дикий лук, крапива, лебеда, всё шло в еду. Но грудничкам было хуже всего, ни молока, ни другой еды. Они быстро умирали от дизентерии, матери ничего не могли поделать, сами были измождены  до предела , но изо всех старались спасти хоть кого - то из детей, как же смотреть мужьям-фронтовикам в глаза. В семье был маленький </a:t>
            </a:r>
            <a:r>
              <a:rPr lang="ru-RU" dirty="0" err="1">
                <a:latin typeface="Monotype Corsiva" pitchFamily="66" charset="0"/>
              </a:rPr>
              <a:t>Витюшка</a:t>
            </a:r>
            <a:r>
              <a:rPr lang="ru-RU" dirty="0">
                <a:latin typeface="Monotype Corsiva" pitchFamily="66" charset="0"/>
              </a:rPr>
              <a:t>, ему был год на начало войны , и Тая стала для него нянькой.  В такое трудное время </a:t>
            </a:r>
            <a:r>
              <a:rPr lang="ru-RU" dirty="0" err="1">
                <a:latin typeface="Monotype Corsiva" pitchFamily="66" charset="0"/>
              </a:rPr>
              <a:t>Таечка</a:t>
            </a:r>
            <a:r>
              <a:rPr lang="ru-RU" dirty="0">
                <a:latin typeface="Monotype Corsiva" pitchFamily="66" charset="0"/>
              </a:rPr>
              <a:t>  всё - таки пошла в школу, научилась читать и писать. 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Война идет на целом свете…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Война, война…  А здесь в тылу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Сидят в холодном классе дети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И мерзнут ноги на полу.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Они не сыты, не одеты,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На окнах иней все белей,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Но только здесь они согреты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Monotype Corsiva" pitchFamily="66" charset="0"/>
              </a:rPr>
              <a:t>Теплом души учителей.</a:t>
            </a: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marL="363538" indent="4572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66"/>
                </a:solidFill>
                <a:latin typeface="Monotype Corsiva" pitchFamily="66" charset="0"/>
              </a:rPr>
              <a:t>       </a:t>
            </a:r>
            <a:r>
              <a:rPr lang="ru-RU" b="1" dirty="0">
                <a:latin typeface="Monotype Corsiva" pitchFamily="66" charset="0"/>
              </a:rPr>
              <a:t>(</a:t>
            </a:r>
            <a:r>
              <a:rPr lang="ru-RU" dirty="0">
                <a:latin typeface="Monotype Corsiva" pitchFamily="66" charset="0"/>
              </a:rPr>
              <a:t>Панюшев Г.Е. - сам ребёнок войны)</a:t>
            </a:r>
          </a:p>
          <a:p>
            <a:pPr marL="363538" indent="116046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E:\В ТЫЛУ\ПАНЮШЕВ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3287310"/>
            <a:ext cx="2520280" cy="28456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imenno.ru/wp-content/uploads/2013/10/9bac094b4f88.jpg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  <a:extLst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7" name="Рисунок 6" descr="http://stavropol.bezformata.ru/content/image7361363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504" y="3421923"/>
            <a:ext cx="3498180" cy="3420982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43012" name="Прямоугольник 2"/>
          <p:cNvSpPr>
            <a:spLocks noChangeArrowheads="1"/>
          </p:cNvSpPr>
          <p:nvPr/>
        </p:nvSpPr>
        <p:spPr bwMode="auto">
          <a:xfrm>
            <a:off x="0" y="765175"/>
            <a:ext cx="89646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3538" indent="-363538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  <a:latin typeface="Monotype Corsiva" pitchFamily="66" charset="0"/>
              </a:rPr>
              <a:t>            </a:t>
            </a:r>
            <a:r>
              <a:rPr lang="ru-RU" altLang="ru-RU">
                <a:latin typeface="Monotype Corsiva" pitchFamily="66" charset="0"/>
              </a:rPr>
              <a:t>Занятия были нерегулярные, в зимние морозы нельзя было выйти, валенок на всех не хватало, и тогда мама, собрав всех детей на печке, рассказывала сказки о счастливом времени без войны. День Победы Тая встретила с  одноклассниками-третьеклассниками в школе. Все дети выскочили на улицу, радовались, а взрослые плакали. Всю жизнь моя мама, Таисия Егоровна, помнила тот голод. И в мирное время каждое лето запасала еду: ягоды, грибы, черёмуху, калину, боярышник, орехи, овощи впрок, чтобы дети, а потом внуки не знали голода и нужды. Никогда не выкидывала хлеб – сушила сухари. Каждый раз ,  смотря фильмы про войну, про взрывы  говорила: «Всё испытали, но хорошо хоть не слышали и не видели этого . Не дай бог такое пережить никогда и никому. Только б не было войны» После войны бабушка закончила 8 классов, работала дояркой, в 1953 году вышла замуж. Затем семья                                                                  Артамоновых переехала в Похвистнево Куйбышевской области.                                        Построили свой дом , воспитали нас 4 детей.  Сейчас уже                                                                           7 внуков,4 правнука.</a:t>
            </a:r>
          </a:p>
          <a:p>
            <a:pPr eaLnBrk="1" hangingPunct="1"/>
            <a:r>
              <a:rPr lang="ru-RU" altLang="ru-RU">
                <a:latin typeface="Monotype Corsiva" pitchFamily="66" charset="0"/>
              </a:rPr>
              <a:t>             Артамонова Таисия Егоровна честно работала больше                                                                         20 лет помощником воспитателя в интернатском учреждении.                                                                         </a:t>
            </a:r>
          </a:p>
          <a:p>
            <a:pPr eaLnBrk="1" hangingPunct="1"/>
            <a:r>
              <a:rPr lang="ru-RU" altLang="ru-RU">
                <a:latin typeface="Monotype Corsiva" pitchFamily="66" charset="0"/>
              </a:rPr>
              <a:t>             Умерла в 1996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ILDAR\Desktop\картинки на книгу\1ea804dbf6a45ba977293c237ecc1b08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8" y="34925"/>
            <a:ext cx="9144000" cy="688498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0963"/>
            <a:ext cx="896461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            Я рассказала только о нескольких дорогих мне людях, которым довелось нести нелёгкое бремя в те тяжёлые военные годы. А сколько таких  людей ещё живёт на свете, и скольких уже нет с нами. Жизнь не стоит на месте. Каждый из нас в ответе за свою судьбу и судьбу своей Родины. Давайте не будем забывать тех, кто плечом к плечу встал на её защиту , тех кто в тылу приближал великую Победу. Давайте пронесём их имена через века, чтобы наши дети и внуки могли с гордостью сказать заветные слова : 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Никто не забыт. Ничто не забыто»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E:\В ТЫЛУ\ПАМЯТНИК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2924945"/>
            <a:ext cx="5967919" cy="373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" name="Рисунок 5" descr="E:\В ТЫЛУ\ПАМЯТНИК 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2389549"/>
            <a:ext cx="3672408" cy="446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4038" name="TextBox 2"/>
          <p:cNvSpPr txBox="1">
            <a:spLocks noChangeArrowheads="1"/>
          </p:cNvSpPr>
          <p:nvPr/>
        </p:nvSpPr>
        <p:spPr bwMode="auto">
          <a:xfrm>
            <a:off x="2771775" y="3870325"/>
            <a:ext cx="25495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  <a:latin typeface="Calibri" pitchFamily="34" charset="0"/>
              </a:rPr>
              <a:t>Памятники героям войны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  <a:latin typeface="Calibri" pitchFamily="34" charset="0"/>
              </a:rPr>
              <a:t>в городе Похвистнево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  <a:latin typeface="Calibri" pitchFamily="34" charset="0"/>
              </a:rPr>
              <a:t>Самарской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91625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313" y="800100"/>
            <a:ext cx="5556250" cy="4956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711200" algn="l"/>
              </a:tabLst>
              <a:defRPr/>
            </a:pPr>
            <a:endParaRPr lang="ru-RU" sz="1600" b="1" dirty="0">
              <a:latin typeface="Segoe Print" pitchFamily="2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  <a:tab pos="711200" algn="l"/>
              </a:tabLst>
              <a:defRPr/>
            </a:pPr>
            <a:r>
              <a:rPr lang="ru-RU" sz="1600" b="1" dirty="0">
                <a:latin typeface="Segoe Print" pitchFamily="2" charset="0"/>
              </a:rPr>
              <a:t>        </a:t>
            </a:r>
            <a:r>
              <a:rPr lang="ru-RU" sz="1600" b="1" dirty="0">
                <a:solidFill>
                  <a:srgbClr val="6F3505"/>
                </a:solidFill>
                <a:latin typeface="Segoe Print" pitchFamily="2" charset="0"/>
              </a:rPr>
              <a:t>Я хочу рассказать о своей бабушке. Её зовут </a:t>
            </a:r>
            <a:r>
              <a:rPr lang="ru-RU" sz="1600" b="1" dirty="0" err="1">
                <a:solidFill>
                  <a:srgbClr val="6F3505"/>
                </a:solidFill>
                <a:latin typeface="Segoe Print" pitchFamily="2" charset="0"/>
              </a:rPr>
              <a:t>Рыженкова</a:t>
            </a:r>
            <a:r>
              <a:rPr lang="ru-RU" sz="1600" b="1" dirty="0">
                <a:solidFill>
                  <a:srgbClr val="6F3505"/>
                </a:solidFill>
                <a:latin typeface="Segoe Print" pitchFamily="2" charset="0"/>
              </a:rPr>
              <a:t> Антонина Семеновна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6F3505"/>
                </a:solidFill>
                <a:latin typeface="Segoe Print" pitchFamily="2" charset="0"/>
              </a:rPr>
              <a:t>        Моей бабушке исполнилось 83 года. Она труженица тыла, ребёнок войны. Родилась в 1932 году. Когда началась война, ей было всего 9 лет.  Несмотря на свой юный возраст, бабушка Тоня помогала взрослым. Работала на колхозных полях, помогала дома матери. Такого детства, как у нас, у неё не было. Ничто не сломило её. Когда мы бываем у неё в гостях, бабуля часто рассказывает о своей тяжелой жизни.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600" b="1" dirty="0">
                <a:solidFill>
                  <a:srgbClr val="6F3505"/>
                </a:solidFill>
                <a:latin typeface="Segoe Print" pitchFamily="2" charset="0"/>
              </a:rPr>
              <a:t>        Сейчас она живёт в Сурском районе в селе </a:t>
            </a:r>
            <a:r>
              <a:rPr lang="ru-RU" sz="1600" b="1" dirty="0" err="1">
                <a:solidFill>
                  <a:srgbClr val="6F3505"/>
                </a:solidFill>
                <a:latin typeface="Segoe Print" pitchFamily="2" charset="0"/>
              </a:rPr>
              <a:t>Кезьмено</a:t>
            </a:r>
            <a:r>
              <a:rPr lang="ru-RU" sz="1600" b="1" dirty="0">
                <a:solidFill>
                  <a:srgbClr val="6F3505"/>
                </a:solidFill>
                <a:latin typeface="Segoe Print" pitchFamily="2" charset="0"/>
              </a:rPr>
              <a:t>.</a:t>
            </a:r>
            <a:r>
              <a:rPr lang="ru-RU" sz="1600" dirty="0">
                <a:solidFill>
                  <a:srgbClr val="6F3505"/>
                </a:solidFill>
                <a:latin typeface="Mistral" pitchFamily="66" charset="0"/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600" b="1" dirty="0">
              <a:solidFill>
                <a:srgbClr val="6F3505"/>
              </a:solidFill>
              <a:latin typeface="Mistral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r>
              <a:rPr lang="ru-RU" sz="1400" b="1" dirty="0">
                <a:solidFill>
                  <a:srgbClr val="6F3505"/>
                </a:solidFill>
                <a:latin typeface="Segoe Print" pitchFamily="2" charset="0"/>
              </a:rPr>
              <a:t>                                        Шевченко Алексей, ученик 2а класса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600" b="1" dirty="0">
              <a:latin typeface="Mistral" pitchFamily="66" charset="0"/>
            </a:endParaRPr>
          </a:p>
          <a:p>
            <a:pPr marL="363538" indent="-363538" fontAlgn="auto">
              <a:spcBef>
                <a:spcPts val="0"/>
              </a:spcBef>
              <a:spcAft>
                <a:spcPts val="0"/>
              </a:spcAft>
              <a:tabLst>
                <a:tab pos="623888" algn="l"/>
              </a:tabLst>
              <a:defRPr/>
            </a:pPr>
            <a:endParaRPr lang="ru-RU" sz="1600" b="1" dirty="0">
              <a:solidFill>
                <a:srgbClr val="000066"/>
              </a:solidFill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8338">
            <a:off x="4022776" y="4387450"/>
            <a:ext cx="1464536" cy="195271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7454">
            <a:off x="2310489" y="4430677"/>
            <a:ext cx="1659947" cy="2213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876925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r" eaLnBrk="1" hangingPunct="1">
              <a:buFont typeface="Arial" charset="0"/>
              <a:buNone/>
              <a:defRPr/>
            </a:pPr>
            <a:endParaRPr lang="ru-RU" sz="1400" dirty="0">
              <a:latin typeface="Segoe Print" pitchFamily="2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1400" b="1" i="1" dirty="0" smtClean="0">
                <a:latin typeface="Segoe Print" pitchFamily="2" charset="0"/>
              </a:rPr>
              <a:t>               </a:t>
            </a:r>
            <a:r>
              <a:rPr lang="ru-RU" sz="1600" b="1" i="1" dirty="0" smtClean="0">
                <a:latin typeface="Segoe Print" pitchFamily="2" charset="0"/>
              </a:rPr>
              <a:t>Моё детство  </a:t>
            </a:r>
            <a:r>
              <a:rPr lang="ru-RU" sz="1600" dirty="0" smtClean="0">
                <a:latin typeface="Segoe Print" pitchFamily="2" charset="0"/>
              </a:rPr>
              <a:t>                                                                  </a:t>
            </a:r>
          </a:p>
          <a:p>
            <a:pPr marL="0" indent="723900" algn="ctr" eaLnBrk="1" hangingPunct="1">
              <a:buFont typeface="Arial" charset="0"/>
              <a:buNone/>
              <a:defRPr/>
            </a:pPr>
            <a:r>
              <a:rPr lang="ru-RU" sz="1400" dirty="0" smtClean="0">
                <a:latin typeface="Segoe Print" pitchFamily="2" charset="0"/>
              </a:rPr>
              <a:t>            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Вот прошло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уже 70 лет с того дня, как закончилась Великая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</a:t>
            </a:r>
          </a:p>
          <a:p>
            <a:pPr marL="0" indent="804863" eaLnBrk="1" hangingPunct="1">
              <a:buFont typeface="Arial" charset="0"/>
              <a:buNone/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Отечественная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война. Многое изменилось с тех пор, но навсегда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</a:t>
            </a:r>
          </a:p>
          <a:p>
            <a:pPr marL="0" indent="804863" eaLnBrk="1" hangingPunct="1">
              <a:buFont typeface="Arial" charset="0"/>
              <a:buNone/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останется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в памяти людей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великий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подвиг советского народа,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</a:t>
            </a:r>
          </a:p>
          <a:p>
            <a:pPr marL="0" indent="804863" eaLnBrk="1" hangingPunct="1">
              <a:buFont typeface="Arial" charset="0"/>
              <a:buNone/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освободившего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мир от фашизма.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 День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Победы мы отдаем память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</a:t>
            </a:r>
          </a:p>
          <a:p>
            <a:pPr marL="0" indent="804863" eaLnBrk="1" hangingPunct="1">
              <a:buFont typeface="Arial" charset="0"/>
              <a:buNone/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погибшим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на фронтах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войны 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поздравляем ныне живущих </a:t>
            </a:r>
            <a:endParaRPr lang="ru-RU" sz="1400" i="1" dirty="0" smtClean="0">
              <a:latin typeface="Arial" pitchFamily="34" charset="0"/>
              <a:cs typeface="Arial" pitchFamily="34" charset="0"/>
            </a:endParaRPr>
          </a:p>
          <a:p>
            <a:pPr marL="0" indent="804863" eaLnBrk="1" hangingPunct="1">
              <a:buFont typeface="Arial" charset="0"/>
              <a:buNone/>
              <a:tabLst>
                <a:tab pos="2147888" algn="l"/>
                <a:tab pos="2336800" algn="l"/>
              </a:tabLst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ветеранов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за тот подвиг, который они совершили. Не было такой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804863" eaLnBrk="1" hangingPunct="1">
              <a:buFont typeface="Arial" charset="0"/>
              <a:buNone/>
              <a:tabLst>
                <a:tab pos="2147888" algn="l"/>
                <a:tab pos="2336800" algn="l"/>
              </a:tabLst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семьи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, которой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бы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не коснулась война. </a:t>
            </a:r>
            <a:endParaRPr lang="ru-RU" sz="1400" i="1" dirty="0" smtClean="0">
              <a:latin typeface="Arial" pitchFamily="34" charset="0"/>
              <a:cs typeface="Arial" pitchFamily="34" charset="0"/>
            </a:endParaRPr>
          </a:p>
          <a:p>
            <a:pPr marL="0" indent="627063" eaLnBrk="1" hangingPunct="1">
              <a:buFont typeface="Arial" charset="0"/>
              <a:buNone/>
              <a:tabLst>
                <a:tab pos="2147888" algn="l"/>
                <a:tab pos="2517775" algn="l"/>
              </a:tabLst>
              <a:defRPr/>
            </a:pPr>
            <a:r>
              <a:rPr lang="ru-RU" sz="1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         Наша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семья проживала в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Башкирии. Там не было боевых действий,         </a:t>
            </a:r>
          </a:p>
          <a:p>
            <a:pPr marL="0" indent="627063" eaLnBrk="1" hangingPunct="1">
              <a:buFont typeface="Arial" charset="0"/>
              <a:buNone/>
              <a:tabLst>
                <a:tab pos="2147888" algn="l"/>
                <a:tab pos="2517775" algn="l"/>
              </a:tabLst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но мы в полной мере испытали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тяжесть того времени. Мой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отец,         </a:t>
            </a:r>
          </a:p>
          <a:p>
            <a:pPr marL="273050" indent="354013" eaLnBrk="1" hangingPunct="1">
              <a:buFont typeface="Arial" charset="0"/>
              <a:buNone/>
              <a:tabLst>
                <a:tab pos="2147888" algn="l"/>
                <a:tab pos="2517775" algn="l"/>
              </a:tabLst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Макаров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Николай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Александрович,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был призван на фронт в 1943 году и сразу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попал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в самое пекло войны, на Курскую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битву. Он был автоматчиком 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погиб в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этом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же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году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на Курской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дуге.</a:t>
            </a:r>
          </a:p>
          <a:p>
            <a:pPr marL="273050" indent="354013" eaLnBrk="1" hangingPunct="1">
              <a:buFont typeface="Arial" charset="0"/>
              <a:buNone/>
              <a:tabLst>
                <a:tab pos="2147888" algn="l"/>
                <a:tab pos="2517775" algn="l"/>
              </a:tabLst>
              <a:defRPr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семье нас осталось четверо детей сирот, я был самый младший. Вся тяжесть легла на плечи матери. В трудные военные годы наши отцы защищали Родину, а в тылу наши матери снабжали фронт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всем необходимым.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В семье всегда не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хватало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еды, одежды и обуви. Мать работала в колхозе от зари до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зари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и все заботы о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нас, младших,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легли на старшего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брата Николая. Ему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было всего 13 лет. Он нам плел лапти, шил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сандалии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из старых сапог.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 послевоенные годы тоже было тяжело, везде голод.    Собирали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весной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лебеду, желуди </a:t>
            </a:r>
            <a:r>
              <a:rPr lang="ru-RU" sz="1400" i="1" dirty="0">
                <a:latin typeface="Arial" pitchFamily="34" charset="0"/>
                <a:cs typeface="Arial" pitchFamily="34" charset="0"/>
              </a:rPr>
              <a:t>и варили из них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суп.</a:t>
            </a:r>
            <a:r>
              <a:rPr lang="ru-RU" sz="1400" dirty="0" smtClean="0">
                <a:latin typeface="Segoe Print" pitchFamily="2" charset="0"/>
              </a:rPr>
              <a:t> </a:t>
            </a:r>
            <a:endParaRPr lang="ru-RU" sz="1400" dirty="0">
              <a:latin typeface="Segoe Print" pitchFamily="2" charset="0"/>
            </a:endParaRPr>
          </a:p>
        </p:txBody>
      </p:sp>
      <p:pic>
        <p:nvPicPr>
          <p:cNvPr id="1026" name="Picture 2" descr="H:\КНИГА ПАМЯТИ\Петр Николаевич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596" y="928670"/>
            <a:ext cx="1656184" cy="23868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6085" name="TextBox 3"/>
          <p:cNvSpPr txBox="1">
            <a:spLocks noChangeArrowheads="1"/>
          </p:cNvSpPr>
          <p:nvPr/>
        </p:nvSpPr>
        <p:spPr bwMode="auto">
          <a:xfrm>
            <a:off x="636588" y="3446463"/>
            <a:ext cx="1319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200">
                <a:latin typeface="Calibri" pitchFamily="34" charset="0"/>
              </a:rPr>
              <a:t>       Макаров </a:t>
            </a:r>
          </a:p>
          <a:p>
            <a:pPr eaLnBrk="1" hangingPunct="1"/>
            <a:r>
              <a:rPr lang="ru-RU" altLang="ru-RU" sz="1200">
                <a:latin typeface="Calibri" pitchFamily="34" charset="0"/>
              </a:rPr>
              <a:t>Петр Николаевич</a:t>
            </a:r>
          </a:p>
        </p:txBody>
      </p:sp>
      <p:pic>
        <p:nvPicPr>
          <p:cNvPr id="6" name="Рисунок 5" descr="http://img1.liveinternet.ru/images/attach/c/8/100/704/100704529_2fdcf0dfda65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5301208"/>
            <a:ext cx="2082169" cy="177281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Users\ILDAR\Desktop\картинки на книгу\ee37eb90a28ba4ca9bf21832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0"/>
            <a:ext cx="9113837" cy="68294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ILDAR\Desktop\картинки на книгу\картинки\chelyabinsk1417520487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0" y="3772210"/>
            <a:ext cx="4073623" cy="3057128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2055" name="Picture 7" descr="C:\Users\ILDAR\Desktop\картинки на книгу\картинки\23510-150x150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6516216" y="4201554"/>
            <a:ext cx="2627784" cy="2627784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987539"/>
            <a:ext cx="4262699" cy="28417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47110" name="Прямоугольник 1"/>
          <p:cNvSpPr>
            <a:spLocks noChangeArrowheads="1"/>
          </p:cNvSpPr>
          <p:nvPr/>
        </p:nvSpPr>
        <p:spPr bwMode="auto">
          <a:xfrm>
            <a:off x="-6350" y="71438"/>
            <a:ext cx="8964613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5250" indent="26035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1400" dirty="0">
                <a:latin typeface="Segoe Print" pitchFamily="2" charset="0"/>
              </a:rPr>
              <a:t> </a:t>
            </a:r>
            <a:r>
              <a:rPr lang="ru-RU" altLang="ru-RU" sz="1400" i="1" dirty="0">
                <a:cs typeface="Arial" pitchFamily="34" charset="0"/>
              </a:rPr>
              <a:t>На всю жизнь запомнился мне один эпизод. В 1948 году через наше село гнали военнопленных немцев, которых отправляли в Германию. Мы, дети, конечно, напугались и спрятались сначала в сараях. Все село собралось посмотреть на немцев. На них было жалко смотреть, а наши женщины выносили им хлеб, другие продукты и кормили пленных. Вот что значит наша русская добрая душа. </a:t>
            </a:r>
          </a:p>
          <a:p>
            <a:pPr algn="just" eaLnBrk="1" hangingPunct="1"/>
            <a:r>
              <a:rPr lang="ru-RU" altLang="ru-RU" sz="1400" i="1" dirty="0">
                <a:cs typeface="Arial" pitchFamily="34" charset="0"/>
              </a:rPr>
              <a:t>Как и все дети войны, мне пришлось работать в колхозе. Ходил в поле, возил на быках сено, хлеб.      </a:t>
            </a:r>
          </a:p>
          <a:p>
            <a:pPr algn="just" eaLnBrk="1" hangingPunct="1"/>
            <a:r>
              <a:rPr lang="ru-RU" altLang="ru-RU" sz="1400" i="1" dirty="0">
                <a:cs typeface="Arial" pitchFamily="34" charset="0"/>
              </a:rPr>
              <a:t>         Закончилась война, многие фронтовики нашего села возвратились домой. Наша мама долгие годы ждала отца с фронта, но так и не дождалась</a:t>
            </a:r>
          </a:p>
          <a:p>
            <a:pPr algn="just" eaLnBrk="1" hangingPunct="1"/>
            <a:r>
              <a:rPr lang="ru-RU" altLang="ru-RU" sz="1400" i="1" dirty="0">
                <a:cs typeface="Arial" pitchFamily="34" charset="0"/>
              </a:rPr>
              <a:t>         После 8 класса меня послали учиться в ремесленное училище, получил специальность «металлург». Затем, по окончании училища, по комсомольской путевке был направлен в город Томск,  работал на авиационном заводе в Ташкенте. В 1990 году приехал в город Ульяновск, работал на «Авиастаре». С 1997 года работаю учителем трудового обучения.</a:t>
            </a:r>
          </a:p>
          <a:p>
            <a:pPr algn="just" eaLnBrk="1" hangingPunct="1"/>
            <a:r>
              <a:rPr lang="ru-RU" altLang="ru-RU" sz="1400" i="1" dirty="0">
                <a:cs typeface="Arial" pitchFamily="34" charset="0"/>
              </a:rPr>
              <a:t>         Сегодня дети войны сами стали дедушками и бабушками. Задача наша состоит в том, что бы рассказать молодому поколению о том, что мы видели, и что нам пришлось пережить. Нужно свято чтить память погибших в Великой Отечественной войне, не давать повода принизить подвиг советского солдата. </a:t>
            </a:r>
          </a:p>
          <a:p>
            <a:pPr algn="just" eaLnBrk="1" hangingPunct="1"/>
            <a:r>
              <a:rPr lang="ru-RU" altLang="ru-RU" sz="1400" i="1" dirty="0">
                <a:cs typeface="Arial" pitchFamily="34" charset="0"/>
              </a:rPr>
              <a:t>         В День Победы – 9 мая, вместе с семьей, возложим букет цветов к Обелиску 30-летия победы. Отдадим дань памяти всем погибшим в этой страшной войне,  защитившим нашу великую Родину, имя которой - Россия!</a:t>
            </a:r>
          </a:p>
          <a:p>
            <a:pPr algn="just" eaLnBrk="1" hangingPunct="1"/>
            <a:r>
              <a:rPr lang="ru-RU" altLang="ru-RU" dirty="0">
                <a:latin typeface="Calibri" pitchFamily="34" charset="0"/>
              </a:rPr>
              <a:t> </a:t>
            </a:r>
          </a:p>
        </p:txBody>
      </p:sp>
      <p:pic>
        <p:nvPicPr>
          <p:cNvPr id="47111" name="Рисунок 6" descr="http://i2.smotra.ru/data/img/galleries/21702/127068/sm_img-1340761_980x6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5845175"/>
            <a:ext cx="2735262" cy="752475"/>
          </a:xfrm>
          <a:prstGeom prst="rect">
            <a:avLst/>
          </a:prstGeom>
          <a:solidFill>
            <a:srgbClr val="FCDD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6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mni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</TotalTime>
  <Words>1323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Pomnim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ILDAR</dc:creator>
  <cp:lastModifiedBy>Ильдар Ахмеджанов</cp:lastModifiedBy>
  <cp:revision>197</cp:revision>
  <dcterms:created xsi:type="dcterms:W3CDTF">2015-04-25T18:32:27Z</dcterms:created>
  <dcterms:modified xsi:type="dcterms:W3CDTF">2015-10-10T19:46:58Z</dcterms:modified>
</cp:coreProperties>
</file>