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sldIdLst>
    <p:sldId id="310" r:id="rId2"/>
    <p:sldId id="256" r:id="rId3"/>
    <p:sldId id="349" r:id="rId4"/>
    <p:sldId id="351" r:id="rId5"/>
    <p:sldId id="312" r:id="rId6"/>
    <p:sldId id="371" r:id="rId7"/>
    <p:sldId id="329" r:id="rId8"/>
    <p:sldId id="372" r:id="rId9"/>
    <p:sldId id="373" r:id="rId10"/>
    <p:sldId id="374" r:id="rId11"/>
    <p:sldId id="375" r:id="rId12"/>
    <p:sldId id="376" r:id="rId13"/>
    <p:sldId id="377" r:id="rId14"/>
    <p:sldId id="379" r:id="rId15"/>
    <p:sldId id="380" r:id="rId16"/>
    <p:sldId id="381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BCE5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00" autoAdjust="0"/>
    <p:restoredTop sz="98262" autoAdjust="0"/>
  </p:normalViewPr>
  <p:slideViewPr>
    <p:cSldViewPr>
      <p:cViewPr varScale="1">
        <p:scale>
          <a:sx n="84" d="100"/>
          <a:sy n="84" d="100"/>
        </p:scale>
        <p:origin x="-157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7DADB-205B-44DE-917F-B59B6B397168}" type="datetimeFigureOut">
              <a:rPr lang="en-US"/>
              <a:pPr>
                <a:defRPr/>
              </a:pPr>
              <a:t>10/10/2015</a:t>
            </a:fld>
            <a:endParaRPr lang="en-US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E5799-C4F6-4C38-B716-DB23F0F34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51EF7-0E67-44D3-9A73-A8E0F0591AE7}" type="datetimeFigureOut">
              <a:rPr lang="en-US"/>
              <a:pPr>
                <a:defRPr/>
              </a:pPr>
              <a:t>10/10/2015</a:t>
            </a:fld>
            <a:endParaRPr lang="en-US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D92A1-6BB8-43ED-81DB-1C52CE9E6F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AF1C6-DBEA-418A-A120-78972E403A88}" type="datetimeFigureOut">
              <a:rPr lang="en-US"/>
              <a:pPr>
                <a:defRPr/>
              </a:pPr>
              <a:t>10/10/2015</a:t>
            </a:fld>
            <a:endParaRPr lang="en-US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58055-9DB4-453D-B437-DB9CB15B60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9" name="Дата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FCFF23-4389-417B-A884-A17423A831C1}" type="datetimeFigureOut">
              <a:rPr lang="en-US"/>
              <a:pPr>
                <a:defRPr/>
              </a:pPr>
              <a:t>10/10/2015</a:t>
            </a:fld>
            <a:endParaRPr lang="en-US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3F50230-2D85-40C7-BC79-BF3B8C53A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676400"/>
            <a:ext cx="7848600" cy="1295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/>
              <a:t>Проектная работа</a:t>
            </a:r>
            <a:endParaRPr lang="ru-RU" sz="4800" dirty="0"/>
          </a:p>
        </p:txBody>
      </p:sp>
      <p:sp>
        <p:nvSpPr>
          <p:cNvPr id="512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762000"/>
            <a:ext cx="7854950" cy="838200"/>
          </a:xfrm>
        </p:spPr>
        <p:txBody>
          <a:bodyPr/>
          <a:lstStyle/>
          <a:p>
            <a:pPr marR="0" algn="ctr"/>
            <a:r>
              <a:rPr lang="ru-RU" sz="1400" b="1" smtClean="0">
                <a:latin typeface="Constantia" pitchFamily="18" charset="0"/>
              </a:rPr>
              <a:t>Министерство образования и науки РТ</a:t>
            </a:r>
          </a:p>
          <a:p>
            <a:pPr marR="0" algn="ctr"/>
            <a:r>
              <a:rPr lang="ru-RU" sz="1400" b="1" smtClean="0">
                <a:latin typeface="Constantia" pitchFamily="18" charset="0"/>
              </a:rPr>
              <a:t>Государственное автономное образовательное учреждение</a:t>
            </a:r>
          </a:p>
          <a:p>
            <a:pPr marR="0" algn="ctr"/>
            <a:r>
              <a:rPr lang="ru-RU" sz="1400" b="1" smtClean="0">
                <a:latin typeface="Constantia" pitchFamily="18" charset="0"/>
              </a:rPr>
              <a:t>среднего профессионального образования «Мамадышский</a:t>
            </a:r>
          </a:p>
          <a:p>
            <a:pPr marR="0" algn="ctr"/>
            <a:r>
              <a:rPr lang="ru-RU" sz="1400" b="1" smtClean="0">
                <a:latin typeface="Constantia" pitchFamily="18" charset="0"/>
              </a:rPr>
              <a:t>профессиональный     колледж №87»</a:t>
            </a:r>
            <a:endParaRPr lang="ru-RU" sz="1400" smtClean="0">
              <a:latin typeface="Constantia" pitchFamily="18" charset="0"/>
            </a:endParaRPr>
          </a:p>
          <a:p>
            <a:pPr marR="0" algn="ctr"/>
            <a:r>
              <a:rPr lang="ru-RU" sz="1400" smtClean="0">
                <a:latin typeface="Constantia" pitchFamily="18" charset="0"/>
              </a:rPr>
              <a:t>(ГАОУ СПО «Мамадышский ПК №87»)</a:t>
            </a:r>
            <a:br>
              <a:rPr lang="ru-RU" sz="1400" smtClean="0">
                <a:latin typeface="Constantia" pitchFamily="18" charset="0"/>
              </a:rPr>
            </a:br>
            <a:r>
              <a:rPr lang="ru-RU" sz="1600" smtClean="0">
                <a:latin typeface="Constantia" pitchFamily="18" charset="0"/>
              </a:rPr>
              <a:t> </a:t>
            </a:r>
            <a:br>
              <a:rPr lang="ru-RU" sz="1600" smtClean="0">
                <a:latin typeface="Constantia" pitchFamily="18" charset="0"/>
              </a:rPr>
            </a:br>
            <a:endParaRPr lang="ru-RU" sz="1600" smtClean="0">
              <a:latin typeface="Constantia" pitchFamily="18" charset="0"/>
            </a:endParaRPr>
          </a:p>
        </p:txBody>
      </p:sp>
      <p:sp>
        <p:nvSpPr>
          <p:cNvPr id="5123" name="Прямоугольник 4"/>
          <p:cNvSpPr>
            <a:spLocks noChangeArrowheads="1"/>
          </p:cNvSpPr>
          <p:nvPr/>
        </p:nvSpPr>
        <p:spPr bwMode="auto">
          <a:xfrm>
            <a:off x="7315200" y="4724400"/>
            <a:ext cx="1752600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onstantia" pitchFamily="18" charset="0"/>
              </a:rPr>
              <a:t>Выполнили</a:t>
            </a:r>
          </a:p>
          <a:p>
            <a:r>
              <a:rPr lang="ru-RU" sz="1400" b="1">
                <a:latin typeface="Constantia" pitchFamily="18" charset="0"/>
              </a:rPr>
              <a:t>Студенты гр.7А</a:t>
            </a:r>
          </a:p>
          <a:p>
            <a:r>
              <a:rPr lang="ru-RU" sz="1400"/>
              <a:t>Ясавиев</a:t>
            </a:r>
            <a:r>
              <a:rPr lang="ru-RU" sz="1400" b="1"/>
              <a:t> </a:t>
            </a:r>
            <a:r>
              <a:rPr lang="ru-RU" sz="1400"/>
              <a:t>Р.М., Сибгаев Н.В.,</a:t>
            </a:r>
          </a:p>
          <a:p>
            <a:r>
              <a:rPr lang="ru-RU" sz="1400"/>
              <a:t>Хакимуллин Р.И.</a:t>
            </a:r>
            <a:r>
              <a:rPr lang="ru-RU" sz="1200"/>
              <a:t> </a:t>
            </a:r>
            <a:endParaRPr lang="ru-RU" sz="1200" b="1">
              <a:latin typeface="Constantia" pitchFamily="18" charset="0"/>
            </a:endParaRPr>
          </a:p>
          <a:p>
            <a:endParaRPr lang="ru-RU" sz="1200" b="1">
              <a:latin typeface="Constantia" pitchFamily="18" charset="0"/>
            </a:endParaRPr>
          </a:p>
          <a:p>
            <a:r>
              <a:rPr lang="ru-RU" sz="1400" b="1">
                <a:latin typeface="Constantia" pitchFamily="18" charset="0"/>
              </a:rPr>
              <a:t>Руководитель</a:t>
            </a:r>
          </a:p>
          <a:p>
            <a:r>
              <a:rPr lang="tt-RU" sz="1400" b="1">
                <a:latin typeface="Constantia" pitchFamily="18" charset="0"/>
              </a:rPr>
              <a:t>Саттаров Ш.Р.</a:t>
            </a:r>
            <a:endParaRPr lang="tt-RU" sz="1400" b="1"/>
          </a:p>
          <a:p>
            <a:r>
              <a:rPr lang="tt-RU" sz="1400" b="1"/>
              <a:t>Хабибуллин А.Х.</a:t>
            </a:r>
            <a:endParaRPr lang="ru-RU" sz="1400" b="1"/>
          </a:p>
        </p:txBody>
      </p:sp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1600200" y="3276600"/>
            <a:ext cx="6629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>
                <a:solidFill>
                  <a:srgbClr val="B7BCE5"/>
                </a:solidFill>
              </a:rPr>
              <a:t>Мини автомобиль - Труженик</a:t>
            </a:r>
            <a:r>
              <a:rPr lang="ru-RU">
                <a:solidFill>
                  <a:schemeClr val="tx2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66800"/>
            <a:ext cx="397192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Рисунок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066800"/>
            <a:ext cx="35464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5"/>
          <p:cNvPicPr>
            <a:picLocks noChangeAspect="1" noChangeArrowheads="1"/>
          </p:cNvPicPr>
          <p:nvPr/>
        </p:nvPicPr>
        <p:blipFill>
          <a:blip r:embed="rId2" cstate="print"/>
          <a:srcRect l="12500" b="22222"/>
          <a:stretch>
            <a:fillRect/>
          </a:stretch>
        </p:blipFill>
        <p:spPr bwMode="auto">
          <a:xfrm>
            <a:off x="0" y="3048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990600"/>
            <a:ext cx="8229600" cy="438943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>
                <a:latin typeface="Constantia" pitchFamily="18" charset="0"/>
              </a:rPr>
              <a:t>   </a:t>
            </a:r>
            <a:r>
              <a:rPr lang="ru-RU" sz="2000" smtClean="0">
                <a:latin typeface="Constantia" pitchFamily="18" charset="0"/>
              </a:rPr>
              <a:t>Этот мини-автомобиль отличается от многих других его собратьев простотой конструкции и надежностью в управлении (скорость его - до 45 км/час). Кабина автомобиля - двухместная, выполнена из дюралюминия путем клепки. Просторная светлая кабина с панорамным передним стеклом обеспечивает хороший обзор и защищает водителя от непогоды.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Constantia" pitchFamily="18" charset="0"/>
              </a:rPr>
              <a:t>    Спереди автомобиль оборудован фарами.  Установлены указатели поворотов.</a:t>
            </a:r>
          </a:p>
        </p:txBody>
      </p:sp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1981200" y="304800"/>
            <a:ext cx="54308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/>
              <a:t> Сборка кабины, сидений, установка внешних</a:t>
            </a:r>
          </a:p>
          <a:p>
            <a:r>
              <a:rPr lang="ru-RU" b="1"/>
              <a:t>       световых приборов и их подключение.</a:t>
            </a:r>
            <a:r>
              <a:rPr lang="ru-RU"/>
              <a:t> </a:t>
            </a:r>
          </a:p>
        </p:txBody>
      </p:sp>
      <p:pic>
        <p:nvPicPr>
          <p:cNvPr id="16387" name="Рисунок 4"/>
          <p:cNvPicPr>
            <a:picLocks noChangeAspect="1" noChangeArrowheads="1"/>
          </p:cNvPicPr>
          <p:nvPr/>
        </p:nvPicPr>
        <p:blipFill>
          <a:blip r:embed="rId2" cstate="print"/>
          <a:srcRect b="6560"/>
          <a:stretch>
            <a:fillRect/>
          </a:stretch>
        </p:blipFill>
        <p:spPr bwMode="auto">
          <a:xfrm>
            <a:off x="2590800" y="3373438"/>
            <a:ext cx="4648200" cy="325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590800"/>
            <a:ext cx="4572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Рисунок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590800"/>
            <a:ext cx="367665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7"/>
          <p:cNvSpPr>
            <a:spLocks noChangeArrowheads="1"/>
          </p:cNvSpPr>
          <p:nvPr/>
        </p:nvSpPr>
        <p:spPr bwMode="auto">
          <a:xfrm>
            <a:off x="609600" y="909806"/>
            <a:ext cx="8534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000" dirty="0"/>
              <a:t>В передней части кабины перед водителем расположен щиток с приборами, на котором смонтированы замок зажигания, переключатель света, спидометр, бензомер, амперметр.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ChangeArrowheads="1"/>
          </p:cNvSpPr>
          <p:nvPr/>
        </p:nvSpPr>
        <p:spPr bwMode="auto">
          <a:xfrm>
            <a:off x="914400" y="152400"/>
            <a:ext cx="74453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/>
              <a:t>Испытание, окрашивание и демонстрационный</a:t>
            </a:r>
          </a:p>
          <a:p>
            <a:r>
              <a:rPr lang="ru-RU" sz="2400" b="1"/>
              <a:t>                               показ работы</a:t>
            </a:r>
            <a:r>
              <a:rPr lang="ru-RU"/>
              <a:t> </a:t>
            </a:r>
          </a:p>
        </p:txBody>
      </p:sp>
      <p:pic>
        <p:nvPicPr>
          <p:cNvPr id="19458" name="Рисунок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371600"/>
            <a:ext cx="74676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>
          <a:xfrm>
            <a:off x="533400" y="381000"/>
            <a:ext cx="8229600" cy="781050"/>
          </a:xfrm>
        </p:spPr>
        <p:txBody>
          <a:bodyPr/>
          <a:lstStyle/>
          <a:p>
            <a:r>
              <a:rPr lang="tt-RU" sz="4600" smtClean="0">
                <a:latin typeface="Calibri" pitchFamily="34" charset="0"/>
              </a:rPr>
              <a:t>  Технические характеристики</a:t>
            </a:r>
            <a:endParaRPr lang="ru-RU" sz="4600" smtClean="0">
              <a:latin typeface="Calibri" pitchFamily="34" charset="0"/>
            </a:endParaRPr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143000"/>
            <a:ext cx="8229600" cy="5486400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>
                <a:latin typeface="Constantia" pitchFamily="18" charset="0"/>
              </a:rPr>
              <a:t>    </a:t>
            </a:r>
            <a:r>
              <a:rPr lang="ru-RU" sz="2400" smtClean="0">
                <a:latin typeface="Times New Roman" pitchFamily="18" charset="0"/>
              </a:rPr>
              <a:t>Мини- автомобиль «Труженик»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Назначение: Перевозка мелких грузов.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Тип автомобиля – пикап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Тип двигателя - карбюраторный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Мощность двигателя- 12 (л.с.)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Грузоподъемность-300кг.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Мест для пассажиров-2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Собственная масса- 250 кг.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Полная масса-550 кг.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Габариты: длина-2.1м, ширина-1.4м, высота- 1.45м.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Минимальный радиус поворота-4м.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Максимальная скорость-45 км/ч.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Минимальный дорожный просвет-150 мм</a:t>
            </a:r>
            <a:r>
              <a:rPr lang="ru-RU" smtClean="0">
                <a:latin typeface="Constantia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 idx="4294967295"/>
          </p:nvPr>
        </p:nvSpPr>
        <p:spPr>
          <a:xfrm>
            <a:off x="2743200" y="304800"/>
            <a:ext cx="3581400" cy="704850"/>
          </a:xfrm>
        </p:spPr>
        <p:txBody>
          <a:bodyPr/>
          <a:lstStyle/>
          <a:p>
            <a:r>
              <a:rPr lang="tt-RU" sz="4600" smtClean="0">
                <a:latin typeface="Calibri" pitchFamily="34" charset="0"/>
              </a:rPr>
              <a:t>                  Заключение</a:t>
            </a:r>
            <a:endParaRPr lang="ru-RU" sz="4600" smtClean="0">
              <a:latin typeface="Calibri" pitchFamily="34" charset="0"/>
            </a:endParaRPr>
          </a:p>
        </p:txBody>
      </p:sp>
      <p:sp>
        <p:nvSpPr>
          <p:cNvPr id="21506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447800"/>
            <a:ext cx="8229600" cy="4389438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500" smtClean="0">
                <a:latin typeface="Constantia" pitchFamily="18" charset="0"/>
              </a:rPr>
              <a:t> </a:t>
            </a:r>
            <a:r>
              <a:rPr lang="ru-RU" sz="1800" smtClean="0">
                <a:latin typeface="Constantia" pitchFamily="18" charset="0"/>
              </a:rPr>
              <a:t>         Наша исследовательская и проектная деятельность способствовала формированию познавательных интересов, интеллектуальных и творческих способностей, самостоятельности в приобретении новых знаний и практических умений, готовности к выбору жизненного пути в соответствии с собственными интересами.</a:t>
            </a:r>
            <a:br>
              <a:rPr lang="ru-RU" sz="1800" smtClean="0">
                <a:latin typeface="Constantia" pitchFamily="18" charset="0"/>
              </a:rPr>
            </a:br>
            <a:r>
              <a:rPr lang="ru-RU" sz="1800" smtClean="0">
                <a:latin typeface="Constantia" pitchFamily="18" charset="0"/>
              </a:rPr>
              <a:t>     Исследовательская деятельность была направлена на получение новых знаний о существующем в окружающем мире объекте. Наше исследование включает: теоретический анализ литературы и интернет-сайтов по данному вопросу, наблюдение процесса работы и воспроизведение его в лабораторных условиях, поиск необходимых деталей, анализ результатов и формулирование выводов.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>
                <a:latin typeface="Constantia" pitchFamily="18" charset="0"/>
              </a:rPr>
              <a:t>          Проектная деятельность</a:t>
            </a:r>
            <a:r>
              <a:rPr lang="ru-RU" sz="1800" i="1" smtClean="0">
                <a:latin typeface="Constantia" pitchFamily="18" charset="0"/>
              </a:rPr>
              <a:t> </a:t>
            </a:r>
            <a:r>
              <a:rPr lang="ru-RU" sz="1800" smtClean="0">
                <a:latin typeface="Constantia" pitchFamily="18" charset="0"/>
              </a:rPr>
              <a:t>направлена на поиск и решение технических задач в области техники на основе использования достижений науки. Результатом проектной работы является создание мини-автомобиля «Труженик»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>
                <a:latin typeface="Constantia" pitchFamily="18" charset="0"/>
              </a:rPr>
              <a:t>          Данная работа выполнена для представления на студенческой  конференции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429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Нужно иметь в голове великое множество разнообразных идей, чтобы родить одну хорошую.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Л. </a:t>
            </a:r>
            <a:r>
              <a:rPr lang="ru-RU" sz="4000" dirty="0" err="1" smtClean="0"/>
              <a:t>Мерсье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073198"/>
            <a:ext cx="7772400" cy="159610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mtClean="0"/>
              <a:t>Актуальность проекта</a:t>
            </a:r>
            <a:endParaRPr lang="ru-RU" sz="4000"/>
          </a:p>
        </p:txBody>
      </p:sp>
      <p:sp>
        <p:nvSpPr>
          <p:cNvPr id="7170" name="Текст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8004175" cy="20955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>
                <a:latin typeface="Constantia" pitchFamily="18" charset="0"/>
              </a:rPr>
              <a:t>В настоящее время рынок предлагает множество разнообразных мини-автомобилей для перевозки малогабаритных и не тяжеловесных грузов.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Constantia" pitchFamily="18" charset="0"/>
              </a:rPr>
              <a:t>Мы выдвинули гипотезу: если человек хорошо ладит с техникой, то ему вполне можно взяться за самостоятельное  изготовление несложного мини - автомобиля.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mtClean="0"/>
              <a:t>Цель: </a:t>
            </a:r>
            <a:endParaRPr lang="ru-RU" sz="4000"/>
          </a:p>
        </p:txBody>
      </p:sp>
      <p:sp>
        <p:nvSpPr>
          <p:cNvPr id="8194" name="Текст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pPr eaLnBrk="1" hangingPunct="1"/>
            <a:endParaRPr lang="ru-RU" sz="2000" smtClean="0">
              <a:latin typeface="Constantia" pitchFamily="18" charset="0"/>
            </a:endParaRPr>
          </a:p>
          <a:p>
            <a:r>
              <a:rPr lang="ru-RU" sz="2600" smtClean="0">
                <a:latin typeface="Constantia" pitchFamily="18" charset="0"/>
              </a:rPr>
              <a:t>1.Изучить конструктивные особенности других мини автомобилей</a:t>
            </a:r>
          </a:p>
          <a:p>
            <a:r>
              <a:rPr lang="ru-RU" sz="2600" smtClean="0">
                <a:latin typeface="Constantia" pitchFamily="18" charset="0"/>
              </a:rPr>
              <a:t>2.Вовлечь каждого участника в активный познавательный процесс</a:t>
            </a:r>
          </a:p>
          <a:p>
            <a:r>
              <a:rPr lang="ru-RU" sz="2600" smtClean="0">
                <a:latin typeface="Constantia" pitchFamily="18" charset="0"/>
              </a:rPr>
              <a:t>3. Изготовить простой мини - автомобиль и провести демонстрацию его работы.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Текст 2"/>
          <p:cNvSpPr>
            <a:spLocks noGrp="1"/>
          </p:cNvSpPr>
          <p:nvPr>
            <p:ph type="body" idx="1"/>
          </p:nvPr>
        </p:nvSpPr>
        <p:spPr>
          <a:xfrm>
            <a:off x="533400" y="228600"/>
            <a:ext cx="7772400" cy="3376613"/>
          </a:xfrm>
        </p:spPr>
        <p:txBody>
          <a:bodyPr/>
          <a:lstStyle/>
          <a:p>
            <a:pPr indent="358775" algn="just" eaLnBrk="1" hangingPunct="1">
              <a:spcBef>
                <a:spcPct val="0"/>
              </a:spcBef>
            </a:pPr>
            <a:r>
              <a:rPr lang="ru-RU" sz="2400" smtClean="0">
                <a:latin typeface="Constantia" pitchFamily="18" charset="0"/>
              </a:rPr>
              <a:t/>
            </a:r>
            <a:br>
              <a:rPr lang="ru-RU" sz="2400" smtClean="0">
                <a:latin typeface="Constantia" pitchFamily="18" charset="0"/>
              </a:rPr>
            </a:br>
            <a:r>
              <a:rPr lang="ru-RU" sz="2600" smtClean="0">
                <a:latin typeface="Constantia" pitchFamily="18" charset="0"/>
              </a:rPr>
              <a:t>Люди используют автомобили для самых разных целей. Все виды использования автомобиля не перечислить. Поэтому, мы автомеханики, решили сконструировать и изготовить мини-автомобиль «Труженик». </a:t>
            </a:r>
            <a:r>
              <a:rPr lang="ru-RU" sz="2400" smtClean="0">
                <a:latin typeface="Constantia" pitchFamily="18" charset="0"/>
              </a:rPr>
              <a:t>   </a:t>
            </a:r>
            <a:br>
              <a:rPr lang="ru-RU" sz="2400" smtClean="0">
                <a:latin typeface="Constantia" pitchFamily="18" charset="0"/>
              </a:rPr>
            </a:br>
            <a:endParaRPr lang="ru-RU" sz="2400" smtClean="0">
              <a:latin typeface="Constantia" pitchFamily="18" charset="0"/>
            </a:endParaRPr>
          </a:p>
          <a:p>
            <a:pPr indent="358775" eaLnBrk="1" hangingPunct="1"/>
            <a:endParaRPr lang="ru-RU" sz="2400" smtClean="0">
              <a:latin typeface="Constantia" pitchFamily="18" charset="0"/>
            </a:endParaRPr>
          </a:p>
        </p:txBody>
      </p:sp>
      <p:pic>
        <p:nvPicPr>
          <p:cNvPr id="9218" name="Рисунок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66700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3"/>
          <p:cNvSpPr>
            <a:spLocks noGrp="1"/>
          </p:cNvSpPr>
          <p:nvPr>
            <p:ph type="body" idx="4294967295"/>
          </p:nvPr>
        </p:nvSpPr>
        <p:spPr>
          <a:xfrm>
            <a:off x="838200" y="533400"/>
            <a:ext cx="7543800" cy="118903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smtClean="0">
                <a:latin typeface="Constantia" pitchFamily="18" charset="0"/>
              </a:rPr>
              <a:t>   Эскизы, проектирование и расчеты на примере других мини-автомобилей</a:t>
            </a:r>
            <a:r>
              <a:rPr lang="ru-RU" smtClean="0">
                <a:latin typeface="Constantia" pitchFamily="18" charset="0"/>
              </a:rPr>
              <a:t> </a:t>
            </a:r>
          </a:p>
        </p:txBody>
      </p:sp>
      <p:pic>
        <p:nvPicPr>
          <p:cNvPr id="10242" name="Рисунок 2"/>
          <p:cNvPicPr>
            <a:picLocks noChangeAspect="1" noChangeArrowheads="1"/>
          </p:cNvPicPr>
          <p:nvPr/>
        </p:nvPicPr>
        <p:blipFill>
          <a:blip r:embed="rId2" cstate="print"/>
          <a:srcRect r="5102"/>
          <a:stretch>
            <a:fillRect/>
          </a:stretch>
        </p:blipFill>
        <p:spPr bwMode="auto">
          <a:xfrm>
            <a:off x="914400" y="1676400"/>
            <a:ext cx="7086600" cy="489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3"/>
          <p:cNvSpPr>
            <a:spLocks noChangeArrowheads="1"/>
          </p:cNvSpPr>
          <p:nvPr/>
        </p:nvSpPr>
        <p:spPr bwMode="auto">
          <a:xfrm>
            <a:off x="1752600" y="228600"/>
            <a:ext cx="5572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000" b="1"/>
              <a:t>Изготовление рамы, установка двигателя </a:t>
            </a:r>
          </a:p>
          <a:p>
            <a:r>
              <a:rPr lang="ru-RU" sz="2000" b="1"/>
              <a:t>         и основных узлов, агрегатов.</a:t>
            </a:r>
            <a:r>
              <a:rPr lang="ru-RU"/>
              <a:t> </a:t>
            </a:r>
          </a:p>
        </p:txBody>
      </p:sp>
      <p:pic>
        <p:nvPicPr>
          <p:cNvPr id="11266" name="Рисунок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52600"/>
            <a:ext cx="4495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Рисунок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52600"/>
            <a:ext cx="4343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524000"/>
            <a:ext cx="8229600" cy="4389438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>
                <a:latin typeface="Constantia" pitchFamily="18" charset="0"/>
              </a:rPr>
              <a:t>   Мини-автомобиль имеет прямоугольную сварную трубчатую раму размером 2.1м х 1.4м. В ее центральной части на двух пластинчатых кронштейнах установлен двухтактный двигатель от мотороллера «Муравей» мощностью в 12 л. с. Впрочем, годится и другой подобный. Рулевое управление от переднеприводного автомобиля «москвич». Мало ли каких «железок» за десятки лет накопилось в домашних мастерских и сарайчиках!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>
                <a:latin typeface="Constantia" pitchFamily="18" charset="0"/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3"/>
          <p:cNvSpPr>
            <a:spLocks noGrp="1"/>
          </p:cNvSpPr>
          <p:nvPr>
            <p:ph type="body" idx="4294967295"/>
          </p:nvPr>
        </p:nvSpPr>
        <p:spPr>
          <a:xfrm>
            <a:off x="533400" y="914400"/>
            <a:ext cx="8229600" cy="2408238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>
                <a:latin typeface="Constantia" pitchFamily="18" charset="0"/>
              </a:rPr>
              <a:t>   Кузов автомобиля изготовлен из легких пород древесины с окантовкой дюралюминиевым уголком. Выполнен он в виде бортовой грузовой площадки. Кузов укреплен на раме при помощи четырех стержней, вставленных в патрубки рамы, и закреплен четырьмя стопорными болтами.</a:t>
            </a:r>
          </a:p>
        </p:txBody>
      </p:sp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1752600" y="228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/>
              <a:t>Изготовление грузовой платформы</a:t>
            </a:r>
            <a:r>
              <a:rPr lang="ru-RU"/>
              <a:t> </a:t>
            </a:r>
          </a:p>
        </p:txBody>
      </p:sp>
      <p:pic>
        <p:nvPicPr>
          <p:cNvPr id="13315" name="Рисунок 13"/>
          <p:cNvPicPr>
            <a:picLocks noChangeAspect="1" noChangeArrowheads="1"/>
          </p:cNvPicPr>
          <p:nvPr/>
        </p:nvPicPr>
        <p:blipFill>
          <a:blip r:embed="rId2" cstate="print"/>
          <a:srcRect l="14706"/>
          <a:stretch>
            <a:fillRect/>
          </a:stretch>
        </p:blipFill>
        <p:spPr bwMode="auto">
          <a:xfrm>
            <a:off x="2438400" y="3200400"/>
            <a:ext cx="4419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Поток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фициальная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2.xml><?xml version="1.0" encoding="utf-8"?>
<a:themeOverride xmlns:a="http://schemas.openxmlformats.org/drawingml/2006/main">
  <a:clrScheme name="Официальная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1751</TotalTime>
  <Words>447</Words>
  <Application>Microsoft Office PowerPoint</Application>
  <PresentationFormat>Экран (4:3)</PresentationFormat>
  <Paragraphs>57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Проектная работа</vt:lpstr>
      <vt:lpstr>Нужно иметь в голове великое множество разнообразных идей, чтобы родить одну хорошую.  Л. Мерсье </vt:lpstr>
      <vt:lpstr>Актуальность проекта</vt:lpstr>
      <vt:lpstr>Цель: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 Технические характеристики</vt:lpstr>
      <vt:lpstr>                  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159</cp:revision>
  <dcterms:modified xsi:type="dcterms:W3CDTF">2015-10-10T14:42:29Z</dcterms:modified>
</cp:coreProperties>
</file>