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D11FDE-1899-40A6-93F2-877EC7E66693}" type="datetimeFigureOut">
              <a:rPr lang="ru-RU" smtClean="0"/>
              <a:t>07.04.2015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5B5ADB-B8B6-47A8-8DC6-EA5651F580A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-857280"/>
            <a:ext cx="77724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9144000" cy="6215082"/>
          </a:xfrm>
        </p:spPr>
        <p:txBody>
          <a:bodyPr>
            <a:normAutofit/>
          </a:bodyPr>
          <a:lstStyle/>
          <a:p>
            <a:r>
              <a:rPr lang="ru-RU" sz="8000" dirty="0" smtClean="0"/>
              <a:t>«Весёлые фигурки»</a:t>
            </a:r>
            <a:endParaRPr lang="ru-RU" sz="8000" dirty="0"/>
          </a:p>
        </p:txBody>
      </p:sp>
      <p:pic>
        <p:nvPicPr>
          <p:cNvPr id="1026" name="Picture 2" descr="C:\Users\hp\Pictures\Фото детки\Фото07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571744"/>
            <a:ext cx="6572296" cy="42862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71528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tx2"/>
                </a:solidFill>
              </a:rPr>
              <a:t>    Упражнение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smtClean="0">
                <a:solidFill>
                  <a:schemeClr val="tx2"/>
                </a:solidFill>
              </a:rPr>
              <a:t>"Собери кораблик" </a:t>
            </a: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C:\Users\hp\Pictures\фото на конкурс\Фото0796 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7429551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28652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Прощальное </a:t>
            </a:r>
            <a:r>
              <a:rPr lang="ru-RU" sz="3200" b="1" dirty="0" smtClean="0">
                <a:solidFill>
                  <a:schemeClr val="tx2"/>
                </a:solidFill>
              </a:rPr>
              <a:t>упражнение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lang="ru-RU" sz="4000" b="1" dirty="0" smtClean="0">
                <a:solidFill>
                  <a:schemeClr val="tx2"/>
                </a:solidFill>
              </a:rPr>
              <a:t>"</a:t>
            </a:r>
            <a:r>
              <a:rPr lang="ru-RU" sz="4000" b="1" dirty="0" err="1" smtClean="0">
                <a:solidFill>
                  <a:schemeClr val="tx2"/>
                </a:solidFill>
              </a:rPr>
              <a:t>Обнимашки</a:t>
            </a:r>
            <a:r>
              <a:rPr lang="ru-RU" sz="4000" b="1" dirty="0" smtClean="0">
                <a:solidFill>
                  <a:schemeClr val="tx2"/>
                </a:solidFill>
              </a:rPr>
              <a:t>"</a:t>
            </a: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22530" name="Picture 2" descr="C:\Users\hp\Pictures\обнимаш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7000924" cy="47863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57280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71678"/>
            <a:ext cx="9144000" cy="4786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tx2"/>
                </a:solidFill>
              </a:rPr>
              <a:t>СПАСИБО ЗА ВНИМАНИЕ.</a:t>
            </a:r>
            <a:endParaRPr lang="ru-RU" sz="8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857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chemeClr val="tx2"/>
                </a:solidFill>
              </a:rPr>
              <a:t>Цель</a:t>
            </a:r>
            <a:r>
              <a:rPr lang="ru-RU" sz="4000" b="1" dirty="0" smtClean="0">
                <a:solidFill>
                  <a:schemeClr val="accent2"/>
                </a:solidFill>
              </a:rPr>
              <a:t>: Создание психолого-педагогических условий для успешной адаптации ребёнка к детскому саду; создание условий для правильного интеллектуального и эмоционального развития детей раннего возраста.</a:t>
            </a:r>
            <a:endParaRPr lang="ru-RU" sz="4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00090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                                          </a:t>
            </a:r>
            <a:r>
              <a:rPr lang="ru-RU" sz="4000" b="1" dirty="0" smtClean="0">
                <a:solidFill>
                  <a:schemeClr val="tx2"/>
                </a:solidFill>
              </a:rPr>
              <a:t>Задачи</a:t>
            </a:r>
            <a:r>
              <a:rPr lang="ru-RU" sz="4000" b="1" dirty="0" smtClean="0">
                <a:solidFill>
                  <a:schemeClr val="tx2"/>
                </a:solidFill>
              </a:rPr>
              <a:t>:</a:t>
            </a:r>
            <a:endParaRPr lang="ru-RU" sz="4000" dirty="0" smtClean="0">
              <a:solidFill>
                <a:schemeClr val="tx2"/>
              </a:solidFill>
            </a:endParaRP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снятие эмоционального и мышечного напряжения;</a:t>
            </a: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сплочение группы, развитие </a:t>
            </a:r>
            <a:r>
              <a:rPr lang="ru-RU" sz="2800" b="1" dirty="0" err="1" smtClean="0">
                <a:solidFill>
                  <a:schemeClr val="accent2"/>
                </a:solidFill>
              </a:rPr>
              <a:t>эмпатии</a:t>
            </a:r>
            <a:r>
              <a:rPr lang="ru-RU" sz="2800" b="1" dirty="0" smtClean="0">
                <a:solidFill>
                  <a:schemeClr val="accent2"/>
                </a:solidFill>
              </a:rPr>
              <a:t>;</a:t>
            </a: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учить соотносить фигуры по цвету и форме;</a:t>
            </a: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закрепление знаний основных цветов;</a:t>
            </a: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развитие тактильных ощущений фигур разных форм;</a:t>
            </a: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развитие зрительно-моторной координации. </a:t>
            </a:r>
          </a:p>
          <a:p>
            <a:pPr lvl="1"/>
            <a:r>
              <a:rPr lang="ru-RU" sz="2800" b="1" dirty="0" smtClean="0">
                <a:solidFill>
                  <a:schemeClr val="accent2"/>
                </a:solidFill>
              </a:rPr>
              <a:t>формировать навыки взаимодействия родителей с детьми через совместную  деятельность;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143032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accent2"/>
                </a:solidFill>
              </a:rPr>
              <a:t>          </a:t>
            </a:r>
            <a:r>
              <a:rPr lang="ru-RU" sz="4000" b="1" dirty="0" smtClean="0">
                <a:solidFill>
                  <a:schemeClr val="tx2"/>
                </a:solidFill>
              </a:rPr>
              <a:t>Материалы </a:t>
            </a:r>
            <a:r>
              <a:rPr lang="ru-RU" sz="4000" b="1" dirty="0" smtClean="0">
                <a:solidFill>
                  <a:schemeClr val="tx2"/>
                </a:solidFill>
              </a:rPr>
              <a:t>и </a:t>
            </a:r>
            <a:r>
              <a:rPr lang="ru-RU" sz="4000" b="1" dirty="0" smtClean="0">
                <a:solidFill>
                  <a:schemeClr val="tx2"/>
                </a:solidFill>
              </a:rPr>
              <a:t>оборудование</a:t>
            </a:r>
            <a:r>
              <a:rPr lang="ru-RU" sz="4000" b="1" dirty="0" smtClean="0">
                <a:solidFill>
                  <a:schemeClr val="tx2"/>
                </a:solidFill>
              </a:rPr>
              <a:t>:</a:t>
            </a:r>
            <a:endParaRPr lang="ru-RU" sz="4000" dirty="0" smtClean="0">
              <a:solidFill>
                <a:schemeClr val="tx2"/>
              </a:solidFill>
            </a:endParaRPr>
          </a:p>
          <a:p>
            <a:pPr lvl="0"/>
            <a:r>
              <a:rPr lang="ru-RU" sz="3200" b="1" dirty="0" smtClean="0">
                <a:solidFill>
                  <a:schemeClr val="accent2"/>
                </a:solidFill>
              </a:rPr>
              <a:t>наборы логических блоков </a:t>
            </a:r>
            <a:r>
              <a:rPr lang="ru-RU" sz="3200" b="1" dirty="0" err="1" smtClean="0">
                <a:solidFill>
                  <a:schemeClr val="accent2"/>
                </a:solidFill>
              </a:rPr>
              <a:t>Дьенеша</a:t>
            </a:r>
            <a:r>
              <a:rPr lang="ru-RU" sz="3200" b="1" dirty="0" smtClean="0">
                <a:solidFill>
                  <a:schemeClr val="accent2"/>
                </a:solidFill>
              </a:rPr>
              <a:t>(по числу детей.)</a:t>
            </a:r>
          </a:p>
          <a:p>
            <a:pPr lvl="0"/>
            <a:r>
              <a:rPr lang="ru-RU" sz="3200" b="1" dirty="0" smtClean="0">
                <a:solidFill>
                  <a:schemeClr val="accent2"/>
                </a:solidFill>
              </a:rPr>
              <a:t>цветные картинки с образцами </a:t>
            </a:r>
          </a:p>
          <a:p>
            <a:pPr lvl="0"/>
            <a:r>
              <a:rPr lang="ru-RU" sz="3200" b="1" dirty="0" smtClean="0">
                <a:solidFill>
                  <a:schemeClr val="accent2"/>
                </a:solidFill>
              </a:rPr>
              <a:t>трафареты с вырезанными фигурами</a:t>
            </a:r>
          </a:p>
          <a:p>
            <a:pPr lvl="0"/>
            <a:r>
              <a:rPr lang="ru-RU" sz="3200" b="1" dirty="0" smtClean="0">
                <a:solidFill>
                  <a:schemeClr val="accent2"/>
                </a:solidFill>
              </a:rPr>
              <a:t>диск с песнями Железновой</a:t>
            </a:r>
          </a:p>
          <a:p>
            <a:pPr lvl="0"/>
            <a:r>
              <a:rPr lang="ru-RU" sz="3200" b="1" dirty="0" smtClean="0">
                <a:solidFill>
                  <a:schemeClr val="accent2"/>
                </a:solidFill>
              </a:rPr>
              <a:t>музыкальный центр</a:t>
            </a:r>
            <a:endParaRPr lang="ru-RU" sz="3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045874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1.Упражнение "Приветствие"</a:t>
            </a:r>
            <a:r>
              <a:rPr lang="ru-RU" b="1" dirty="0" smtClean="0">
                <a:solidFill>
                  <a:schemeClr val="tx2"/>
                </a:solidFill>
              </a:rPr>
              <a:t>(на сплочение и разогрев группы).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Звучит песенка "Ну-ка, все встали в круг", дети встают в кружок, психолог поет песенку и показывает движения, все повторяют</a:t>
            </a:r>
            <a:r>
              <a:rPr lang="ru-RU" b="1" dirty="0" smtClean="0">
                <a:solidFill>
                  <a:schemeClr val="tx2"/>
                </a:solidFill>
              </a:rPr>
              <a:t>:</a:t>
            </a:r>
            <a:endParaRPr lang="ru-RU" b="1" dirty="0" smtClean="0">
              <a:solidFill>
                <a:schemeClr val="tx2"/>
              </a:solidFill>
            </a:endParaRPr>
          </a:p>
        </p:txBody>
      </p:sp>
      <p:pic>
        <p:nvPicPr>
          <p:cNvPr id="2050" name="Picture 2" descr="C:\Users\hp\Pictures\Фото детки\Фото08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7858180" cy="37861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85842"/>
            <a:ext cx="8229600" cy="14287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Психолог вносит </a:t>
            </a:r>
            <a:r>
              <a:rPr lang="ru-RU" sz="4000" b="1" dirty="0" smtClean="0">
                <a:solidFill>
                  <a:schemeClr val="tx2"/>
                </a:solidFill>
              </a:rPr>
              <a:t>кораблик</a:t>
            </a:r>
            <a:r>
              <a:rPr lang="ru-RU" sz="4000" b="1" i="1" dirty="0" smtClean="0"/>
              <a:t>.                                                    </a:t>
            </a:r>
            <a:r>
              <a:rPr lang="ru-RU" sz="3200" b="1" i="1" dirty="0" smtClean="0">
                <a:solidFill>
                  <a:schemeClr val="accent2"/>
                </a:solidFill>
              </a:rPr>
              <a:t>"</a:t>
            </a:r>
            <a:r>
              <a:rPr lang="ru-RU" sz="3200" b="1" dirty="0" smtClean="0">
                <a:solidFill>
                  <a:schemeClr val="accent2"/>
                </a:solidFill>
              </a:rPr>
              <a:t>Плывёт ,плывёт </a:t>
            </a:r>
            <a:r>
              <a:rPr lang="ru-RU" sz="3200" b="1" dirty="0" smtClean="0">
                <a:solidFill>
                  <a:schemeClr val="accent2"/>
                </a:solidFill>
              </a:rPr>
              <a:t>кораблик          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  </a:t>
            </a:r>
            <a:r>
              <a:rPr lang="ru-RU" sz="3200" b="1" dirty="0" smtClean="0">
                <a:solidFill>
                  <a:schemeClr val="accent2"/>
                </a:solidFill>
              </a:rPr>
              <a:t>Кораблик золотой</a:t>
            </a:r>
            <a:r>
              <a:rPr lang="ru-RU" sz="3200" b="1" dirty="0" smtClean="0">
                <a:solidFill>
                  <a:schemeClr val="accent2"/>
                </a:solidFill>
              </a:rPr>
              <a:t>,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  </a:t>
            </a:r>
            <a:r>
              <a:rPr lang="ru-RU" sz="3200" b="1" dirty="0" smtClean="0">
                <a:solidFill>
                  <a:schemeClr val="accent2"/>
                </a:solidFill>
              </a:rPr>
              <a:t>Везёт, везёт </a:t>
            </a:r>
            <a:r>
              <a:rPr lang="ru-RU" sz="3200" b="1" dirty="0" smtClean="0">
                <a:solidFill>
                  <a:schemeClr val="accent2"/>
                </a:solidFill>
              </a:rPr>
              <a:t>кораблик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   </a:t>
            </a:r>
            <a:r>
              <a:rPr lang="ru-RU" sz="3200" b="1" dirty="0" smtClean="0">
                <a:solidFill>
                  <a:schemeClr val="accent2"/>
                </a:solidFill>
              </a:rPr>
              <a:t>Подарки нам с тобой!"</a:t>
            </a:r>
          </a:p>
          <a:p>
            <a:endParaRPr lang="ru-RU" dirty="0"/>
          </a:p>
        </p:txBody>
      </p:sp>
      <p:pic>
        <p:nvPicPr>
          <p:cNvPr id="19458" name="Picture 2" descr="C:\Users\hp\Pictures\корабл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14752"/>
            <a:ext cx="4286280" cy="2857520"/>
          </a:xfrm>
          <a:prstGeom prst="rect">
            <a:avLst/>
          </a:prstGeom>
          <a:noFill/>
        </p:spPr>
      </p:pic>
      <p:pic>
        <p:nvPicPr>
          <p:cNvPr id="19459" name="Picture 3" descr="C:\Users\hp\Pictures\блоки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357562"/>
            <a:ext cx="4143404" cy="3143272"/>
          </a:xfrm>
          <a:prstGeom prst="rect">
            <a:avLst/>
          </a:prstGeom>
          <a:noFill/>
        </p:spPr>
      </p:pic>
      <p:pic>
        <p:nvPicPr>
          <p:cNvPr id="19460" name="Picture 4" descr="C:\Users\hp\Pictures\блоки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68" y="1000108"/>
            <a:ext cx="1914525" cy="163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143032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Рассматривание </a:t>
            </a:r>
            <a:r>
              <a:rPr lang="ru-RU" sz="3200" b="1" dirty="0" smtClean="0">
                <a:solidFill>
                  <a:schemeClr val="tx2"/>
                </a:solidFill>
              </a:rPr>
              <a:t>больших фигур(из набора блоков </a:t>
            </a:r>
            <a:r>
              <a:rPr lang="ru-RU" sz="3200" b="1" dirty="0" err="1" smtClean="0">
                <a:solidFill>
                  <a:schemeClr val="tx2"/>
                </a:solidFill>
              </a:rPr>
              <a:t>Дьенеша</a:t>
            </a:r>
            <a:r>
              <a:rPr lang="ru-RU" sz="3200" b="1" dirty="0" smtClean="0">
                <a:solidFill>
                  <a:schemeClr val="tx2"/>
                </a:solidFill>
              </a:rPr>
              <a:t>).</a:t>
            </a:r>
            <a:r>
              <a:rPr lang="ru-RU" b="1" dirty="0" smtClean="0">
                <a:solidFill>
                  <a:schemeClr val="tx2"/>
                </a:solidFill>
              </a:rPr>
              <a:t>Психолог открывает коробку и говорит:" </a:t>
            </a:r>
            <a:r>
              <a:rPr lang="ru-RU" b="1" i="1" dirty="0" smtClean="0">
                <a:solidFill>
                  <a:schemeClr val="tx2"/>
                </a:solidFill>
              </a:rPr>
              <a:t>Ребятки, посмотрите к нам в гости приплыли весёлые фигурки. Посмотрите, как их много, какие они все разные</a:t>
            </a:r>
            <a:r>
              <a:rPr lang="ru-RU" b="1" i="1" dirty="0" smtClean="0">
                <a:solidFill>
                  <a:schemeClr val="tx2"/>
                </a:solidFill>
              </a:rPr>
              <a:t>".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482" name="Picture 2" descr="C:\Users\hp\Pictures\дьене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143248"/>
            <a:ext cx="5572164" cy="371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    Упражнение </a:t>
            </a:r>
            <a:r>
              <a:rPr lang="ru-RU" sz="4000" b="1" dirty="0" smtClean="0">
                <a:solidFill>
                  <a:schemeClr val="tx2"/>
                </a:solidFill>
              </a:rPr>
              <a:t>"Найди домики фигуркам."</a:t>
            </a:r>
            <a:endParaRPr lang="ru-RU" sz="40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C:\Users\hp\Pictures\фото на конкурс\Фото0794 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285992"/>
            <a:ext cx="6786610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42966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tx2"/>
                </a:solidFill>
              </a:rPr>
              <a:t>                  </a:t>
            </a:r>
            <a:r>
              <a:rPr lang="ru-RU" sz="3200" b="1" dirty="0" smtClean="0">
                <a:solidFill>
                  <a:schemeClr val="tx2"/>
                </a:solidFill>
              </a:rPr>
              <a:t>Упражнение</a:t>
            </a:r>
            <a:r>
              <a:rPr lang="ru-RU" dirty="0" smtClean="0"/>
              <a:t> </a:t>
            </a:r>
            <a:r>
              <a:rPr lang="ru-RU" sz="4000" b="1" dirty="0" smtClean="0">
                <a:solidFill>
                  <a:schemeClr val="tx2"/>
                </a:solidFill>
              </a:rPr>
              <a:t>«Лодочка.»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               (</a:t>
            </a:r>
            <a:r>
              <a:rPr lang="ru-RU" b="1" dirty="0" smtClean="0">
                <a:solidFill>
                  <a:schemeClr val="tx2"/>
                </a:solidFill>
              </a:rPr>
              <a:t>на расслабление и релаксацию)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1506" name="Picture 2" descr="C:\Users\hp\Pictures\Фото детки\Фото08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071678"/>
            <a:ext cx="8572560" cy="47863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233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11</cp:revision>
  <dcterms:created xsi:type="dcterms:W3CDTF">2015-04-07T16:12:09Z</dcterms:created>
  <dcterms:modified xsi:type="dcterms:W3CDTF">2015-04-07T18:00:47Z</dcterms:modified>
</cp:coreProperties>
</file>