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3" r:id="rId2"/>
    <p:sldId id="256" r:id="rId3"/>
    <p:sldId id="257" r:id="rId4"/>
    <p:sldId id="259" r:id="rId5"/>
    <p:sldId id="285" r:id="rId6"/>
    <p:sldId id="261" r:id="rId7"/>
    <p:sldId id="267" r:id="rId8"/>
    <p:sldId id="272" r:id="rId9"/>
    <p:sldId id="268" r:id="rId10"/>
    <p:sldId id="263" r:id="rId11"/>
    <p:sldId id="275" r:id="rId12"/>
    <p:sldId id="269" r:id="rId13"/>
    <p:sldId id="276" r:id="rId14"/>
    <p:sldId id="277" r:id="rId15"/>
    <p:sldId id="282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7AC"/>
    <a:srgbClr val="5C2E00"/>
    <a:srgbClr val="800000"/>
    <a:srgbClr val="FFD9B3"/>
    <a:srgbClr val="18414C"/>
    <a:srgbClr val="A7FFFF"/>
    <a:srgbClr val="480048"/>
    <a:srgbClr val="8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790BD-1EF4-482C-9333-7F48D2F4B232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7A6D3-58A4-4CD8-9E27-A855444AF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11DC1-130F-44A6-B2F5-5B2DAF088D27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D1405-FA57-45F5-95AB-EFFF6682B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4.jpeg"/><Relationship Id="rId3" Type="http://schemas.openxmlformats.org/officeDocument/2006/relationships/image" Target="../media/image46.jpeg"/><Relationship Id="rId7" Type="http://schemas.openxmlformats.org/officeDocument/2006/relationships/image" Target="../media/image49.jpeg"/><Relationship Id="rId12" Type="http://schemas.openxmlformats.org/officeDocument/2006/relationships/image" Target="../media/image53.gif"/><Relationship Id="rId2" Type="http://schemas.openxmlformats.org/officeDocument/2006/relationships/image" Target="../media/image1.jpeg"/><Relationship Id="rId16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slide" Target="slide3.xml"/><Relationship Id="rId5" Type="http://schemas.openxmlformats.org/officeDocument/2006/relationships/image" Target="../media/image47.jpeg"/><Relationship Id="rId15" Type="http://schemas.openxmlformats.org/officeDocument/2006/relationships/image" Target="../media/image56.jpeg"/><Relationship Id="rId10" Type="http://schemas.openxmlformats.org/officeDocument/2006/relationships/image" Target="../media/image52.jpeg"/><Relationship Id="rId4" Type="http://schemas.openxmlformats.org/officeDocument/2006/relationships/image" Target="../media/image15.jpeg"/><Relationship Id="rId9" Type="http://schemas.openxmlformats.org/officeDocument/2006/relationships/image" Target="../media/image51.jpeg"/><Relationship Id="rId1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bunin.niv.ru/images/family/bunin_a_n.jpg" TargetMode="External"/><Relationship Id="rId13" Type="http://schemas.openxmlformats.org/officeDocument/2006/relationships/hyperlink" Target="http://www.ljplus.ru/img4/k/o/kotytan/patshenko.jpg&#1090;" TargetMode="External"/><Relationship Id="rId18" Type="http://schemas.openxmlformats.org/officeDocument/2006/relationships/hyperlink" Target="http://www.cirota.ru/forum/images/51/51229.jpeg" TargetMode="External"/><Relationship Id="rId26" Type="http://schemas.openxmlformats.org/officeDocument/2006/relationships/hyperlink" Target="http://lit.1september.ru/2006/18/8.jpg" TargetMode="External"/><Relationship Id="rId3" Type="http://schemas.openxmlformats.org/officeDocument/2006/relationships/hyperlink" Target="http://all-photo.ru/portret/photos/22552-0.jpg" TargetMode="External"/><Relationship Id="rId21" Type="http://schemas.openxmlformats.org/officeDocument/2006/relationships/hyperlink" Target="http://www.stihi.ru/pics/2008/09/13/554.jpg" TargetMode="External"/><Relationship Id="rId7" Type="http://schemas.openxmlformats.org/officeDocument/2006/relationships/hyperlink" Target="http://demoscope.ru/weekly/2007/0303/img/n_foto01.jpg" TargetMode="External"/><Relationship Id="rId12" Type="http://schemas.openxmlformats.org/officeDocument/2006/relationships/hyperlink" Target="http://bunin.niv.ru/images/mesta/gimnaziya.jpg" TargetMode="External"/><Relationship Id="rId17" Type="http://schemas.openxmlformats.org/officeDocument/2006/relationships/hyperlink" Target="http://bunin.niv.ru/images/family/kuznetsova-1.jpg" TargetMode="External"/><Relationship Id="rId25" Type="http://schemas.openxmlformats.org/officeDocument/2006/relationships/hyperlink" Target="http://likidushi.ru/img/prolove5.jpg" TargetMode="External"/><Relationship Id="rId2" Type="http://schemas.openxmlformats.org/officeDocument/2006/relationships/hyperlink" Target="http://mirror01-lensart.1gb.ru/picturecontent-pid-22e6d.jpg" TargetMode="External"/><Relationship Id="rId16" Type="http://schemas.openxmlformats.org/officeDocument/2006/relationships/hyperlink" Target="http://bunin.niv.ru/images/family/muromtseva-1.jpg" TargetMode="External"/><Relationship Id="rId20" Type="http://schemas.openxmlformats.org/officeDocument/2006/relationships/hyperlink" Target="http://bunin.niv.ru/images/bunin/bunin_4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bliotekar.ru/Kartiny1/84.files/image001.jpg" TargetMode="External"/><Relationship Id="rId11" Type="http://schemas.openxmlformats.org/officeDocument/2006/relationships/hyperlink" Target="http://bunin.niv.ru/images/mesta/dom-voronez.jpg" TargetMode="External"/><Relationship Id="rId24" Type="http://schemas.openxmlformats.org/officeDocument/2006/relationships/hyperlink" Target="http://www.kulina.ru/images/docs/Image/trak.jpg" TargetMode="External"/><Relationship Id="rId5" Type="http://schemas.openxmlformats.org/officeDocument/2006/relationships/hyperlink" Target="http://2004.novayagazeta.ru/nomer/2004/65n/n65n-s23.jpg" TargetMode="External"/><Relationship Id="rId15" Type="http://schemas.openxmlformats.org/officeDocument/2006/relationships/hyperlink" Target="http://bunin.niv.ru/images/family/bunin_syn.jpg" TargetMode="External"/><Relationship Id="rId23" Type="http://schemas.openxmlformats.org/officeDocument/2006/relationships/hyperlink" Target="http://static2.aif.ru/public/opinion/893/8eb0000313ba01240b15cd8c056f1da0_big.jpg" TargetMode="External"/><Relationship Id="rId28" Type="http://schemas.openxmlformats.org/officeDocument/2006/relationships/hyperlink" Target="http://t0.gstatic.com/images?q=tbn:snTIQcGVE1ip-M::&amp;t=1&amp;usg=__Vd5YggJmHK8veSRiA-19_JMzmMY-" TargetMode="External"/><Relationship Id="rId10" Type="http://schemas.openxmlformats.org/officeDocument/2006/relationships/hyperlink" Target="http://bunin.niv.ru/images/family/bunin_yuliy-1.jpg" TargetMode="External"/><Relationship Id="rId19" Type="http://schemas.openxmlformats.org/officeDocument/2006/relationships/hyperlink" Target="http://images.izvestia.ru/220692.jpg" TargetMode="External"/><Relationship Id="rId4" Type="http://schemas.openxmlformats.org/officeDocument/2006/relationships/hyperlink" Target="http://www.geocaching.su/photos/areas/23989.jpg" TargetMode="External"/><Relationship Id="rId9" Type="http://schemas.openxmlformats.org/officeDocument/2006/relationships/hyperlink" Target="http://bunin.niv.ru/images/family/bunina_l_a.jpg" TargetMode="External"/><Relationship Id="rId14" Type="http://schemas.openxmlformats.org/officeDocument/2006/relationships/hyperlink" Target="http://bunin.niv.ru/images/family/tsakni-2.jpg" TargetMode="External"/><Relationship Id="rId22" Type="http://schemas.openxmlformats.org/officeDocument/2006/relationships/hyperlink" Target="http://www.thebestebooks.tu1.ru/images/title/ponedelnik.jpg" TargetMode="External"/><Relationship Id="rId27" Type="http://schemas.openxmlformats.org/officeDocument/2006/relationships/hyperlink" Target="http://www.char.ru/books/p1091395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f.bmu.img.com.ua/photostorage/600x500/d/5d/cde6aca07dab2e748558111b0180f.jpg" TargetMode="External"/><Relationship Id="rId13" Type="http://schemas.openxmlformats.org/officeDocument/2006/relationships/hyperlink" Target="http://img-eburg.fotki.yandex.ru/get/3007/andrey250864.0/0_1c9b2_9992c1d_L.jpg" TargetMode="External"/><Relationship Id="rId18" Type="http://schemas.openxmlformats.org/officeDocument/2006/relationships/hyperlink" Target="http://www.tobolsk.org/im/article/svyat_bogomateri_s_hristom.jpg" TargetMode="External"/><Relationship Id="rId3" Type="http://schemas.openxmlformats.org/officeDocument/2006/relationships/hyperlink" Target="http://idler.ru/photo/bunin.jpg" TargetMode="External"/><Relationship Id="rId21" Type="http://schemas.openxmlformats.org/officeDocument/2006/relationships/hyperlink" Target="http://img1.liveinternet.ru/images/attach/b/1/17203/17203980_nesterov_10.jpg" TargetMode="External"/><Relationship Id="rId7" Type="http://schemas.openxmlformats.org/officeDocument/2006/relationships/hyperlink" Target="http://gorod.tomsk.ru/uploads/41829/1263111275/2.jpg" TargetMode="External"/><Relationship Id="rId12" Type="http://schemas.openxmlformats.org/officeDocument/2006/relationships/hyperlink" Target="http://skill.ru/images/2005/04/18/33623.jpg" TargetMode="External"/><Relationship Id="rId17" Type="http://schemas.openxmlformats.org/officeDocument/2006/relationships/hyperlink" Target="http://mygimnazia.narod.ru/pictures/Artemenko/Artemenko_1_1.jpg" TargetMode="External"/><Relationship Id="rId25" Type="http://schemas.openxmlformats.org/officeDocument/2006/relationships/slide" Target="slide1.xml"/><Relationship Id="rId2" Type="http://schemas.openxmlformats.org/officeDocument/2006/relationships/hyperlink" Target="http://i001.radikal.ru/0810/1f/11c29b2056f0.jpg" TargetMode="External"/><Relationship Id="rId16" Type="http://schemas.openxmlformats.org/officeDocument/2006/relationships/hyperlink" Target="http://hiero.ru/pict/4bf/2071500.jpg-" TargetMode="External"/><Relationship Id="rId20" Type="http://schemas.openxmlformats.org/officeDocument/2006/relationships/hyperlink" Target="http://img-eburg.fotki.yandex.ru/get/3603/ser02020.20/0_2c083_7b68d3b8_X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.krutomer.ru/jj/2f/a7/2fa74ce42.jpg" TargetMode="External"/><Relationship Id="rId11" Type="http://schemas.openxmlformats.org/officeDocument/2006/relationships/hyperlink" Target="http://img-eburg.fotki.yandex.ru/get/52/bobson544.0/0_d58a_f3ff77ce_XL" TargetMode="External"/><Relationship Id="rId24" Type="http://schemas.openxmlformats.org/officeDocument/2006/relationships/hyperlink" Target="http://bunin.niv.ru/images/bunin/bunin_29.jpg" TargetMode="External"/><Relationship Id="rId5" Type="http://schemas.openxmlformats.org/officeDocument/2006/relationships/hyperlink" Target="http://img.lenta.ru/news/2007/08/17/nobel/picture.jpg" TargetMode="External"/><Relationship Id="rId15" Type="http://schemas.openxmlformats.org/officeDocument/2006/relationships/hyperlink" Target="http://www.nsc.ru/HBC/images/2009/n24/021.jpg" TargetMode="External"/><Relationship Id="rId23" Type="http://schemas.openxmlformats.org/officeDocument/2006/relationships/hyperlink" Target="http://pics.livejournal.com/ivan15101989/pic/0001pkkr/s320x240" TargetMode="External"/><Relationship Id="rId10" Type="http://schemas.openxmlformats.org/officeDocument/2006/relationships/hyperlink" Target="http://i038.radikal.ru/0805/31/fdaadc821266.jpg" TargetMode="External"/><Relationship Id="rId19" Type="http://schemas.openxmlformats.org/officeDocument/2006/relationships/hyperlink" Target="http://semeyskie.narod.ru/Images/Excurs/rogozhskoe.gif" TargetMode="External"/><Relationship Id="rId4" Type="http://schemas.openxmlformats.org/officeDocument/2006/relationships/hyperlink" Target="http://www.sovsekretno.ru/app/image/2003/07/13/030703145709b.jpg" TargetMode="External"/><Relationship Id="rId9" Type="http://schemas.openxmlformats.org/officeDocument/2006/relationships/hyperlink" Target="http://news.bbc.co.uk/media/images/41045000/jpg/_41045643_0418_apatit13.jpg" TargetMode="External"/><Relationship Id="rId14" Type="http://schemas.openxmlformats.org/officeDocument/2006/relationships/hyperlink" Target="http://img0.liveinternet.ru/images/attach/c/1/50/42/50042017_49219593_1254084849_antoaplKKKorzina_santonovkoy.jpg" TargetMode="External"/><Relationship Id="rId22" Type="http://schemas.openxmlformats.org/officeDocument/2006/relationships/hyperlink" Target="http://dic.academic.ru/pictures/wiki/files/73/Iyul'skaya_1917_demonstraciya_v_Petrograde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4.xml"/><Relationship Id="rId7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8.xml"/><Relationship Id="rId7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6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slide" Target="slide4.xml"/><Relationship Id="rId12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hyperlink" Target="http://bunin.niv.ru/images/family/bunin_sy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3.jpeg"/><Relationship Id="rId5" Type="http://schemas.openxmlformats.org/officeDocument/2006/relationships/image" Target="../media/image19.jpeg"/><Relationship Id="rId10" Type="http://schemas.openxmlformats.org/officeDocument/2006/relationships/slide" Target="slide4.xml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552-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0"/>
            <a:ext cx="2051719" cy="32395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364088" y="548680"/>
            <a:ext cx="3275856" cy="24482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5C2E00"/>
                </a:solidFill>
              </a:rPr>
              <a:t>     Выньте </a:t>
            </a:r>
            <a:r>
              <a:rPr lang="ru-RU" b="1" dirty="0">
                <a:solidFill>
                  <a:srgbClr val="5C2E00"/>
                </a:solidFill>
              </a:rPr>
              <a:t>Бунина из Русской </a:t>
            </a:r>
            <a:r>
              <a:rPr lang="ru-RU" b="1" dirty="0" smtClean="0">
                <a:solidFill>
                  <a:srgbClr val="5C2E00"/>
                </a:solidFill>
              </a:rPr>
              <a:t>     литературы</a:t>
            </a:r>
            <a:r>
              <a:rPr lang="ru-RU" b="1" dirty="0">
                <a:solidFill>
                  <a:srgbClr val="5C2E00"/>
                </a:solidFill>
              </a:rPr>
              <a:t>, и </a:t>
            </a:r>
            <a:r>
              <a:rPr lang="ru-RU" b="1" dirty="0" smtClean="0">
                <a:solidFill>
                  <a:srgbClr val="5C2E00"/>
                </a:solidFill>
              </a:rPr>
              <a:t>она </a:t>
            </a:r>
            <a:r>
              <a:rPr lang="ru-RU" b="1" dirty="0">
                <a:solidFill>
                  <a:srgbClr val="5C2E00"/>
                </a:solidFill>
              </a:rPr>
              <a:t>потускнеет, лишится радужного блеска и </a:t>
            </a:r>
          </a:p>
          <a:p>
            <a:r>
              <a:rPr lang="ru-RU" b="1" dirty="0">
                <a:solidFill>
                  <a:srgbClr val="5C2E00"/>
                </a:solidFill>
              </a:rPr>
              <a:t> </a:t>
            </a:r>
            <a:r>
              <a:rPr lang="ru-RU" b="1" dirty="0" smtClean="0">
                <a:solidFill>
                  <a:srgbClr val="5C2E00"/>
                </a:solidFill>
              </a:rPr>
              <a:t>звёздного </a:t>
            </a:r>
            <a:r>
              <a:rPr lang="ru-RU" b="1" dirty="0">
                <a:solidFill>
                  <a:srgbClr val="5C2E00"/>
                </a:solidFill>
              </a:rPr>
              <a:t>сияния </a:t>
            </a:r>
            <a:r>
              <a:rPr lang="ru-RU" b="1" dirty="0" smtClean="0">
                <a:solidFill>
                  <a:srgbClr val="5C2E00"/>
                </a:solidFill>
              </a:rPr>
              <a:t>…</a:t>
            </a:r>
          </a:p>
          <a:p>
            <a:pPr algn="r"/>
            <a:r>
              <a:rPr lang="ru-RU" b="1" dirty="0" smtClean="0">
                <a:solidFill>
                  <a:srgbClr val="5C2E00"/>
                </a:solidFill>
              </a:rPr>
              <a:t>М.Горький</a:t>
            </a:r>
            <a:endParaRPr lang="ru-RU" b="1" dirty="0">
              <a:solidFill>
                <a:srgbClr val="5C2E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068960"/>
            <a:ext cx="8496944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5C2E00"/>
              </a:solidFill>
            </a:endParaRPr>
          </a:p>
          <a:p>
            <a:pPr algn="ctr"/>
            <a:endParaRPr lang="ru-RU" b="1" dirty="0" smtClean="0">
              <a:solidFill>
                <a:srgbClr val="5C2E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5C2E00"/>
                </a:solidFill>
              </a:rPr>
              <a:t>22 октября 2010 года – 140 лет со дня рождения Ивана Алексеевича Бунина. Каждое поколение читателей заново открывает для себя Бунина - первого русского лауреата Нобелевской премии. Он возвращается к нам из своего далекого, добровольно-вынужденного изгнания. Жизнь Бунина сложилась трудно. Он не принял революцию 1917 года и в феврале 1920 года покинул Россию навсегда. Более 30 лет писатель провел вдали от Родины. Но она всегда была рядом с ним. Иначе не были бы сказаны проникновенные слова Бунина о любви к родной земле: "Разве можем мы забыть Родину? Может человек забыть Родину? Она - в душе. Я очень русский человек. Это с годами не пропадает".</a:t>
            </a:r>
          </a:p>
          <a:p>
            <a:pPr algn="ctr"/>
            <a:r>
              <a:rPr lang="ru-RU" sz="2000" b="1" dirty="0" smtClean="0">
                <a:solidFill>
                  <a:srgbClr val="5C2E00"/>
                </a:solidFill>
              </a:rPr>
              <a:t>Так какой была она, Россия Ивана Бунина? </a:t>
            </a:r>
          </a:p>
          <a:p>
            <a:pPr algn="ctr"/>
            <a:endParaRPr lang="ru-RU" b="1" dirty="0">
              <a:solidFill>
                <a:srgbClr val="5C2E0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48000" y="6525344"/>
            <a:ext cx="360000" cy="360000"/>
          </a:xfrm>
          <a:prstGeom prst="actionButtonForwardNext">
            <a:avLst/>
          </a:prstGeom>
          <a:solidFill>
            <a:srgbClr val="FFD9B3"/>
          </a:solidFill>
          <a:ln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712968" cy="62646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numCol="2" rtlCol="0" anchor="ctr"/>
          <a:lstStyle/>
          <a:p>
            <a:pPr algn="ctr"/>
            <a:endParaRPr lang="ru-RU" b="1" dirty="0" smtClean="0">
              <a:solidFill>
                <a:srgbClr val="18414C"/>
              </a:solidFill>
            </a:endParaRPr>
          </a:p>
          <a:p>
            <a:r>
              <a:rPr lang="ru-RU" sz="1900" b="1" dirty="0" smtClean="0">
                <a:solidFill>
                  <a:srgbClr val="18414C"/>
                </a:solidFill>
              </a:rPr>
              <a:t>На гривастых конях на косматых, 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На златых стременах на разлатых,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Едут братья, меньшой и старшой,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Едут сутки, и двое, и трое,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Видят в поле корыто простое,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Наезжают – ан, гроб, да большой.</a:t>
            </a:r>
          </a:p>
          <a:p>
            <a:endParaRPr lang="ru-RU" sz="1900" b="1" dirty="0" smtClean="0">
              <a:solidFill>
                <a:srgbClr val="18414C"/>
              </a:solidFill>
            </a:endParaRPr>
          </a:p>
          <a:p>
            <a:r>
              <a:rPr lang="ru-RU" sz="1900" b="1" dirty="0" smtClean="0">
                <a:solidFill>
                  <a:srgbClr val="18414C"/>
                </a:solidFill>
              </a:rPr>
              <a:t>Гроб глубокий, из дуба долбленный.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С черной крышей, тяжелой, томленой,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Вот и поднял ее </a:t>
            </a:r>
            <a:r>
              <a:rPr lang="ru-RU" sz="1900" b="1" dirty="0" err="1" smtClean="0">
                <a:solidFill>
                  <a:srgbClr val="18414C"/>
                </a:solidFill>
              </a:rPr>
              <a:t>Святогор</a:t>
            </a:r>
            <a:r>
              <a:rPr lang="ru-RU" sz="1900" b="1" dirty="0" smtClean="0">
                <a:solidFill>
                  <a:srgbClr val="18414C"/>
                </a:solidFill>
              </a:rPr>
              <a:t>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Лег, накрылся и шутит: «А впору!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Помоги-ка, Илья, </a:t>
            </a:r>
            <a:r>
              <a:rPr lang="ru-RU" sz="1900" b="1" dirty="0" err="1" smtClean="0">
                <a:solidFill>
                  <a:srgbClr val="18414C"/>
                </a:solidFill>
              </a:rPr>
              <a:t>Святогору</a:t>
            </a:r>
            <a:endParaRPr lang="ru-RU" sz="1900" b="1" dirty="0" smtClean="0">
              <a:solidFill>
                <a:srgbClr val="18414C"/>
              </a:solidFill>
            </a:endParaRPr>
          </a:p>
          <a:p>
            <a:r>
              <a:rPr lang="ru-RU" sz="1900" b="1" dirty="0" smtClean="0">
                <a:solidFill>
                  <a:srgbClr val="18414C"/>
                </a:solidFill>
              </a:rPr>
              <a:t>Снова выйти на божий простор!»</a:t>
            </a:r>
          </a:p>
          <a:p>
            <a:endParaRPr lang="ru-RU" sz="1900" b="1" dirty="0" smtClean="0">
              <a:solidFill>
                <a:srgbClr val="18414C"/>
              </a:solidFill>
            </a:endParaRPr>
          </a:p>
          <a:p>
            <a:r>
              <a:rPr lang="ru-RU" sz="1900" b="1" dirty="0" smtClean="0">
                <a:solidFill>
                  <a:srgbClr val="18414C"/>
                </a:solidFill>
              </a:rPr>
              <a:t>Обнял крышу Илья, усмехнулся,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Во всю грузную печень надулся,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Дернул кверху… Да нет, погоди!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«Ты мечом!» – слышится голос из гроба,</a:t>
            </a:r>
          </a:p>
          <a:p>
            <a:endParaRPr lang="ru-RU" sz="1900" b="1" dirty="0" smtClean="0">
              <a:solidFill>
                <a:srgbClr val="18414C"/>
              </a:solidFill>
            </a:endParaRPr>
          </a:p>
          <a:p>
            <a:endParaRPr lang="ru-RU" sz="1900" b="1" dirty="0" smtClean="0">
              <a:solidFill>
                <a:srgbClr val="18414C"/>
              </a:solidFill>
            </a:endParaRPr>
          </a:p>
          <a:p>
            <a:endParaRPr lang="ru-RU" sz="1900" b="1" dirty="0" smtClean="0">
              <a:solidFill>
                <a:srgbClr val="18414C"/>
              </a:solidFill>
            </a:endParaRPr>
          </a:p>
          <a:p>
            <a:endParaRPr lang="ru-RU" sz="1900" b="1" dirty="0" smtClean="0">
              <a:solidFill>
                <a:srgbClr val="18414C"/>
              </a:solidFill>
            </a:endParaRPr>
          </a:p>
          <a:p>
            <a:endParaRPr lang="ru-RU" sz="1900" b="1" dirty="0" smtClean="0">
              <a:solidFill>
                <a:srgbClr val="18414C"/>
              </a:solidFill>
            </a:endParaRPr>
          </a:p>
          <a:p>
            <a:r>
              <a:rPr lang="ru-RU" sz="1900" b="1" dirty="0" smtClean="0">
                <a:solidFill>
                  <a:srgbClr val="18414C"/>
                </a:solidFill>
              </a:rPr>
              <a:t>Он за меч, - занимается злоба,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Загорается сердце в груди, -</a:t>
            </a:r>
          </a:p>
          <a:p>
            <a:endParaRPr lang="ru-RU" sz="1900" b="1" dirty="0" smtClean="0">
              <a:solidFill>
                <a:srgbClr val="18414C"/>
              </a:solidFill>
            </a:endParaRPr>
          </a:p>
          <a:p>
            <a:r>
              <a:rPr lang="ru-RU" sz="1900" b="1" dirty="0" smtClean="0">
                <a:solidFill>
                  <a:srgbClr val="18414C"/>
                </a:solidFill>
              </a:rPr>
              <a:t>Но и меч не берет: с виду рубит,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Да не делает дела, а губит: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Где ударит – там обруч готов,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Нарастает железная скрепа: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Не подняться из </a:t>
            </a:r>
            <a:r>
              <a:rPr lang="ru-RU" sz="1900" b="1" dirty="0" err="1" smtClean="0">
                <a:solidFill>
                  <a:srgbClr val="18414C"/>
                </a:solidFill>
              </a:rPr>
              <a:t>гробного</a:t>
            </a:r>
            <a:r>
              <a:rPr lang="ru-RU" sz="1900" b="1" dirty="0" smtClean="0">
                <a:solidFill>
                  <a:srgbClr val="18414C"/>
                </a:solidFill>
              </a:rPr>
              <a:t> склепа</a:t>
            </a:r>
          </a:p>
          <a:p>
            <a:r>
              <a:rPr lang="ru-RU" sz="1900" b="1" dirty="0" err="1" smtClean="0">
                <a:solidFill>
                  <a:srgbClr val="18414C"/>
                </a:solidFill>
              </a:rPr>
              <a:t>Святогору</a:t>
            </a:r>
            <a:r>
              <a:rPr lang="ru-RU" sz="1900" b="1" dirty="0" smtClean="0">
                <a:solidFill>
                  <a:srgbClr val="18414C"/>
                </a:solidFill>
              </a:rPr>
              <a:t> во веки веков!</a:t>
            </a:r>
          </a:p>
          <a:p>
            <a:endParaRPr lang="ru-RU" sz="1900" b="1" dirty="0" smtClean="0">
              <a:solidFill>
                <a:srgbClr val="18414C"/>
              </a:solidFill>
            </a:endParaRPr>
          </a:p>
          <a:p>
            <a:r>
              <a:rPr lang="ru-RU" sz="1900" b="1" dirty="0" smtClean="0">
                <a:solidFill>
                  <a:srgbClr val="18414C"/>
                </a:solidFill>
              </a:rPr>
              <a:t>Кинул биться Илья – божья воля.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Едет прочь вдоль широкого поля,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Утирает слезу… отняла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Русской силы Земля половину: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Выезжай на иную путину,</a:t>
            </a:r>
          </a:p>
          <a:p>
            <a:r>
              <a:rPr lang="ru-RU" sz="1900" b="1" dirty="0" smtClean="0">
                <a:solidFill>
                  <a:srgbClr val="18414C"/>
                </a:solidFill>
              </a:rPr>
              <a:t>На иные дела!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0"/>
            <a:ext cx="54525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«Мир везде исполнен красоты…»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861048"/>
            <a:ext cx="8424936" cy="280831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Жизнь для Бунина – путешествие в воспоминаниях, причем не только личностных, но и воспоминаниях рода, класса, человечества. Поэт стремится прочесть и разгадать сокровенные законы нации, которые, по его мнению, незыблемы, вечны. Не случайно в 1910-е годы в его поэзию особенно широко вторгается стихия крестьянского фольклора. Легенды, предания притчи, сказания заполняют страницы прозаических произведений, становятся стихами. </a:t>
            </a:r>
            <a:endParaRPr lang="ru-RU" sz="2000" b="1" dirty="0" smtClean="0">
              <a:solidFill>
                <a:srgbClr val="18414C"/>
              </a:solidFill>
            </a:endParaRPr>
          </a:p>
        </p:txBody>
      </p:sp>
      <p:pic>
        <p:nvPicPr>
          <p:cNvPr id="6" name="Рисунок 5" descr="22552-0.jpg"/>
          <p:cNvPicPr>
            <a:picLocks noChangeAspect="1"/>
          </p:cNvPicPr>
          <p:nvPr/>
        </p:nvPicPr>
        <p:blipFill>
          <a:blip r:embed="rId4" cstate="email"/>
          <a:srcRect t="6720" b="4241"/>
          <a:stretch>
            <a:fillRect/>
          </a:stretch>
        </p:blipFill>
        <p:spPr>
          <a:xfrm>
            <a:off x="0" y="476672"/>
            <a:ext cx="2555776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6972" y="188640"/>
            <a:ext cx="34270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Святогор</a:t>
            </a:r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Илья</a:t>
            </a:r>
            <a:endParaRPr lang="ru-RU" sz="3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5" action="ppaction://hlinksldjump" highlightClick="1"/>
          </p:cNvPr>
          <p:cNvSpPr/>
          <p:nvPr/>
        </p:nvSpPr>
        <p:spPr>
          <a:xfrm>
            <a:off x="8748464" y="6525344"/>
            <a:ext cx="360000" cy="360000"/>
          </a:xfrm>
          <a:prstGeom prst="actionButtonRetur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3093" y="188640"/>
            <a:ext cx="69308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 счастье мы всегда лишь вспоминаем…»</a:t>
            </a:r>
            <a:endParaRPr lang="ru-RU" sz="2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323528" y="908720"/>
            <a:ext cx="8496944" cy="5544616"/>
            <a:chOff x="323528" y="908720"/>
            <a:chExt cx="8496944" cy="5544616"/>
          </a:xfrm>
        </p:grpSpPr>
        <p:pic>
          <p:nvPicPr>
            <p:cNvPr id="4" name="Рисунок 3" descr="092bf688c5bd9a2d8d42a2bc32bb1125.jpe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23528" y="908720"/>
              <a:ext cx="2952328" cy="3936437"/>
            </a:xfrm>
            <a:prstGeom prst="rect">
              <a:avLst/>
            </a:prstGeom>
          </p:spPr>
        </p:pic>
        <p:sp>
          <p:nvSpPr>
            <p:cNvPr id="5" name="Прямоугольник 4"/>
            <p:cNvSpPr/>
            <p:nvPr/>
          </p:nvSpPr>
          <p:spPr>
            <a:xfrm>
              <a:off x="3347864" y="908720"/>
              <a:ext cx="5472608" cy="554461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/>
                <a:t>Одновременно со стихами Бунин писал и рассказы. Он знал и любил русскую деревню. К крестьянскому труду он проникся уважением с детства и даже впитал «на редкость заманчивое желание быть мужиком». Закономерно, что деревенская тема становится обычной в его прозе. На его глазах русские крестьяне и мелкопоместные дворяне нищают, разоряется, вымирает деревня. Это не может не волновать чуткое сердце писателя.</a:t>
              </a:r>
            </a:p>
            <a:p>
              <a:pPr algn="ctr"/>
              <a:endParaRPr lang="ru-RU" sz="2200" b="1" dirty="0" smtClean="0"/>
            </a:p>
            <a:p>
              <a:pPr algn="ctr"/>
              <a:endParaRPr lang="ru-RU" b="1" dirty="0" smtClean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0" y="9144"/>
            <a:ext cx="9156225" cy="6848856"/>
            <a:chOff x="-1" y="0"/>
            <a:chExt cx="9156225" cy="6848856"/>
          </a:xfrm>
        </p:grpSpPr>
        <p:pic>
          <p:nvPicPr>
            <p:cNvPr id="14" name="Рисунок 13" descr="0_1c9b2_9992c1d_L.jpg"/>
            <p:cNvPicPr>
              <a:picLocks noChangeAspect="1"/>
            </p:cNvPicPr>
            <p:nvPr/>
          </p:nvPicPr>
          <p:blipFill>
            <a:blip r:embed="rId4" cstate="email">
              <a:lum contrast="20000"/>
            </a:blip>
            <a:stretch>
              <a:fillRect/>
            </a:stretch>
          </p:blipFill>
          <p:spPr>
            <a:xfrm>
              <a:off x="-1" y="0"/>
              <a:ext cx="9156225" cy="6848856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0" y="5085184"/>
              <a:ext cx="9144000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sz="2200" dirty="0" smtClean="0">
                  <a:solidFill>
                    <a:schemeClr val="bg1"/>
                  </a:solidFill>
                </a:rPr>
                <a:t>«</a:t>
              </a:r>
              <a:r>
                <a:rPr lang="ru-RU" sz="2200" b="1" dirty="0" smtClean="0">
                  <a:solidFill>
                    <a:schemeClr val="bg1"/>
                  </a:solidFill>
                </a:rPr>
                <a:t>Помню большой, весь золотой, подсохший и поредевший сад, помню кленовые аллеи, тонкий аромат опавшей листвы и — запах антоновских яблок, запах меда и осенней свежести. Воздух так чист, точно его совсем нет, по всему саду раздаются голоса и скрип телег…» </a:t>
              </a:r>
            </a:p>
            <a:p>
              <a:pPr algn="ctr"/>
              <a:endParaRPr lang="ru-RU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0" y="0"/>
            <a:ext cx="9144000" cy="6858000"/>
            <a:chOff x="0" y="432048"/>
            <a:chExt cx="9144000" cy="6858000"/>
          </a:xfrm>
        </p:grpSpPr>
        <p:pic>
          <p:nvPicPr>
            <p:cNvPr id="17" name="Рисунок 16" descr="50042017_49219593_1254084849_antoaplKKKorzina_santonovkoy.jpg"/>
            <p:cNvPicPr>
              <a:picLocks noChangeAspect="1"/>
            </p:cNvPicPr>
            <p:nvPr/>
          </p:nvPicPr>
          <p:blipFill>
            <a:blip r:embed="rId5" cstate="email">
              <a:lum bright="-10000"/>
            </a:blip>
            <a:srcRect/>
            <a:stretch>
              <a:fillRect/>
            </a:stretch>
          </p:blipFill>
          <p:spPr>
            <a:xfrm>
              <a:off x="0" y="432048"/>
              <a:ext cx="9144000" cy="6858000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467544" y="432048"/>
              <a:ext cx="8424936" cy="79208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solidFill>
                    <a:schemeClr val="bg1"/>
                  </a:solidFill>
                </a:rPr>
                <a:t>"Ядреная антоновка -- к веселому году".  Деревенские  дела</a:t>
              </a:r>
            </a:p>
            <a:p>
              <a:pPr algn="ctr"/>
              <a:r>
                <a:rPr lang="ru-RU" sz="2200" b="1" dirty="0" smtClean="0">
                  <a:solidFill>
                    <a:schemeClr val="bg1"/>
                  </a:solidFill>
                </a:rPr>
                <a:t>хороши,  если  антоновка  уродилась: значит" и хлеб уродился...»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0" y="0"/>
            <a:ext cx="9180000" cy="6858000"/>
            <a:chOff x="0" y="548680"/>
            <a:chExt cx="9144000" cy="6858000"/>
          </a:xfrm>
        </p:grpSpPr>
        <p:pic>
          <p:nvPicPr>
            <p:cNvPr id="21" name="Рисунок 20" descr="021.jpg"/>
            <p:cNvPicPr>
              <a:picLocks noChangeAspect="1"/>
            </p:cNvPicPr>
            <p:nvPr/>
          </p:nvPicPr>
          <p:blipFill>
            <a:blip r:embed="rId6" cstate="email">
              <a:lum bright="-10000"/>
            </a:blip>
            <a:stretch>
              <a:fillRect/>
            </a:stretch>
          </p:blipFill>
          <p:spPr>
            <a:xfrm>
              <a:off x="0" y="548680"/>
              <a:ext cx="9144000" cy="6858000"/>
            </a:xfrm>
            <a:prstGeom prst="rect">
              <a:avLst/>
            </a:prstGeom>
          </p:spPr>
        </p:pic>
        <p:sp>
          <p:nvSpPr>
            <p:cNvPr id="22" name="Прямоугольник 21"/>
            <p:cNvSpPr/>
            <p:nvPr/>
          </p:nvSpPr>
          <p:spPr>
            <a:xfrm>
              <a:off x="393985" y="737320"/>
              <a:ext cx="8496944" cy="136815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solidFill>
                    <a:schemeClr val="bg1"/>
                  </a:solidFill>
                </a:rPr>
                <a:t>«На ранней заре,  когда  еще  кричат  петухи  и  по-черному</a:t>
              </a:r>
            </a:p>
            <a:p>
              <a:pPr algn="ctr"/>
              <a:r>
                <a:rPr lang="ru-RU" sz="2200" b="1" dirty="0" smtClean="0">
                  <a:solidFill>
                    <a:schemeClr val="bg1"/>
                  </a:solidFill>
                </a:rPr>
                <a:t>дымятся  избы,  распахнешь,  бывало,  окно  в  прохладный  сад,</a:t>
              </a:r>
            </a:p>
            <a:p>
              <a:pPr algn="ctr"/>
              <a:r>
                <a:rPr lang="ru-RU" sz="2200" b="1" dirty="0" smtClean="0">
                  <a:solidFill>
                    <a:schemeClr val="bg1"/>
                  </a:solidFill>
                </a:rPr>
                <a:t>наполненный лиловатым  туманом… </a:t>
              </a:r>
              <a:r>
                <a:rPr lang="ru-RU" sz="2200" dirty="0" smtClean="0"/>
                <a:t> </a:t>
              </a:r>
              <a:r>
                <a:rPr lang="ru-RU" sz="2200" b="1" dirty="0" smtClean="0">
                  <a:solidFill>
                    <a:schemeClr val="bg1"/>
                  </a:solidFill>
                </a:rPr>
                <a:t>Как холодно, росисто и как хорошо жить на свете!»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-156053" y="0"/>
            <a:ext cx="9300053" cy="7108988"/>
            <a:chOff x="153032" y="-671920"/>
            <a:chExt cx="9119999" cy="7071768"/>
          </a:xfrm>
        </p:grpSpPr>
        <p:pic>
          <p:nvPicPr>
            <p:cNvPr id="24" name="Рисунок 23" descr="2071500.jpg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>
            <a:xfrm>
              <a:off x="153032" y="-671920"/>
              <a:ext cx="9119999" cy="6840000"/>
            </a:xfrm>
            <a:prstGeom prst="rect">
              <a:avLst/>
            </a:prstGeom>
          </p:spPr>
        </p:pic>
        <p:sp>
          <p:nvSpPr>
            <p:cNvPr id="25" name="Прямоугольник 24"/>
            <p:cNvSpPr/>
            <p:nvPr/>
          </p:nvSpPr>
          <p:spPr>
            <a:xfrm>
              <a:off x="482100" y="4959688"/>
              <a:ext cx="8280920" cy="144016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solidFill>
                    <a:schemeClr val="bg1"/>
                  </a:solidFill>
                </a:rPr>
                <a:t>«А вечером на каком-нибудь глухом хуторе далеко светится в темноте зимней ночи окно флигеля…»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11560" y="692696"/>
            <a:ext cx="8208912" cy="5688632"/>
            <a:chOff x="467544" y="764704"/>
            <a:chExt cx="8208912" cy="5688632"/>
          </a:xfrm>
        </p:grpSpPr>
        <p:pic>
          <p:nvPicPr>
            <p:cNvPr id="27" name="Рисунок 26" descr="cde6aca07dab2e748558111b0180f.jp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1043608" y="764704"/>
              <a:ext cx="7215334" cy="4172868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  <p:sp>
          <p:nvSpPr>
            <p:cNvPr id="28" name="Прямоугольник 27"/>
            <p:cNvSpPr/>
            <p:nvPr/>
          </p:nvSpPr>
          <p:spPr>
            <a:xfrm>
              <a:off x="467544" y="5013176"/>
              <a:ext cx="8208912" cy="144016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/>
                <a:t>«Прелесть была в том, что все мы были дети своей родины и были все вместе... И еще в том была (уже не сознаваемая нами тогда прелесть), что эта родина, этот наш общий дом был Россия и что только ее душа могла петь так, как пели косцы в этом откликающемся на каждый вздох березовом лесу».</a:t>
              </a:r>
              <a:endParaRPr lang="ru-RU" sz="2000" b="1" dirty="0" smtClean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29" name="Управляющая кнопка: возврат 28">
            <a:hlinkClick r:id="rId9" action="ppaction://hlinksldjump" highlightClick="1"/>
          </p:cNvPr>
          <p:cNvSpPr/>
          <p:nvPr/>
        </p:nvSpPr>
        <p:spPr>
          <a:xfrm>
            <a:off x="8748000" y="6498000"/>
            <a:ext cx="396000" cy="360000"/>
          </a:xfrm>
          <a:prstGeom prst="actionButtonRetur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611560" y="980728"/>
            <a:ext cx="7920880" cy="5184576"/>
            <a:chOff x="611560" y="980728"/>
            <a:chExt cx="7920880" cy="5184576"/>
          </a:xfrm>
        </p:grpSpPr>
        <p:pic>
          <p:nvPicPr>
            <p:cNvPr id="3" name="Рисунок 2" descr="bunin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560" y="980728"/>
              <a:ext cx="3240360" cy="5005798"/>
            </a:xfrm>
            <a:prstGeom prst="rect">
              <a:avLst/>
            </a:prstGeom>
          </p:spPr>
        </p:pic>
        <p:sp>
          <p:nvSpPr>
            <p:cNvPr id="5" name="Прямоугольник 4"/>
            <p:cNvSpPr/>
            <p:nvPr/>
          </p:nvSpPr>
          <p:spPr>
            <a:xfrm>
              <a:off x="4355976" y="1052736"/>
              <a:ext cx="4176464" cy="511256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5C2E00"/>
                  </a:solidFill>
                </a:rPr>
                <a:t>«Я не стремлюсь описывать деревню в ее пестрой и текущей повседневности. Меня занимает главным образом душа русского человека…», -  писал И.А.Бунин в 1910 г.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Рисунок 8" descr="fdaadc821266.jp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solidFill>
                <a:srgbClr val="800000"/>
              </a:solidFill>
            </a:ln>
          </p:spPr>
        </p:pic>
        <p:sp>
          <p:nvSpPr>
            <p:cNvPr id="10" name="Прямоугольник 9"/>
            <p:cNvSpPr/>
            <p:nvPr/>
          </p:nvSpPr>
          <p:spPr>
            <a:xfrm>
              <a:off x="251520" y="5013176"/>
              <a:ext cx="8640960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solidFill>
                    <a:srgbClr val="5C2E00"/>
                  </a:solidFill>
                </a:rPr>
                <a:t>«Пятый день несло непроглядной вьюгой. В белом от снега и</a:t>
              </a:r>
            </a:p>
            <a:p>
              <a:pPr algn="ctr"/>
              <a:r>
                <a:rPr lang="ru-RU" sz="2200" b="1" dirty="0" smtClean="0">
                  <a:solidFill>
                    <a:srgbClr val="5C2E00"/>
                  </a:solidFill>
                </a:rPr>
                <a:t>холодном хуторском доме стоял бледный сумрак и было большое</a:t>
              </a:r>
            </a:p>
            <a:p>
              <a:pPr algn="ctr"/>
              <a:r>
                <a:rPr lang="ru-RU" sz="2200" b="1" dirty="0" smtClean="0">
                  <a:solidFill>
                    <a:srgbClr val="5C2E00"/>
                  </a:solidFill>
                </a:rPr>
                <a:t>горе:  был тяжело болен ребенок. И в жару, в бреду он часто</a:t>
              </a:r>
            </a:p>
            <a:p>
              <a:pPr algn="ctr"/>
              <a:r>
                <a:rPr lang="ru-RU" sz="2200" b="1" dirty="0" smtClean="0">
                  <a:solidFill>
                    <a:srgbClr val="5C2E00"/>
                  </a:solidFill>
                </a:rPr>
                <a:t>плакал и все просил дать ему какие-то красные лапти…»</a:t>
              </a: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611560" y="260648"/>
            <a:ext cx="816453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«МЕНЯ ЗАНИМАЕТ ГЛАВНЫМ ОБРАЗОМ  ДУША РУССКОГО ЧЕЛОВЕКА…»</a:t>
            </a:r>
            <a:endParaRPr lang="ru-RU" sz="2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79512" y="1052736"/>
            <a:ext cx="8640960" cy="5400600"/>
            <a:chOff x="179512" y="1052736"/>
            <a:chExt cx="8640960" cy="5400600"/>
          </a:xfrm>
        </p:grpSpPr>
        <p:pic>
          <p:nvPicPr>
            <p:cNvPr id="12" name="Рисунок 11" descr="_41045643_0418_apatit13.jp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179512" y="1052736"/>
              <a:ext cx="3918082" cy="5400600"/>
            </a:xfrm>
            <a:prstGeom prst="rect">
              <a:avLst/>
            </a:prstGeom>
            <a:ln>
              <a:solidFill>
                <a:srgbClr val="800000"/>
              </a:solidFill>
            </a:ln>
          </p:spPr>
        </p:pic>
        <p:sp>
          <p:nvSpPr>
            <p:cNvPr id="13" name="Прямоугольник 12"/>
            <p:cNvSpPr/>
            <p:nvPr/>
          </p:nvSpPr>
          <p:spPr>
            <a:xfrm>
              <a:off x="4427984" y="1556792"/>
              <a:ext cx="4392488" cy="460851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solidFill>
                    <a:srgbClr val="800000"/>
                  </a:solidFill>
                </a:rPr>
                <a:t>Нефед, не задумываясь, даже ценой собственной жизни решает выполнить волю тяжело больного мальчика, и для него нет ничего важнее «души ребенка». Именно человеческая душа становится высшей нравственной ценностью. И для русского писателя Бунина красота души русского человека несомненна.</a:t>
              </a:r>
            </a:p>
            <a:p>
              <a:pPr algn="ctr"/>
              <a:endParaRPr lang="ru-RU" b="1" dirty="0" smtClean="0">
                <a:solidFill>
                  <a:srgbClr val="C00000"/>
                </a:solidFill>
              </a:endParaRPr>
            </a:p>
          </p:txBody>
        </p:sp>
      </p:grp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676000" y="6498000"/>
            <a:ext cx="360000" cy="360000"/>
          </a:xfrm>
          <a:prstGeom prst="actionButtonForwardNext">
            <a:avLst/>
          </a:prstGeom>
          <a:solidFill>
            <a:srgbClr val="FEE7A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9144000" cy="6971665"/>
            <a:chOff x="0" y="-1"/>
            <a:chExt cx="9144000" cy="6971665"/>
          </a:xfrm>
        </p:grpSpPr>
        <p:pic>
          <p:nvPicPr>
            <p:cNvPr id="3" name="Рисунок 2" descr="554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-1"/>
              <a:ext cx="9144000" cy="6971665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921623" y="188640"/>
              <a:ext cx="719876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/>
              <a:r>
                <a:rPr lang="ru-RU" sz="32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Загадка русской души – загадка России</a:t>
              </a:r>
              <a:endPara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51520" y="5301208"/>
              <a:ext cx="8424936" cy="129614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chemeClr val="bg1"/>
                  </a:solidFill>
                </a:rPr>
                <a:t>„Кругом шиповник алый цвел, стояли темных лип аллеи…“</a:t>
              </a:r>
            </a:p>
            <a:p>
              <a:pPr algn="r"/>
              <a:r>
                <a:rPr lang="ru-RU" sz="2400" b="1" dirty="0" smtClean="0">
                  <a:solidFill>
                    <a:schemeClr val="bg1"/>
                  </a:solidFill>
                </a:rPr>
                <a:t>Н.Огарев 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51520" y="188640"/>
            <a:ext cx="8712968" cy="6270060"/>
            <a:chOff x="251520" y="188640"/>
            <a:chExt cx="8712968" cy="6270060"/>
          </a:xfrm>
        </p:grpSpPr>
        <p:pic>
          <p:nvPicPr>
            <p:cNvPr id="7" name="Рисунок 6" descr="22552-0.jp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251520" y="188640"/>
              <a:ext cx="2049890" cy="302433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8" name="Группа 4"/>
            <p:cNvGrpSpPr/>
            <p:nvPr/>
          </p:nvGrpSpPr>
          <p:grpSpPr>
            <a:xfrm>
              <a:off x="2411760" y="1412776"/>
              <a:ext cx="6552728" cy="5045924"/>
              <a:chOff x="2411760" y="1412776"/>
              <a:chExt cx="6552728" cy="5045924"/>
            </a:xfrm>
          </p:grpSpPr>
          <p:pic>
            <p:nvPicPr>
              <p:cNvPr id="9" name="Рисунок 8" descr="ponedelnik.jpg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2411760" y="1412776"/>
                <a:ext cx="3243808" cy="5045924"/>
              </a:xfrm>
              <a:prstGeom prst="rect">
                <a:avLst/>
              </a:prstGeom>
            </p:spPr>
          </p:pic>
          <p:sp>
            <p:nvSpPr>
              <p:cNvPr id="10" name="Прямоугольник 3"/>
              <p:cNvSpPr/>
              <p:nvPr/>
            </p:nvSpPr>
            <p:spPr>
              <a:xfrm>
                <a:off x="5580112" y="2060848"/>
                <a:ext cx="3384376" cy="352839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5C2E00"/>
                    </a:solidFill>
                  </a:rPr>
                  <a:t>«Благодарю Бога, что он дал мне возможность написать «Чистый понедельник»</a:t>
                </a:r>
              </a:p>
            </p:txBody>
          </p:sp>
        </p:grpSp>
      </p:grpSp>
      <p:grpSp>
        <p:nvGrpSpPr>
          <p:cNvPr id="11" name="Группа 10"/>
          <p:cNvGrpSpPr/>
          <p:nvPr/>
        </p:nvGrpSpPr>
        <p:grpSpPr>
          <a:xfrm>
            <a:off x="251520" y="0"/>
            <a:ext cx="8568952" cy="6669360"/>
            <a:chOff x="251520" y="0"/>
            <a:chExt cx="8568952" cy="6669360"/>
          </a:xfrm>
        </p:grpSpPr>
        <p:pic>
          <p:nvPicPr>
            <p:cNvPr id="12" name="Рисунок 11" descr="8eb0000313ba01240b15cd8c056f1da0_big.jp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115616" y="0"/>
              <a:ext cx="6552728" cy="5242182"/>
            </a:xfrm>
            <a:prstGeom prst="rect">
              <a:avLst/>
            </a:prstGeom>
          </p:spPr>
        </p:pic>
        <p:sp>
          <p:nvSpPr>
            <p:cNvPr id="13" name="Прямоугольник 12"/>
            <p:cNvSpPr/>
            <p:nvPr/>
          </p:nvSpPr>
          <p:spPr>
            <a:xfrm>
              <a:off x="251520" y="5301208"/>
              <a:ext cx="8568952" cy="136815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5C2E00"/>
                  </a:solidFill>
                </a:rPr>
                <a:t>«Странный город! – говорил я сам себе, думая об Охотном ряде, об </a:t>
              </a:r>
              <a:r>
                <a:rPr lang="ru-RU" sz="2000" b="1" dirty="0" err="1" smtClean="0">
                  <a:solidFill>
                    <a:srgbClr val="5C2E00"/>
                  </a:solidFill>
                </a:rPr>
                <a:t>Иверской</a:t>
              </a:r>
              <a:r>
                <a:rPr lang="ru-RU" sz="2000" b="1" dirty="0" smtClean="0">
                  <a:solidFill>
                    <a:srgbClr val="5C2E00"/>
                  </a:solidFill>
                </a:rPr>
                <a:t>, о Василии Блаженном. – Василий Блаженный и </a:t>
              </a:r>
              <a:r>
                <a:rPr lang="ru-RU" sz="2000" b="1" dirty="0" err="1" smtClean="0">
                  <a:solidFill>
                    <a:srgbClr val="5C2E00"/>
                  </a:solidFill>
                </a:rPr>
                <a:t>Спас-на-Бору</a:t>
              </a:r>
              <a:r>
                <a:rPr lang="ru-RU" sz="2000" b="1" dirty="0" smtClean="0">
                  <a:solidFill>
                    <a:srgbClr val="5C2E00"/>
                  </a:solidFill>
                </a:rPr>
                <a:t>, итальянские соборы – и что-то киргизское в остриях башен на кремлевских стенах…»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51520" y="1"/>
            <a:ext cx="8568952" cy="6669359"/>
            <a:chOff x="251520" y="1"/>
            <a:chExt cx="8568952" cy="6669359"/>
          </a:xfrm>
        </p:grpSpPr>
        <p:pic>
          <p:nvPicPr>
            <p:cNvPr id="16" name="Рисунок 15" descr="0_2c083_7b68d3b8_XL.jp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1475656" y="1"/>
              <a:ext cx="5472608" cy="4993756"/>
            </a:xfrm>
            <a:prstGeom prst="rect">
              <a:avLst/>
            </a:prstGeom>
            <a:ln>
              <a:solidFill>
                <a:srgbClr val="5C2E00"/>
              </a:solidFill>
            </a:ln>
          </p:spPr>
        </p:pic>
        <p:sp>
          <p:nvSpPr>
            <p:cNvPr id="17" name="Прямоугольник 16"/>
            <p:cNvSpPr/>
            <p:nvPr/>
          </p:nvSpPr>
          <p:spPr>
            <a:xfrm>
              <a:off x="251520" y="5085184"/>
              <a:ext cx="8568952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5C2E00"/>
                  </a:solidFill>
                </a:rPr>
                <a:t>«…много места занимал широкий турецкий диван, стояло дорогое пианино, на котором она все разучивала медленное, </a:t>
              </a:r>
              <a:r>
                <a:rPr lang="ru-RU" b="1" dirty="0" err="1" smtClean="0">
                  <a:solidFill>
                    <a:srgbClr val="5C2E00"/>
                  </a:solidFill>
                </a:rPr>
                <a:t>сомнамбулически-прекрасное</a:t>
              </a:r>
              <a:r>
                <a:rPr lang="ru-RU" b="1" dirty="0" smtClean="0">
                  <a:solidFill>
                    <a:srgbClr val="5C2E00"/>
                  </a:solidFill>
                </a:rPr>
                <a:t> начало «Лунной сонаты», … – на пианино и на подзеркальнике цвели в граненых вазах нарядные цветы, … – и когда я приезжал к ней в субботний вечер, она, лежа на диване, над которым зачем-то висел портрет босого Толстого, не спеша протягивала мне для поцелуя руку …»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23528" y="188640"/>
            <a:ext cx="8568952" cy="6378315"/>
            <a:chOff x="323528" y="188640"/>
            <a:chExt cx="8568952" cy="6378315"/>
          </a:xfrm>
        </p:grpSpPr>
        <p:pic>
          <p:nvPicPr>
            <p:cNvPr id="19" name="Рисунок 18" descr="svyat_bogomateri_s_hristom.jpg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323528" y="188640"/>
              <a:ext cx="3600400" cy="4752528"/>
            </a:xfrm>
            <a:prstGeom prst="rect">
              <a:avLst/>
            </a:prstGeom>
          </p:spPr>
        </p:pic>
        <p:pic>
          <p:nvPicPr>
            <p:cNvPr id="20" name="Рисунок 19" descr="trak.jp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4644008" y="3429000"/>
              <a:ext cx="4170040" cy="3137955"/>
            </a:xfrm>
            <a:prstGeom prst="rect">
              <a:avLst/>
            </a:prstGeom>
          </p:spPr>
        </p:pic>
        <p:sp>
          <p:nvSpPr>
            <p:cNvPr id="21" name="Прямоугольник 20"/>
            <p:cNvSpPr/>
            <p:nvPr/>
          </p:nvSpPr>
          <p:spPr>
            <a:xfrm>
              <a:off x="4139952" y="332656"/>
              <a:ext cx="4752528" cy="302433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5C2E00"/>
                  </a:solidFill>
                </a:rPr>
                <a:t>«Хорошо! Внизу дикие мужики, а тут блины с шампанским и Богородица </a:t>
              </a:r>
              <a:r>
                <a:rPr lang="ru-RU" sz="2000" b="1" dirty="0" err="1" smtClean="0">
                  <a:solidFill>
                    <a:srgbClr val="5C2E00"/>
                  </a:solidFill>
                </a:rPr>
                <a:t>Троеручица</a:t>
              </a:r>
              <a:r>
                <a:rPr lang="ru-RU" sz="2000" b="1" dirty="0" smtClean="0">
                  <a:solidFill>
                    <a:srgbClr val="5C2E00"/>
                  </a:solidFill>
                </a:rPr>
                <a:t>. Три руки! Ведь это Индия!»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67544" y="476672"/>
            <a:ext cx="8424936" cy="5904656"/>
            <a:chOff x="-1" y="476672"/>
            <a:chExt cx="8424936" cy="5904656"/>
          </a:xfrm>
        </p:grpSpPr>
        <p:pic>
          <p:nvPicPr>
            <p:cNvPr id="23" name="Рисунок 22" descr="Artemenko_1_1.jpg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>
              <a:off x="-1" y="476672"/>
              <a:ext cx="4364761" cy="5688632"/>
            </a:xfrm>
            <a:prstGeom prst="rect">
              <a:avLst/>
            </a:prstGeom>
          </p:spPr>
        </p:pic>
        <p:sp>
          <p:nvSpPr>
            <p:cNvPr id="24" name="Прямоугольник 23"/>
            <p:cNvSpPr/>
            <p:nvPr/>
          </p:nvSpPr>
          <p:spPr>
            <a:xfrm>
              <a:off x="4464495" y="692696"/>
              <a:ext cx="3960440" cy="56886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5C2E00"/>
                  </a:solidFill>
                </a:rPr>
                <a:t>«... смугло-янтарное лицо, великолепные и несколько зловещие в своей густой черноте волосы, мягко блестящие, как черный соболий мех, брови, черные, как бархатный уголь, глаза; пленительный бархатисто-пунцовыми губами рот оттенен был темным пушком…»</a:t>
              </a:r>
            </a:p>
          </p:txBody>
        </p:sp>
      </p:grpSp>
      <p:sp>
        <p:nvSpPr>
          <p:cNvPr id="36" name="Управляющая кнопка: возврат 35">
            <a:hlinkClick r:id="rId11" action="ppaction://hlinksldjump" highlightClick="1"/>
          </p:cNvPr>
          <p:cNvSpPr/>
          <p:nvPr/>
        </p:nvSpPr>
        <p:spPr>
          <a:xfrm>
            <a:off x="8712000" y="6597352"/>
            <a:ext cx="360040" cy="360000"/>
          </a:xfrm>
          <a:prstGeom prst="actionButtonRetur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5C2E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251520" y="260648"/>
            <a:ext cx="8640960" cy="6120680"/>
            <a:chOff x="-252536" y="404664"/>
            <a:chExt cx="8640960" cy="6120680"/>
          </a:xfrm>
        </p:grpSpPr>
        <p:pic>
          <p:nvPicPr>
            <p:cNvPr id="38" name="Рисунок 37" descr="rogozhskoe.gif"/>
            <p:cNvPicPr>
              <a:picLocks noChangeAspect="1"/>
            </p:cNvPicPr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2843808" y="720080"/>
              <a:ext cx="5184576" cy="4018046"/>
            </a:xfrm>
            <a:prstGeom prst="rect">
              <a:avLst/>
            </a:prstGeom>
            <a:ln>
              <a:solidFill>
                <a:srgbClr val="5C2E00"/>
              </a:solidFill>
            </a:ln>
          </p:spPr>
        </p:pic>
        <p:pic>
          <p:nvPicPr>
            <p:cNvPr id="39" name="Рисунок 38" descr="8.jpg"/>
            <p:cNvPicPr>
              <a:picLocks noChangeAspect="1"/>
            </p:cNvPicPr>
            <p:nvPr/>
          </p:nvPicPr>
          <p:blipFill>
            <a:blip r:embed="rId13" cstate="email"/>
            <a:stretch>
              <a:fillRect/>
            </a:stretch>
          </p:blipFill>
          <p:spPr>
            <a:xfrm>
              <a:off x="-180528" y="404664"/>
              <a:ext cx="2676525" cy="3609975"/>
            </a:xfrm>
            <a:prstGeom prst="rect">
              <a:avLst/>
            </a:prstGeom>
          </p:spPr>
        </p:pic>
        <p:sp>
          <p:nvSpPr>
            <p:cNvPr id="40" name="Прямоугольник 39"/>
            <p:cNvSpPr/>
            <p:nvPr/>
          </p:nvSpPr>
          <p:spPr>
            <a:xfrm>
              <a:off x="-252536" y="4797152"/>
              <a:ext cx="8640960" cy="172819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000" b="1" dirty="0" smtClean="0">
                <a:solidFill>
                  <a:srgbClr val="5C2E00"/>
                </a:solidFill>
              </a:endParaRPr>
            </a:p>
            <a:p>
              <a:pPr algn="ctr"/>
              <a:r>
                <a:rPr lang="ru-RU" sz="2000" b="1" dirty="0" smtClean="0">
                  <a:solidFill>
                    <a:srgbClr val="5C2E00"/>
                  </a:solidFill>
                </a:rPr>
                <a:t>«Вот вчера утром я была на Рогожском кладбище… И вот только в каких-нибудь северных монастырях осталась теперь эта Русь. Да еще в церковных песнопениях. Недавно я ходила в </a:t>
              </a:r>
              <a:r>
                <a:rPr lang="ru-RU" sz="2000" b="1" dirty="0" err="1" smtClean="0">
                  <a:solidFill>
                    <a:srgbClr val="5C2E00"/>
                  </a:solidFill>
                </a:rPr>
                <a:t>Зачатьевский</a:t>
              </a:r>
              <a:r>
                <a:rPr lang="ru-RU" sz="2000" b="1" dirty="0" smtClean="0">
                  <a:solidFill>
                    <a:srgbClr val="5C2E00"/>
                  </a:solidFill>
                </a:rPr>
                <a:t> монастырь – вы представить себе не можете, до чего дивно поют там стихиры! А в Чудовом еще лучше. Я прошлый год все ходила туда на Страстной. Ах, как было хорошо!...»</a:t>
              </a:r>
            </a:p>
            <a:p>
              <a:pPr algn="ctr"/>
              <a:endParaRPr lang="ru-RU" sz="2000" b="1" dirty="0" smtClean="0">
                <a:solidFill>
                  <a:srgbClr val="5C2E00"/>
                </a:solidFill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11560" y="620688"/>
            <a:ext cx="8136904" cy="5472608"/>
            <a:chOff x="467544" y="764704"/>
            <a:chExt cx="8136904" cy="5472608"/>
          </a:xfrm>
        </p:grpSpPr>
        <p:pic>
          <p:nvPicPr>
            <p:cNvPr id="42" name="Рисунок 41" descr="похороны пера и февр.jpg"/>
            <p:cNvPicPr>
              <a:picLocks noChangeAspect="1"/>
            </p:cNvPicPr>
            <p:nvPr/>
          </p:nvPicPr>
          <p:blipFill>
            <a:blip r:embed="rId14" cstate="email"/>
            <a:stretch>
              <a:fillRect/>
            </a:stretch>
          </p:blipFill>
          <p:spPr>
            <a:xfrm>
              <a:off x="3131840" y="1994674"/>
              <a:ext cx="5472608" cy="2957502"/>
            </a:xfrm>
            <a:prstGeom prst="rect">
              <a:avLst/>
            </a:prstGeom>
          </p:spPr>
        </p:pic>
        <p:pic>
          <p:nvPicPr>
            <p:cNvPr id="43" name="Рисунок 42" descr="prolove5.jpg"/>
            <p:cNvPicPr>
              <a:picLocks noChangeAspect="1"/>
            </p:cNvPicPr>
            <p:nvPr/>
          </p:nvPicPr>
          <p:blipFill>
            <a:blip r:embed="rId15" cstate="email"/>
            <a:stretch>
              <a:fillRect/>
            </a:stretch>
          </p:blipFill>
          <p:spPr>
            <a:xfrm>
              <a:off x="467544" y="764704"/>
              <a:ext cx="2521465" cy="4176464"/>
            </a:xfrm>
            <a:prstGeom prst="rect">
              <a:avLst/>
            </a:prstGeom>
          </p:spPr>
        </p:pic>
        <p:sp>
          <p:nvSpPr>
            <p:cNvPr id="44" name="Прямоугольник 43"/>
            <p:cNvSpPr/>
            <p:nvPr/>
          </p:nvSpPr>
          <p:spPr>
            <a:xfrm>
              <a:off x="611560" y="4941168"/>
              <a:ext cx="7776864" cy="129614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5C2E00"/>
                  </a:solidFill>
                </a:rPr>
                <a:t>«Я русское летописное, русские сказания так люблю, что до сих пор перечитываю то, что особенно нравится, пока наизусть не заучу…»</a:t>
              </a: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1259632" y="620688"/>
            <a:ext cx="6840760" cy="6048672"/>
            <a:chOff x="1043608" y="548680"/>
            <a:chExt cx="6840760" cy="6048672"/>
          </a:xfrm>
        </p:grpSpPr>
        <p:pic>
          <p:nvPicPr>
            <p:cNvPr id="46" name="Рисунок 45" descr="17203980_nesterov_10.jpg"/>
            <p:cNvPicPr>
              <a:picLocks noChangeAspect="1"/>
            </p:cNvPicPr>
            <p:nvPr/>
          </p:nvPicPr>
          <p:blipFill>
            <a:blip r:embed="rId16" cstate="email"/>
            <a:stretch>
              <a:fillRect/>
            </a:stretch>
          </p:blipFill>
          <p:spPr>
            <a:xfrm>
              <a:off x="1979712" y="548680"/>
              <a:ext cx="5238750" cy="4895850"/>
            </a:xfrm>
            <a:prstGeom prst="rect">
              <a:avLst/>
            </a:prstGeom>
          </p:spPr>
        </p:pic>
        <p:sp>
          <p:nvSpPr>
            <p:cNvPr id="47" name="Прямоугольник 46"/>
            <p:cNvSpPr/>
            <p:nvPr/>
          </p:nvSpPr>
          <p:spPr>
            <a:xfrm>
              <a:off x="1043608" y="5517232"/>
              <a:ext cx="6840760" cy="108012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5C2E00"/>
                  </a:solidFill>
                </a:rPr>
                <a:t>«…И вот одна из идущих посередине вдруг подняла голову, крытую белым платом, загородив свечку рукой, устремила взгляд темных глаз в темноту, будто как раз на меня…»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755576" y="188640"/>
            <a:ext cx="8064896" cy="6480720"/>
            <a:chOff x="755576" y="188640"/>
            <a:chExt cx="8064896" cy="648072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971600" y="188640"/>
              <a:ext cx="7410940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8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«Россия! Кто смеет  учить меня любви к ней!»</a:t>
              </a:r>
              <a:endParaRPr lang="ru-RU" sz="2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pic>
          <p:nvPicPr>
            <p:cNvPr id="3" name="Рисунок 2" descr="p1091395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263652" y="836712"/>
              <a:ext cx="2692724" cy="4449235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827584" y="5157192"/>
              <a:ext cx="7992888" cy="151216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solidFill>
                    <a:srgbClr val="5C2E00"/>
                  </a:solidFill>
                </a:rPr>
                <a:t>«Все о прошлом, о прошлом думаешь и чаще всего все об одном и том же в прошлом: об утерянном, пропущенном, счастливом, неоценимом…»</a:t>
              </a:r>
            </a:p>
          </p:txBody>
        </p:sp>
        <p:pic>
          <p:nvPicPr>
            <p:cNvPr id="5" name="Рисунок 4" descr="bunin_29.jp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55576" y="836712"/>
              <a:ext cx="3109838" cy="4439484"/>
            </a:xfrm>
            <a:prstGeom prst="rect">
              <a:avLst/>
            </a:prstGeom>
          </p:spPr>
        </p:pic>
      </p:grpSp>
      <p:grpSp>
        <p:nvGrpSpPr>
          <p:cNvPr id="7" name="Группа 6"/>
          <p:cNvGrpSpPr/>
          <p:nvPr/>
        </p:nvGrpSpPr>
        <p:grpSpPr>
          <a:xfrm>
            <a:off x="0" y="0"/>
            <a:ext cx="8892480" cy="6858000"/>
            <a:chOff x="0" y="0"/>
            <a:chExt cx="8892480" cy="68580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95536" y="4725144"/>
              <a:ext cx="8496944" cy="213285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5C2E00"/>
                  </a:solidFill>
                </a:rPr>
                <a:t>«…сумасшедшая по своей бестолковости и горячке имитация какого-то будто бы нового строя.» Улицы заполнились «неработающими рабочими, гуляющей прислугой и всякими ярыгами, торговавшими с лотков и папиросами, и красными бантами, … и сластями..».  Народ стал подобен «скотине без пастуха, все перегадит и себя погубит». </a:t>
              </a:r>
            </a:p>
            <a:p>
              <a:pPr algn="ctr"/>
              <a:endParaRPr lang="ru-RU" b="1" dirty="0" smtClean="0">
                <a:solidFill>
                  <a:srgbClr val="5C2E00"/>
                </a:solidFill>
              </a:endParaRPr>
            </a:p>
          </p:txBody>
        </p:sp>
        <p:pic>
          <p:nvPicPr>
            <p:cNvPr id="9" name="Рисунок 8" descr="Iyul'skaya_1917_demonstraciya_v_Petrograde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0" y="0"/>
              <a:ext cx="4610405" cy="3286354"/>
            </a:xfrm>
            <a:prstGeom prst="rect">
              <a:avLst/>
            </a:prstGeom>
            <a:ln>
              <a:solidFill>
                <a:srgbClr val="5C2E00"/>
              </a:solidFill>
            </a:ln>
          </p:spPr>
        </p:pic>
        <p:pic>
          <p:nvPicPr>
            <p:cNvPr id="10" name="Рисунок 9" descr="images.jpe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4174373" y="1700808"/>
              <a:ext cx="4607051" cy="3027015"/>
            </a:xfrm>
            <a:prstGeom prst="rect">
              <a:avLst/>
            </a:prstGeom>
            <a:ln>
              <a:solidFill>
                <a:srgbClr val="5C2E00"/>
              </a:solidFill>
            </a:ln>
          </p:spPr>
        </p:pic>
      </p:grpSp>
      <p:grpSp>
        <p:nvGrpSpPr>
          <p:cNvPr id="11" name="Группа 10"/>
          <p:cNvGrpSpPr/>
          <p:nvPr/>
        </p:nvGrpSpPr>
        <p:grpSpPr>
          <a:xfrm>
            <a:off x="683568" y="476672"/>
            <a:ext cx="7632848" cy="5832648"/>
            <a:chOff x="683568" y="476672"/>
            <a:chExt cx="7632848" cy="5832648"/>
          </a:xfrm>
        </p:grpSpPr>
        <p:pic>
          <p:nvPicPr>
            <p:cNvPr id="12" name="Рисунок 11" descr="s320x240.jpe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683568" y="476672"/>
              <a:ext cx="3384376" cy="5451344"/>
            </a:xfrm>
            <a:prstGeom prst="rect">
              <a:avLst/>
            </a:prstGeom>
          </p:spPr>
        </p:pic>
        <p:sp>
          <p:nvSpPr>
            <p:cNvPr id="13" name="Прямоугольник 12"/>
            <p:cNvSpPr/>
            <p:nvPr/>
          </p:nvSpPr>
          <p:spPr>
            <a:xfrm>
              <a:off x="3779912" y="548680"/>
              <a:ext cx="4536504" cy="576064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5C2E00"/>
                  </a:solidFill>
                </a:rPr>
                <a:t>«Была Россия! Где она теперь...» </a:t>
              </a:r>
            </a:p>
          </p:txBody>
        </p:sp>
      </p:grpSp>
      <p:sp>
        <p:nvSpPr>
          <p:cNvPr id="14" name="Управляющая кнопка: возврат 13">
            <a:hlinkClick r:id="rId8" action="ppaction://hlinksldjump" highlightClick="1"/>
          </p:cNvPr>
          <p:cNvSpPr/>
          <p:nvPr/>
        </p:nvSpPr>
        <p:spPr>
          <a:xfrm>
            <a:off x="8316416" y="6525344"/>
            <a:ext cx="395536" cy="332656"/>
          </a:xfrm>
          <a:prstGeom prst="actionButtonReturn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9006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Интернет-ресурсы: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6453336"/>
          </a:xfrm>
        </p:spPr>
        <p:txBody>
          <a:bodyPr>
            <a:normAutofit fontScale="40000" lnSpcReduction="20000"/>
          </a:bodyPr>
          <a:lstStyle/>
          <a:p>
            <a:r>
              <a:rPr lang="ru-RU" sz="3500" u="sng" dirty="0" smtClean="0">
                <a:hlinkClick r:id="rId2"/>
              </a:rPr>
              <a:t>http://mirror01-lensart.1gb.ru/picturecontent-pid-22e6d.jpg</a:t>
            </a:r>
            <a:r>
              <a:rPr lang="ru-RU" sz="3500" dirty="0" smtClean="0"/>
              <a:t> - среднерусский пейзаж</a:t>
            </a:r>
          </a:p>
          <a:p>
            <a:r>
              <a:rPr lang="ru-RU" sz="3500" u="sng" dirty="0" smtClean="0">
                <a:hlinkClick r:id="rId3"/>
              </a:rPr>
              <a:t>http://all-photo.ru/portret/photos/22552-0.jpg</a:t>
            </a:r>
            <a:r>
              <a:rPr lang="ru-RU" sz="3500" u="sng" dirty="0" smtClean="0"/>
              <a:t> </a:t>
            </a:r>
            <a:r>
              <a:rPr lang="ru-RU" sz="3500" dirty="0" smtClean="0"/>
              <a:t>- портрет Бунина</a:t>
            </a:r>
          </a:p>
          <a:p>
            <a:r>
              <a:rPr lang="ru-RU" sz="3500" u="sng" dirty="0" smtClean="0">
                <a:hlinkClick r:id="rId4"/>
              </a:rPr>
              <a:t>http://www.geocaching.su/photos/areas/23989.jpg</a:t>
            </a:r>
            <a:r>
              <a:rPr lang="ru-RU" sz="3500" dirty="0" smtClean="0"/>
              <a:t> - герб рода Буниных</a:t>
            </a:r>
          </a:p>
          <a:p>
            <a:r>
              <a:rPr lang="ru-RU" sz="3500" u="sng" dirty="0" smtClean="0">
                <a:hlinkClick r:id="rId5"/>
              </a:rPr>
              <a:t>http://2004.novayagazeta.ru/nomer/2004/65n/n65n-s23.jpg</a:t>
            </a:r>
            <a:r>
              <a:rPr lang="ru-RU" sz="3500" dirty="0" smtClean="0"/>
              <a:t> - Анна Бунина</a:t>
            </a:r>
          </a:p>
          <a:p>
            <a:r>
              <a:rPr lang="ru-RU" sz="3500" u="sng" dirty="0" smtClean="0">
                <a:hlinkClick r:id="rId6"/>
              </a:rPr>
              <a:t>http://bibliotekar.ru/Kartiny1/84.files/image001.jpg</a:t>
            </a:r>
            <a:r>
              <a:rPr lang="ru-RU" sz="3500" dirty="0" smtClean="0"/>
              <a:t> - В.А.Жуковский</a:t>
            </a:r>
          </a:p>
          <a:p>
            <a:r>
              <a:rPr lang="ru-RU" sz="3500" u="sng" dirty="0" smtClean="0">
                <a:hlinkClick r:id="rId7"/>
              </a:rPr>
              <a:t>http://demoscope.ru/weekly/2007/0303/img/n_foto01.jpg</a:t>
            </a:r>
            <a:r>
              <a:rPr lang="ru-RU" sz="3500" dirty="0" smtClean="0"/>
              <a:t> - </a:t>
            </a:r>
            <a:r>
              <a:rPr lang="ru-RU" sz="3500" dirty="0" err="1" smtClean="0"/>
              <a:t>П.П.Семенов-Тян-Шанский</a:t>
            </a:r>
            <a:endParaRPr lang="ru-RU" sz="3500" dirty="0" smtClean="0"/>
          </a:p>
          <a:p>
            <a:r>
              <a:rPr lang="ru-RU" sz="3500" u="sng" dirty="0" smtClean="0">
                <a:hlinkClick r:id="rId8"/>
              </a:rPr>
              <a:t>http://bunin.niv.ru/images/family/bunin_a_n.jpg</a:t>
            </a:r>
            <a:r>
              <a:rPr lang="ru-RU" sz="3500" dirty="0" smtClean="0"/>
              <a:t>  - отец</a:t>
            </a:r>
          </a:p>
          <a:p>
            <a:r>
              <a:rPr lang="ru-RU" sz="3500" u="sng" dirty="0" smtClean="0">
                <a:hlinkClick r:id="rId9"/>
              </a:rPr>
              <a:t>http://bunin.niv.ru/images/family/bunina_l_a.jpg</a:t>
            </a:r>
            <a:r>
              <a:rPr lang="ru-RU" sz="3500" dirty="0" smtClean="0"/>
              <a:t> - мать</a:t>
            </a:r>
          </a:p>
          <a:p>
            <a:r>
              <a:rPr lang="ru-RU" sz="3500" u="sng" dirty="0" smtClean="0">
                <a:hlinkClick r:id="rId10"/>
              </a:rPr>
              <a:t>http://bunin.niv.ru/images/family/bunin_yuliy-1.jpg</a:t>
            </a:r>
            <a:r>
              <a:rPr lang="ru-RU" sz="3500" dirty="0" smtClean="0"/>
              <a:t> - брат Юлий</a:t>
            </a:r>
          </a:p>
          <a:p>
            <a:r>
              <a:rPr lang="ru-RU" sz="3500" u="sng" dirty="0" smtClean="0">
                <a:hlinkClick r:id="rId11"/>
              </a:rPr>
              <a:t>http://bunin.niv.ru/images/mesta/dom-voronez.jpg</a:t>
            </a:r>
            <a:r>
              <a:rPr lang="ru-RU" sz="3500" dirty="0" smtClean="0"/>
              <a:t> - дом в Воронеже, где родился И.А.Бунин</a:t>
            </a:r>
          </a:p>
          <a:p>
            <a:r>
              <a:rPr lang="ru-RU" sz="3500" u="sng" dirty="0" smtClean="0">
                <a:hlinkClick r:id="rId12"/>
              </a:rPr>
              <a:t>http://bunin.niv.ru/images/mesta/gimnaziya.jpg</a:t>
            </a:r>
            <a:r>
              <a:rPr lang="ru-RU" sz="3500" dirty="0" smtClean="0"/>
              <a:t> - Елецкая гимназия</a:t>
            </a:r>
          </a:p>
          <a:p>
            <a:r>
              <a:rPr lang="ru-RU" sz="3500" u="sng" dirty="0" smtClean="0">
                <a:hlinkClick r:id="rId13"/>
              </a:rPr>
              <a:t>http://www.ljplus.ru/img4/k/o/kotytan/patshenko.jpgт</a:t>
            </a:r>
            <a:r>
              <a:rPr lang="ru-RU" sz="3500" dirty="0" smtClean="0"/>
              <a:t> - Варвара Пащенко</a:t>
            </a:r>
            <a:r>
              <a:rPr lang="ru-RU" sz="3500" u="sng" dirty="0" smtClean="0">
                <a:hlinkClick r:id="rId14"/>
              </a:rPr>
              <a:t> http://bunin.niv.ru/images/family/tsakni-2.jpg</a:t>
            </a:r>
            <a:r>
              <a:rPr lang="ru-RU" sz="3500" dirty="0" smtClean="0"/>
              <a:t> - Анна </a:t>
            </a:r>
            <a:r>
              <a:rPr lang="ru-RU" sz="3500" dirty="0" err="1" smtClean="0"/>
              <a:t>Цакни</a:t>
            </a:r>
            <a:endParaRPr lang="ru-RU" sz="3500" dirty="0" smtClean="0"/>
          </a:p>
          <a:p>
            <a:r>
              <a:rPr lang="ru-RU" sz="3500" u="sng" dirty="0" smtClean="0">
                <a:hlinkClick r:id="rId15"/>
              </a:rPr>
              <a:t>http://bunin.niv.ru/images/family/bunin_syn.jpg</a:t>
            </a:r>
            <a:r>
              <a:rPr lang="ru-RU" sz="3500" dirty="0" smtClean="0"/>
              <a:t> - Коля Бунин</a:t>
            </a:r>
          </a:p>
          <a:p>
            <a:r>
              <a:rPr lang="ru-RU" sz="3500" u="sng" dirty="0" smtClean="0">
                <a:hlinkClick r:id="rId16"/>
              </a:rPr>
              <a:t>http://bunin.niv.ru/images/family/muromtseva-1.jpg</a:t>
            </a:r>
            <a:r>
              <a:rPr lang="ru-RU" sz="3500" dirty="0" smtClean="0"/>
              <a:t> - Вера Муромцева</a:t>
            </a:r>
          </a:p>
          <a:p>
            <a:r>
              <a:rPr lang="ru-RU" sz="3500" u="sng" dirty="0" smtClean="0">
                <a:hlinkClick r:id="rId17"/>
              </a:rPr>
              <a:t>http://bunin.niv.ru/images/family/kuznetsova-1.jpg</a:t>
            </a:r>
            <a:r>
              <a:rPr lang="ru-RU" sz="3500" dirty="0" smtClean="0"/>
              <a:t> - Галина Кузнецова</a:t>
            </a:r>
          </a:p>
          <a:p>
            <a:r>
              <a:rPr lang="ru-RU" sz="3500" u="sng" dirty="0" smtClean="0">
                <a:hlinkClick r:id="rId18"/>
              </a:rPr>
              <a:t>http://www.cirota.ru/forum/images/51/51229.jpeg</a:t>
            </a:r>
            <a:r>
              <a:rPr lang="ru-RU" sz="3500" dirty="0" smtClean="0"/>
              <a:t> - могила И.А.Бунина </a:t>
            </a:r>
          </a:p>
          <a:p>
            <a:r>
              <a:rPr lang="ru-RU" sz="3500" u="sng" dirty="0" smtClean="0">
                <a:hlinkClick r:id="rId19"/>
              </a:rPr>
              <a:t>http://images.izvestia.ru/220692.jpg</a:t>
            </a:r>
            <a:r>
              <a:rPr lang="ru-RU" sz="3500" dirty="0" smtClean="0"/>
              <a:t> - Бунин в эмиграции</a:t>
            </a:r>
          </a:p>
          <a:p>
            <a:r>
              <a:rPr lang="ru-RU" sz="3500" u="sng" dirty="0" smtClean="0">
                <a:hlinkClick r:id="rId20"/>
              </a:rPr>
              <a:t>http://bunin.niv.ru/images/bunin/bunin_40.jpg</a:t>
            </a:r>
            <a:r>
              <a:rPr lang="ru-RU" sz="3500" dirty="0" smtClean="0"/>
              <a:t> - вручение Нобелевской премии</a:t>
            </a:r>
          </a:p>
          <a:p>
            <a:r>
              <a:rPr lang="ru-RU" sz="3500" u="sng" dirty="0" smtClean="0">
                <a:hlinkClick r:id="rId21"/>
              </a:rPr>
              <a:t>http://www.stihi.ru/pics/2008/09/13/554.jpg</a:t>
            </a:r>
            <a:r>
              <a:rPr lang="ru-RU" sz="3500" dirty="0" smtClean="0"/>
              <a:t> - темные аллеи</a:t>
            </a:r>
          </a:p>
          <a:p>
            <a:r>
              <a:rPr lang="ru-RU" sz="3500" u="sng" dirty="0" smtClean="0">
                <a:hlinkClick r:id="rId22"/>
              </a:rPr>
              <a:t>http://www.thebestebooks.tu1.ru/images/title/ponedelnik.jpg</a:t>
            </a:r>
            <a:r>
              <a:rPr lang="ru-RU" sz="3500" dirty="0" smtClean="0"/>
              <a:t>  - обложка книги «Чистый </a:t>
            </a:r>
            <a:r>
              <a:rPr lang="ru-RU" sz="3500" dirty="0" err="1" smtClean="0"/>
              <a:t>понеднельник</a:t>
            </a:r>
            <a:r>
              <a:rPr lang="ru-RU" sz="3500" dirty="0" smtClean="0"/>
              <a:t>»</a:t>
            </a:r>
          </a:p>
          <a:p>
            <a:r>
              <a:rPr lang="ru-RU" sz="3500" u="sng" dirty="0" smtClean="0">
                <a:hlinkClick r:id="rId23"/>
              </a:rPr>
              <a:t>http://static2.aif.ru/public/opinion/893/8eb0000313ba01240b15cd8c056f1da0_big.jpg</a:t>
            </a:r>
            <a:r>
              <a:rPr lang="ru-RU" sz="3500" dirty="0" smtClean="0"/>
              <a:t> - Москва</a:t>
            </a:r>
          </a:p>
          <a:p>
            <a:r>
              <a:rPr lang="ru-RU" sz="3500" u="sng" dirty="0" smtClean="0">
                <a:hlinkClick r:id="rId24"/>
              </a:rPr>
              <a:t>http://www.kulina.ru/images/docs//Image/trak.jpg</a:t>
            </a:r>
            <a:r>
              <a:rPr lang="ru-RU" sz="3500" dirty="0" smtClean="0"/>
              <a:t> -трактир</a:t>
            </a:r>
          </a:p>
          <a:p>
            <a:r>
              <a:rPr lang="ru-RU" sz="3500" u="sng" dirty="0" smtClean="0">
                <a:hlinkClick r:id="rId25"/>
              </a:rPr>
              <a:t>http://likidushi.ru/img/prolove5.jpg</a:t>
            </a:r>
            <a:r>
              <a:rPr lang="ru-RU" sz="3500" dirty="0" smtClean="0"/>
              <a:t>  - Петр и </a:t>
            </a:r>
            <a:r>
              <a:rPr lang="ru-RU" sz="3500" dirty="0" err="1" smtClean="0"/>
              <a:t>Феврония</a:t>
            </a:r>
            <a:endParaRPr lang="ru-RU" sz="3500" dirty="0" smtClean="0"/>
          </a:p>
          <a:p>
            <a:r>
              <a:rPr lang="ru-RU" sz="3500" u="sng" dirty="0" smtClean="0">
                <a:hlinkClick r:id="rId26"/>
              </a:rPr>
              <a:t>http://lit.1september.ru/2006/18/8.jpg</a:t>
            </a:r>
            <a:r>
              <a:rPr lang="ru-RU" sz="3500" dirty="0" smtClean="0"/>
              <a:t>  -старообрядческая  </a:t>
            </a:r>
          </a:p>
          <a:p>
            <a:r>
              <a:rPr lang="ru-RU" sz="3500" u="sng" dirty="0" smtClean="0">
                <a:hlinkClick r:id="rId27"/>
              </a:rPr>
              <a:t>http://www.char.ru/books/p1091395.jpg</a:t>
            </a:r>
            <a:r>
              <a:rPr lang="ru-RU" sz="3500" dirty="0" smtClean="0"/>
              <a:t> - обложка «Окаянных дней»</a:t>
            </a:r>
          </a:p>
          <a:p>
            <a:r>
              <a:rPr lang="ru-RU" sz="3500" u="sng" dirty="0" smtClean="0">
                <a:hlinkClick r:id="rId28"/>
              </a:rPr>
              <a:t>http://t0.gstatic.com/images?q=tbn:snTIQcGVE1ip-M::&amp;t=1&amp;usg=__Vd5YggJmHK8veSRiA-19_JMzmMY</a:t>
            </a:r>
            <a:r>
              <a:rPr lang="ru-RU" sz="3500" dirty="0" smtClean="0">
                <a:hlinkClick r:id="rId28"/>
              </a:rPr>
              <a:t>-</a:t>
            </a:r>
            <a:r>
              <a:rPr lang="ru-RU" sz="3500" dirty="0" smtClean="0"/>
              <a:t>  митинг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rgbClr val="FFD9B3"/>
          </a:solidFill>
          <a:ln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Интернет-ресурсы: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712968" cy="6381328"/>
          </a:xfrm>
        </p:spPr>
        <p:txBody>
          <a:bodyPr>
            <a:normAutofit fontScale="32500" lnSpcReduction="20000"/>
          </a:bodyPr>
          <a:lstStyle/>
          <a:p>
            <a:r>
              <a:rPr lang="ru-RU" sz="4300" u="sng" dirty="0" smtClean="0">
                <a:hlinkClick r:id="rId2"/>
              </a:rPr>
              <a:t>http://i001.radikal.ru/0810/1f/11c29b2056f0.jpg</a:t>
            </a:r>
            <a:r>
              <a:rPr lang="ru-RU" sz="4300" dirty="0" smtClean="0"/>
              <a:t> - роза</a:t>
            </a:r>
          </a:p>
          <a:p>
            <a:r>
              <a:rPr lang="ru-RU" sz="4300" u="sng" dirty="0" smtClean="0">
                <a:hlinkClick r:id="rId3"/>
              </a:rPr>
              <a:t>http://idler.ru/photo/bunin.jpg</a:t>
            </a:r>
            <a:r>
              <a:rPr lang="ru-RU" sz="4300" dirty="0" smtClean="0"/>
              <a:t> - портрет И.А.Бунина</a:t>
            </a:r>
          </a:p>
          <a:p>
            <a:r>
              <a:rPr lang="ru-RU" sz="4300" u="sng" dirty="0" smtClean="0">
                <a:hlinkClick r:id="rId4"/>
              </a:rPr>
              <a:t>http://www.sovsekretno.ru/app/image/2003/07/13/030703145709b.jpg</a:t>
            </a:r>
            <a:r>
              <a:rPr lang="ru-RU" sz="4300" dirty="0" smtClean="0"/>
              <a:t> - портрет И.А.Бунина</a:t>
            </a:r>
          </a:p>
          <a:p>
            <a:r>
              <a:rPr lang="ru-RU" sz="4300" u="sng" dirty="0" smtClean="0">
                <a:hlinkClick r:id="rId5"/>
              </a:rPr>
              <a:t>http://img.lenta.ru/news/2007/08/17/nobel/picture.jpg</a:t>
            </a:r>
            <a:r>
              <a:rPr lang="ru-RU" sz="4300" dirty="0" smtClean="0"/>
              <a:t> - Нобелевская медаль</a:t>
            </a:r>
          </a:p>
          <a:p>
            <a:r>
              <a:rPr lang="ru-RU" sz="4300" u="sng" dirty="0" smtClean="0">
                <a:hlinkClick r:id="rId6"/>
              </a:rPr>
              <a:t>http://img.krutomer.ru/jj/2f/a7/2fa74ce42.jpg</a:t>
            </a:r>
            <a:r>
              <a:rPr lang="ru-RU" sz="4300" dirty="0" smtClean="0"/>
              <a:t> -осень</a:t>
            </a:r>
          </a:p>
          <a:p>
            <a:r>
              <a:rPr lang="ru-RU" sz="4300" u="sng" dirty="0" smtClean="0">
                <a:hlinkClick r:id="rId7"/>
              </a:rPr>
              <a:t>http://gorod.tomsk.ru/uploads/41829/1263111275/2.jpg</a:t>
            </a:r>
            <a:r>
              <a:rPr lang="ru-RU" sz="4300" dirty="0" smtClean="0"/>
              <a:t> - Илья и гроб </a:t>
            </a:r>
            <a:r>
              <a:rPr lang="ru-RU" sz="4300" dirty="0" err="1" smtClean="0"/>
              <a:t>Святогора</a:t>
            </a:r>
            <a:endParaRPr lang="ru-RU" sz="4300" dirty="0" smtClean="0"/>
          </a:p>
          <a:p>
            <a:r>
              <a:rPr lang="ru-RU" sz="4300" u="sng" dirty="0" smtClean="0">
                <a:hlinkClick r:id="rId8"/>
              </a:rPr>
              <a:t>http://f.bmu.img.com.ua/photostorage/600x500/d/5d/cde6aca07dab2e748558111b0180f.jpg</a:t>
            </a:r>
            <a:r>
              <a:rPr lang="ru-RU" sz="4300" dirty="0" smtClean="0"/>
              <a:t> Мясоедов «Косцы»</a:t>
            </a:r>
          </a:p>
          <a:p>
            <a:r>
              <a:rPr lang="ru-RU" sz="4300" u="sng" dirty="0" smtClean="0">
                <a:hlinkClick r:id="rId9"/>
              </a:rPr>
              <a:t>http://news.bbc.co.uk/media/images/41045000/jpg/_41045643_0418_apatit13.jpg</a:t>
            </a:r>
            <a:r>
              <a:rPr lang="ru-RU" sz="4300" dirty="0" smtClean="0"/>
              <a:t> – человек в метели</a:t>
            </a:r>
          </a:p>
          <a:p>
            <a:r>
              <a:rPr lang="ru-RU" sz="4300" u="sng" dirty="0" smtClean="0">
                <a:hlinkClick r:id="rId10"/>
              </a:rPr>
              <a:t>http://i038.radikal.ru/0805/31/fdaadc821266.jpg</a:t>
            </a:r>
            <a:r>
              <a:rPr lang="ru-RU" sz="4300" dirty="0" smtClean="0"/>
              <a:t> - метель</a:t>
            </a:r>
          </a:p>
          <a:p>
            <a:r>
              <a:rPr lang="ru-RU" sz="4300" u="sng" dirty="0" smtClean="0">
                <a:hlinkClick r:id="rId11"/>
              </a:rPr>
              <a:t>http://img-eburg.fotki.yandex.ru/get/52/bobson544.0/0_d58a_f3ff77ce_XL</a:t>
            </a:r>
            <a:r>
              <a:rPr lang="ru-RU" sz="4300" dirty="0" smtClean="0"/>
              <a:t> - родник</a:t>
            </a:r>
          </a:p>
          <a:p>
            <a:r>
              <a:rPr lang="ru-RU" sz="4300" u="sng" dirty="0" smtClean="0">
                <a:hlinkClick r:id="rId12"/>
              </a:rPr>
              <a:t>http://skill.ru/images/2005/04/18/33623.jpg</a:t>
            </a:r>
            <a:r>
              <a:rPr lang="ru-RU" sz="4300" dirty="0" smtClean="0"/>
              <a:t> - гроза</a:t>
            </a:r>
          </a:p>
          <a:p>
            <a:r>
              <a:rPr lang="ru-RU" sz="4300" u="sng" dirty="0" smtClean="0">
                <a:hlinkClick r:id="rId13"/>
              </a:rPr>
              <a:t>http://img-eburg.fotki.yandex.ru/get/3007/andrey250864.0/0_1c9b2_9992c1d_L.jpg</a:t>
            </a:r>
            <a:r>
              <a:rPr lang="ru-RU" sz="4300" dirty="0" smtClean="0"/>
              <a:t>  -осенний сад</a:t>
            </a:r>
          </a:p>
          <a:p>
            <a:r>
              <a:rPr lang="ru-RU" sz="4300" u="sng" dirty="0" smtClean="0">
                <a:hlinkClick r:id="rId14"/>
              </a:rPr>
              <a:t>http://img0.liveinternet.ru/images/attach/c/1//50/42/50042017_49219593_1254084849_antoaplKKKorzina_santonovkoy.jpg</a:t>
            </a:r>
            <a:r>
              <a:rPr lang="ru-RU" sz="4300" dirty="0" smtClean="0"/>
              <a:t> - яблоки</a:t>
            </a:r>
          </a:p>
          <a:p>
            <a:r>
              <a:rPr lang="ru-RU" sz="4300" u="sng" dirty="0" smtClean="0">
                <a:hlinkClick r:id="rId15"/>
              </a:rPr>
              <a:t>http://www.nsc.ru/HBC/images/2009/n24/021.jpg</a:t>
            </a:r>
            <a:r>
              <a:rPr lang="ru-RU" sz="4300" dirty="0" smtClean="0"/>
              <a:t> - окно в сад</a:t>
            </a:r>
          </a:p>
          <a:p>
            <a:r>
              <a:rPr lang="ru-RU" sz="4300" u="sng" dirty="0" smtClean="0">
                <a:hlinkClick r:id="rId16"/>
              </a:rPr>
              <a:t>http://hiero.ru/pict/4bf/2071500.jpg-</a:t>
            </a:r>
            <a:r>
              <a:rPr lang="ru-RU" sz="4300" dirty="0" smtClean="0"/>
              <a:t>  деревня ночью</a:t>
            </a:r>
          </a:p>
          <a:p>
            <a:r>
              <a:rPr lang="ru-RU" sz="4300" u="sng" dirty="0" smtClean="0">
                <a:hlinkClick r:id="rId17"/>
              </a:rPr>
              <a:t>http://mygimnazia.narod.ru/pictures/Artemenko/Artemenko_1_1.jpg</a:t>
            </a:r>
            <a:r>
              <a:rPr lang="ru-RU" sz="4300" dirty="0" smtClean="0"/>
              <a:t> - портрет героини «Чистого понедельника»</a:t>
            </a:r>
            <a:r>
              <a:rPr lang="ru-RU" sz="4300" u="sng" dirty="0" smtClean="0">
                <a:hlinkClick r:id="rId18"/>
              </a:rPr>
              <a:t> http://www.tobolsk.org/im/article/svyat_bogomateri_s_hristom.jpg</a:t>
            </a:r>
            <a:r>
              <a:rPr lang="ru-RU" sz="4300" dirty="0" smtClean="0"/>
              <a:t> - икона «</a:t>
            </a:r>
            <a:r>
              <a:rPr lang="ru-RU" sz="4300" dirty="0" err="1" smtClean="0"/>
              <a:t>Богородица-Троеручица</a:t>
            </a:r>
            <a:r>
              <a:rPr lang="ru-RU" sz="4300" dirty="0" smtClean="0"/>
              <a:t>»</a:t>
            </a:r>
          </a:p>
          <a:p>
            <a:r>
              <a:rPr lang="ru-RU" sz="4300" u="sng" dirty="0" smtClean="0">
                <a:hlinkClick r:id="rId19"/>
              </a:rPr>
              <a:t>http://semeyskie.narod.ru/Images/Excurs/rogozhskoe.gif</a:t>
            </a:r>
            <a:r>
              <a:rPr lang="ru-RU" sz="4300" dirty="0" smtClean="0"/>
              <a:t> - </a:t>
            </a:r>
            <a:r>
              <a:rPr lang="ru-RU" sz="4300" dirty="0" err="1" smtClean="0"/>
              <a:t>рогожское</a:t>
            </a:r>
            <a:r>
              <a:rPr lang="ru-RU" sz="4300" dirty="0" smtClean="0"/>
              <a:t> старообрядческое кладбище</a:t>
            </a:r>
          </a:p>
          <a:p>
            <a:r>
              <a:rPr lang="ru-RU" sz="4300" u="sng" dirty="0" smtClean="0">
                <a:hlinkClick r:id="rId20"/>
              </a:rPr>
              <a:t>http://img-eburg.fotki.yandex.ru/get/3603/ser02020.20/0_2c083_7b68d3b8_XL.jpg</a:t>
            </a:r>
            <a:r>
              <a:rPr lang="ru-RU" sz="4300" dirty="0" smtClean="0"/>
              <a:t> - интерьер в имении Лопухиных</a:t>
            </a:r>
          </a:p>
          <a:p>
            <a:r>
              <a:rPr lang="ru-RU" sz="4300" u="sng" dirty="0" smtClean="0">
                <a:hlinkClick r:id="rId21"/>
              </a:rPr>
              <a:t>http://img1.liveinternet.ru/images/attach/b/1/17203/17203980_nesterov_10.jpg</a:t>
            </a:r>
            <a:r>
              <a:rPr lang="ru-RU" sz="4300" dirty="0" smtClean="0"/>
              <a:t> - Нестеров «Крестный ход»</a:t>
            </a:r>
          </a:p>
          <a:p>
            <a:r>
              <a:rPr lang="ru-RU" sz="4300" u="sng" dirty="0" smtClean="0">
                <a:hlinkClick r:id="rId22"/>
              </a:rPr>
              <a:t>http://dic.academic.ru/pictures/wiki/files/73/Iyul'skaya_1917_demonstraciya_v_Petrograde.jpg</a:t>
            </a:r>
            <a:r>
              <a:rPr lang="ru-RU" sz="4300" dirty="0" smtClean="0"/>
              <a:t>  -июльская демонстрация</a:t>
            </a:r>
          </a:p>
          <a:p>
            <a:r>
              <a:rPr lang="ru-RU" sz="4300" u="sng" dirty="0" smtClean="0">
                <a:hlinkClick r:id="rId23"/>
              </a:rPr>
              <a:t>http://pics.livejournal.com/ivan15101989/pic/0001pkkr/s320x240</a:t>
            </a:r>
            <a:r>
              <a:rPr lang="ru-RU" sz="4300" dirty="0" smtClean="0"/>
              <a:t> - обложка «</a:t>
            </a:r>
            <a:r>
              <a:rPr lang="ru-RU" sz="4300" dirty="0" err="1" smtClean="0"/>
              <a:t>Ок</a:t>
            </a:r>
            <a:r>
              <a:rPr lang="ru-RU" sz="4300" dirty="0" smtClean="0"/>
              <a:t>. дней» с портретом Бунина</a:t>
            </a:r>
          </a:p>
          <a:p>
            <a:r>
              <a:rPr lang="ru-RU" sz="4300" u="sng" dirty="0" smtClean="0">
                <a:hlinkClick r:id="rId24"/>
              </a:rPr>
              <a:t>http://bunin.niv.ru/images/bunin/bunin_29.jpg</a:t>
            </a:r>
            <a:r>
              <a:rPr lang="ru-RU" sz="4300" dirty="0" smtClean="0"/>
              <a:t> - портрет 1938г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5" action="ppaction://hlinksldjump" highlightClick="1"/>
          </p:cNvPr>
          <p:cNvSpPr/>
          <p:nvPr/>
        </p:nvSpPr>
        <p:spPr>
          <a:xfrm>
            <a:off x="8748464" y="6525344"/>
            <a:ext cx="395536" cy="332656"/>
          </a:xfrm>
          <a:prstGeom prst="actionButtonReturn">
            <a:avLst/>
          </a:prstGeom>
          <a:solidFill>
            <a:srgbClr val="FFD9B3"/>
          </a:solidFill>
          <a:ln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реднерусская природаd.jpg"/>
          <p:cNvPicPr>
            <a:picLocks noChangeAspect="1"/>
          </p:cNvPicPr>
          <p:nvPr/>
        </p:nvPicPr>
        <p:blipFill>
          <a:blip r:embed="rId2" cstate="email">
            <a:lum bright="40000" contrast="-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1124744"/>
            <a:ext cx="7589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России Ивана Бунина</a:t>
            </a:r>
            <a:endParaRPr lang="ru-RU" sz="54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8669" y="332656"/>
            <a:ext cx="44506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Виртуальная экскурсия:</a:t>
            </a:r>
            <a:endParaRPr lang="ru-RU" sz="32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805264"/>
            <a:ext cx="4536504" cy="9087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Логинова Татьяна Владимировна, 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учитель русского языка и литературы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МОУ «СОШ № 33» г. Магнитогорск 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48464" y="6525344"/>
            <a:ext cx="360000" cy="360000"/>
          </a:xfrm>
          <a:prstGeom prst="actionButtonForwardNext">
            <a:avLst/>
          </a:prstGeom>
          <a:solidFill>
            <a:srgbClr val="FFD9B3"/>
          </a:solidFill>
          <a:ln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1920" y="188640"/>
            <a:ext cx="46085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Маршрут </a:t>
            </a:r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экскурсии</a:t>
            </a:r>
            <a:endParaRPr lang="ru-RU" sz="36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384000" y="1124744"/>
            <a:ext cx="4968000" cy="792000"/>
          </a:xfrm>
          <a:prstGeom prst="roundRect">
            <a:avLst>
              <a:gd name="adj" fmla="val 26298"/>
            </a:avLst>
          </a:prstGeom>
          <a:ln w="3810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«У птицы есть гнездо, у зверя есть нора…»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(Биографические сведения о писателе)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3419872" y="2204864"/>
            <a:ext cx="4968000" cy="720000"/>
          </a:xfrm>
          <a:prstGeom prst="roundRect">
            <a:avLst/>
          </a:prstGeom>
          <a:ln w="3810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«Мир везде исполнен красоты…»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(Родина и природа в поэзии И.Бунина)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3419872" y="3212976"/>
            <a:ext cx="4968000" cy="792000"/>
          </a:xfrm>
          <a:prstGeom prst="roundRect">
            <a:avLst/>
          </a:prstGeom>
          <a:ln w="3810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«О счастье мы всегда лишь вспоминаем…»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(Рассказы«Антоновские яблоки» и «Косцы»)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>
            <a:hlinkClick r:id="rId6" action="ppaction://hlinksldjump"/>
          </p:cNvPr>
          <p:cNvSpPr/>
          <p:nvPr/>
        </p:nvSpPr>
        <p:spPr>
          <a:xfrm>
            <a:off x="3419872" y="5373216"/>
            <a:ext cx="4968000" cy="792000"/>
          </a:xfrm>
          <a:prstGeom prst="roundRect">
            <a:avLst/>
          </a:prstGeom>
          <a:ln w="3810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«Россия! Кто смеет учить меня любви к ней?»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(«Окаянные дни» И.Бунина)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>
            <a:hlinkClick r:id="rId7" action="ppaction://hlinksldjump"/>
          </p:cNvPr>
          <p:cNvSpPr/>
          <p:nvPr/>
        </p:nvSpPr>
        <p:spPr>
          <a:xfrm>
            <a:off x="3419872" y="4293096"/>
            <a:ext cx="4968000" cy="864096"/>
          </a:xfrm>
          <a:prstGeom prst="roundRect">
            <a:avLst/>
          </a:prstGeom>
          <a:ln w="3810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«Меня занимает главным образом душа русского человека»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(«Лапти», «Чистый понедельник»)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0075.gif"/>
          <p:cNvPicPr>
            <a:picLocks noChangeAspect="1"/>
          </p:cNvPicPr>
          <p:nvPr/>
        </p:nvPicPr>
        <p:blipFill>
          <a:blip r:embed="rId8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9512" y="188640"/>
            <a:ext cx="2821753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979712" y="332656"/>
            <a:ext cx="5544616" cy="936104"/>
          </a:xfrm>
          <a:prstGeom prst="round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«У птицы есть гнездо, у зверя есть нора…»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(Биографические сведения о писателе)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5940152" y="4941168"/>
            <a:ext cx="2520000" cy="1080120"/>
          </a:xfrm>
          <a:prstGeom prst="round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Годы эмиграции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>
            <a:hlinkClick r:id="rId4" action="ppaction://hlinksldjump"/>
          </p:cNvPr>
          <p:cNvSpPr/>
          <p:nvPr/>
        </p:nvSpPr>
        <p:spPr>
          <a:xfrm>
            <a:off x="6228184" y="2564904"/>
            <a:ext cx="2520000" cy="1080120"/>
          </a:xfrm>
          <a:prstGeom prst="round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Любовь в жизни писателя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Скругленный прямоугольник 13">
            <a:hlinkClick r:id="rId5" action="ppaction://hlinksldjump"/>
          </p:cNvPr>
          <p:cNvSpPr/>
          <p:nvPr/>
        </p:nvSpPr>
        <p:spPr>
          <a:xfrm>
            <a:off x="971600" y="4869160"/>
            <a:ext cx="2520000" cy="1080120"/>
          </a:xfrm>
          <a:prstGeom prst="round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Вехи творчества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>
            <a:hlinkClick r:id="rId6" action="ppaction://hlinksldjump"/>
          </p:cNvPr>
          <p:cNvSpPr/>
          <p:nvPr/>
        </p:nvSpPr>
        <p:spPr>
          <a:xfrm>
            <a:off x="323528" y="2636912"/>
            <a:ext cx="2520280" cy="1080120"/>
          </a:xfrm>
          <a:prstGeom prst="round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Род Буниных, семья, детство, юность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5652120" y="2924944"/>
            <a:ext cx="474352" cy="43204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flipH="1">
            <a:off x="3059832" y="2924944"/>
            <a:ext cx="474352" cy="43204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2399179">
            <a:off x="5375446" y="4467008"/>
            <a:ext cx="474352" cy="43204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8101882">
            <a:off x="3503165" y="4469532"/>
            <a:ext cx="474352" cy="43204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возврат 15">
            <a:hlinkClick r:id="rId7" action="ppaction://hlinksldjump" highlightClick="1"/>
          </p:cNvPr>
          <p:cNvSpPr/>
          <p:nvPr/>
        </p:nvSpPr>
        <p:spPr>
          <a:xfrm>
            <a:off x="8784000" y="6525344"/>
            <a:ext cx="360000" cy="360000"/>
          </a:xfrm>
          <a:prstGeom prst="actionButtonRetur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7" name="Рисунок 16" descr="20620446_images1118575_Bunin-1.jpg"/>
          <p:cNvPicPr>
            <a:picLocks noChangeAspect="1"/>
          </p:cNvPicPr>
          <p:nvPr/>
        </p:nvPicPr>
        <p:blipFill>
          <a:blip r:embed="rId8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79912" y="1772816"/>
            <a:ext cx="1800200" cy="2544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8326" y="0"/>
            <a:ext cx="4823500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2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Род Буниных, семья, детство, юность </a:t>
            </a:r>
            <a:endParaRPr lang="ru-RU" sz="22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" name="Группа 2"/>
          <p:cNvGrpSpPr/>
          <p:nvPr/>
        </p:nvGrpSpPr>
        <p:grpSpPr>
          <a:xfrm>
            <a:off x="539552" y="836712"/>
            <a:ext cx="7920880" cy="5788024"/>
            <a:chOff x="395536" y="188640"/>
            <a:chExt cx="7992888" cy="5976664"/>
          </a:xfrm>
        </p:grpSpPr>
        <p:pic>
          <p:nvPicPr>
            <p:cNvPr id="4" name="Рисунок 3" descr="23989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483768" y="188640"/>
              <a:ext cx="3863614" cy="3267995"/>
            </a:xfrm>
            <a:prstGeom prst="rect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5" name="Прямоугольник 4"/>
            <p:cNvSpPr/>
            <p:nvPr/>
          </p:nvSpPr>
          <p:spPr>
            <a:xfrm>
              <a:off x="395536" y="3356992"/>
              <a:ext cx="7992888" cy="28083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«Род Буниных идет от </a:t>
              </a:r>
              <a:r>
                <a:rPr lang="ru-RU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Симеона</a:t>
              </a: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ru-RU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Бунковского</a:t>
              </a: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, мужа знатного, выехавшего в XV веке из Литвы со своей дружиной на ратную службу к Великому Князю Московскому Василию Васильевичу...Рождение никак не есть мое начало. Мое начало и в той непостижимой для меня тьме, в которой я был от зачатия до рождения, и в моем отце, в матери, в дедах, прадедах, пращурах, ибо ведь они тоже я, только в несколько иной форме: Не раз чувствовал я себя не только прежним собою, - ребенком, отроком, юношей, - но и своим отцом, дедом, пращуром; в свой срок кто-то должен и будет чувствовать себя – мною».</a:t>
              </a:r>
              <a:endParaRPr lang="ru-RU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7" name="Стрелка вправо с вырезом 6"/>
          <p:cNvSpPr/>
          <p:nvPr/>
        </p:nvSpPr>
        <p:spPr>
          <a:xfrm>
            <a:off x="8532440" y="3356992"/>
            <a:ext cx="611560" cy="484632"/>
          </a:xfrm>
          <a:prstGeom prst="notchedRight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" name="Группа 7"/>
          <p:cNvGrpSpPr/>
          <p:nvPr/>
        </p:nvGrpSpPr>
        <p:grpSpPr>
          <a:xfrm>
            <a:off x="251520" y="260648"/>
            <a:ext cx="8080696" cy="6408712"/>
            <a:chOff x="251520" y="260648"/>
            <a:chExt cx="8456965" cy="6131346"/>
          </a:xfrm>
        </p:grpSpPr>
        <p:grpSp>
          <p:nvGrpSpPr>
            <p:cNvPr id="8" name="Группа 1"/>
            <p:cNvGrpSpPr/>
            <p:nvPr/>
          </p:nvGrpSpPr>
          <p:grpSpPr>
            <a:xfrm>
              <a:off x="6958647" y="260648"/>
              <a:ext cx="1749835" cy="2543956"/>
              <a:chOff x="5637083" y="1836000"/>
              <a:chExt cx="2363848" cy="3238138"/>
            </a:xfrm>
          </p:grpSpPr>
          <p:pic>
            <p:nvPicPr>
              <p:cNvPr id="19" name="Рисунок 2" descr="n65n-s23.jpg"/>
              <p:cNvPicPr>
                <a:picLocks noChangeAspect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>
              <a:xfrm>
                <a:off x="5637083" y="1836000"/>
                <a:ext cx="2232247" cy="2669059"/>
              </a:xfrm>
              <a:prstGeom prst="rect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</p:pic>
          <p:sp>
            <p:nvSpPr>
              <p:cNvPr id="20" name="Прямоугольник 3"/>
              <p:cNvSpPr/>
              <p:nvPr/>
            </p:nvSpPr>
            <p:spPr>
              <a:xfrm>
                <a:off x="5840691" y="4642090"/>
                <a:ext cx="2160240" cy="43204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Анна Бунина</a:t>
                </a:r>
                <a:endParaRPr lang="ru-RU" b="1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251520" y="476672"/>
              <a:ext cx="6408712" cy="151216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«Род наш дал России немало видных деятелей на поприще государственном, воевод, стольников и «в иных чинах», а в области литературной известны Анна Бунина, которую Карамзин называл русской Сафо, и Василий Жуковский, внебрачный сын тульского помещика </a:t>
              </a:r>
            </a:p>
          </p:txBody>
        </p:sp>
        <p:grpSp>
          <p:nvGrpSpPr>
            <p:cNvPr id="9" name="Группа 10"/>
            <p:cNvGrpSpPr/>
            <p:nvPr/>
          </p:nvGrpSpPr>
          <p:grpSpPr>
            <a:xfrm>
              <a:off x="251520" y="2132857"/>
              <a:ext cx="1800200" cy="2405274"/>
              <a:chOff x="3275856" y="1836001"/>
              <a:chExt cx="2088232" cy="2963474"/>
            </a:xfrm>
          </p:grpSpPr>
          <p:pic>
            <p:nvPicPr>
              <p:cNvPr id="17" name="Рисунок 6" descr="image001.jpg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3275856" y="1836001"/>
                <a:ext cx="1902321" cy="2395415"/>
              </a:xfrm>
              <a:prstGeom prst="rect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</p:pic>
          <p:sp>
            <p:nvSpPr>
              <p:cNvPr id="18" name="Прямоугольник 17"/>
              <p:cNvSpPr/>
              <p:nvPr/>
            </p:nvSpPr>
            <p:spPr>
              <a:xfrm>
                <a:off x="3275856" y="4367427"/>
                <a:ext cx="2088232" cy="43204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В.А.Жуковский</a:t>
                </a:r>
                <a:endParaRPr lang="ru-RU" b="1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2" name="Прямоугольник 11"/>
            <p:cNvSpPr/>
            <p:nvPr/>
          </p:nvSpPr>
          <p:spPr>
            <a:xfrm>
              <a:off x="1907704" y="1844824"/>
              <a:ext cx="5256584" cy="187220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Афанасия Ивановича Бунина и пленной турчанки </a:t>
              </a:r>
              <a:r>
                <a:rPr lang="ru-RU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Сальхи</a:t>
              </a: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, ставший, в силу этого, Жуковским по фамилии своего крестного отца, прославившийся больше всего как основоположник той новой русской литературы, первым гением которой был Пушкин, называвший его своим учителем.»</a:t>
              </a:r>
            </a:p>
          </p:txBody>
        </p:sp>
        <p:grpSp>
          <p:nvGrpSpPr>
            <p:cNvPr id="11" name="Группа 9"/>
            <p:cNvGrpSpPr/>
            <p:nvPr/>
          </p:nvGrpSpPr>
          <p:grpSpPr>
            <a:xfrm>
              <a:off x="6657204" y="3717032"/>
              <a:ext cx="1728192" cy="2674962"/>
              <a:chOff x="41090" y="1836000"/>
              <a:chExt cx="1944216" cy="3117599"/>
            </a:xfrm>
          </p:grpSpPr>
          <p:pic>
            <p:nvPicPr>
              <p:cNvPr id="15" name="Рисунок 14" descr="n_foto01.jpg"/>
              <p:cNvPicPr>
                <a:picLocks noChangeAspect="1"/>
              </p:cNvPicPr>
              <p:nvPr/>
            </p:nvPicPr>
            <p:blipFill>
              <a:blip r:embed="rId6" cstate="email"/>
              <a:stretch>
                <a:fillRect/>
              </a:stretch>
            </p:blipFill>
            <p:spPr>
              <a:xfrm>
                <a:off x="44497" y="1836000"/>
                <a:ext cx="1917939" cy="2598807"/>
              </a:xfrm>
              <a:prstGeom prst="rect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</p:pic>
          <p:sp>
            <p:nvSpPr>
              <p:cNvPr id="16" name="Прямоугольник 15"/>
              <p:cNvSpPr/>
              <p:nvPr/>
            </p:nvSpPr>
            <p:spPr>
              <a:xfrm>
                <a:off x="41090" y="4521551"/>
                <a:ext cx="1944216" cy="43204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П.П. Семенов-Тян-Шанский</a:t>
                </a:r>
                <a:endParaRPr lang="ru-RU" b="1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1907704" y="4725144"/>
              <a:ext cx="4608512" cy="93610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Из рода Буниных был и знаменитый путешественник Петр Петрович Семенов-Тян-Шанский.</a:t>
              </a:r>
            </a:p>
          </p:txBody>
        </p:sp>
      </p:grpSp>
      <p:sp>
        <p:nvSpPr>
          <p:cNvPr id="37" name="Управляющая кнопка: возврат 36">
            <a:hlinkClick r:id="rId7" action="ppaction://hlinksldjump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Return">
            <a:avLst/>
          </a:prstGeom>
          <a:solidFill>
            <a:srgbClr val="FFD9B3"/>
          </a:solidFill>
          <a:ln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0" y="260648"/>
            <a:ext cx="8437167" cy="6336704"/>
            <a:chOff x="251520" y="188640"/>
            <a:chExt cx="8437167" cy="6336704"/>
          </a:xfrm>
        </p:grpSpPr>
        <p:pic>
          <p:nvPicPr>
            <p:cNvPr id="39" name="Рисунок 38" descr="bunin_a_n.jp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6084168" y="188640"/>
              <a:ext cx="2604519" cy="3528392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pic>
          <p:nvPicPr>
            <p:cNvPr id="47" name="Рисунок 46" descr="bunina_l_a.jp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251520" y="3356992"/>
              <a:ext cx="2304256" cy="3161359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sp>
          <p:nvSpPr>
            <p:cNvPr id="48" name="Прямоугольник 47"/>
            <p:cNvSpPr/>
            <p:nvPr/>
          </p:nvSpPr>
          <p:spPr>
            <a:xfrm>
              <a:off x="395536" y="476672"/>
              <a:ext cx="5544616" cy="20162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Отец, Алексей Николаевич, помещик Орловской и Тульской губернии был вспыльчивый, азартный… его все очень любили за веселый нрав, щедрость, художественную одаренность. </a:t>
              </a: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555776" y="3717032"/>
              <a:ext cx="4968552" cy="280831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Мать Ивана Бунина была полной противоположностью мужу: кроткой, нежной и чувствительной натурой, воспитанной на лирике Пушкина и Жуковского и занималась, в первую очередь, воспитанием детей... </a:t>
              </a:r>
            </a:p>
            <a:p>
              <a:pPr algn="ctr"/>
              <a:endParaRPr lang="ru-RU" sz="2000" b="1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129250" y="1124744"/>
            <a:ext cx="8187166" cy="4581128"/>
            <a:chOff x="129250" y="1124744"/>
            <a:chExt cx="8187166" cy="4581128"/>
          </a:xfrm>
        </p:grpSpPr>
        <p:sp>
          <p:nvSpPr>
            <p:cNvPr id="51" name="Прямоугольник 50"/>
            <p:cNvSpPr/>
            <p:nvPr/>
          </p:nvSpPr>
          <p:spPr>
            <a:xfrm>
              <a:off x="3491880" y="1268760"/>
              <a:ext cx="4824536" cy="439248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Самым близким другом юного Ивана был его старший брат Юлий Алексеевич . Он оказал большое влияние на формирование писателя. Для Ивана Алексеевича  был  домашним учителем, наставником. Иван Алексеевич писал о брате: "Он прошел со мной весь гимназический курс, занимался со мной языками, читал мне начатки психологии, философии, общественных и естественных наук; кроме того, мы без конца вели с ним разговоры о литературе". </a:t>
              </a:r>
            </a:p>
            <a:p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52" name="Рисунок 51" descr="26400-0.jpg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>
              <a:off x="129250" y="1124744"/>
              <a:ext cx="3197636" cy="4581128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</p:grpSp>
      <p:grpSp>
        <p:nvGrpSpPr>
          <p:cNvPr id="53" name="Группа 37"/>
          <p:cNvGrpSpPr/>
          <p:nvPr/>
        </p:nvGrpSpPr>
        <p:grpSpPr>
          <a:xfrm>
            <a:off x="0" y="0"/>
            <a:ext cx="9144000" cy="6669360"/>
            <a:chOff x="0" y="0"/>
            <a:chExt cx="9144000" cy="6264696"/>
          </a:xfrm>
        </p:grpSpPr>
        <p:grpSp>
          <p:nvGrpSpPr>
            <p:cNvPr id="54" name="Группа 6"/>
            <p:cNvGrpSpPr/>
            <p:nvPr/>
          </p:nvGrpSpPr>
          <p:grpSpPr>
            <a:xfrm>
              <a:off x="4932039" y="0"/>
              <a:ext cx="4058923" cy="3240811"/>
              <a:chOff x="4067943" y="140900"/>
              <a:chExt cx="5429345" cy="4531461"/>
            </a:xfrm>
          </p:grpSpPr>
          <p:pic>
            <p:nvPicPr>
              <p:cNvPr id="60" name="Рисунок 59" descr="dom-voronez.jpg"/>
              <p:cNvPicPr>
                <a:picLocks noChangeAspect="1"/>
              </p:cNvPicPr>
              <p:nvPr/>
            </p:nvPicPr>
            <p:blipFill>
              <a:blip r:embed="rId11" cstate="email"/>
              <a:stretch>
                <a:fillRect/>
              </a:stretch>
            </p:blipFill>
            <p:spPr>
              <a:xfrm>
                <a:off x="4067943" y="140900"/>
                <a:ext cx="5429345" cy="3798808"/>
              </a:xfrm>
              <a:prstGeom prst="rect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</p:pic>
          <p:sp>
            <p:nvSpPr>
              <p:cNvPr id="61" name="Прямоугольник 60"/>
              <p:cNvSpPr/>
              <p:nvPr/>
            </p:nvSpPr>
            <p:spPr>
              <a:xfrm>
                <a:off x="4453225" y="4168305"/>
                <a:ext cx="4824536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chemeClr val="tx2">
                        <a:lumMod val="50000"/>
                      </a:schemeClr>
                    </a:solidFill>
                  </a:rPr>
                  <a:t>Воронеж. Дом, где родился И.А.Бунин</a:t>
                </a:r>
                <a:r>
                  <a:rPr lang="ru-RU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.</a:t>
                </a:r>
                <a:endParaRPr lang="ru-RU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55" name="Прямоугольник 54"/>
            <p:cNvSpPr/>
            <p:nvPr/>
          </p:nvSpPr>
          <p:spPr>
            <a:xfrm>
              <a:off x="0" y="0"/>
              <a:ext cx="5004048" cy="306896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r>
                <a:rPr lang="ru-RU" sz="1900" b="1" dirty="0" smtClean="0">
                  <a:solidFill>
                    <a:schemeClr val="accent6">
                      <a:lumMod val="50000"/>
                    </a:schemeClr>
                  </a:solidFill>
                </a:rPr>
                <a:t>«Я родился 10 октября 1870 года, в Воронеже. Детство и раннюю юность провел в деревне». </a:t>
              </a:r>
            </a:p>
            <a:p>
              <a:pPr algn="ctr"/>
              <a:r>
                <a:rPr lang="ru-RU" sz="1900" b="1" dirty="0" smtClean="0">
                  <a:solidFill>
                    <a:schemeClr val="accent6">
                      <a:lumMod val="50000"/>
                    </a:schemeClr>
                  </a:solidFill>
                </a:rPr>
                <a:t>На одиннадцатом году он поступил в Елецкую гимназию. Учился сначала хорошо, все давалось легко: мог с одного прочтения запомнить стихотворение в целую страницу. Потом стал часто болеть, семья разорилась,  поэтому гимназию не окончил.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995936" y="3240360"/>
              <a:ext cx="4896544" cy="20882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900" b="1" dirty="0" smtClean="0">
                  <a:solidFill>
                    <a:schemeClr val="accent6">
                      <a:lumMod val="50000"/>
                    </a:schemeClr>
                  </a:solidFill>
                </a:rPr>
                <a:t>В гимназии он писал стихи, подражая Лермонтову, Пушкину. Его не привлекало то, что обычно читают в этом возрасте, а читал, как он говорил, "что попало". </a:t>
              </a:r>
            </a:p>
            <a:p>
              <a:pPr algn="ctr"/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57" name="Рисунок 56" descr="gimnaziya.jpg"/>
            <p:cNvPicPr>
              <a:picLocks noChangeAspect="1"/>
            </p:cNvPicPr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0" y="3018028"/>
              <a:ext cx="4035214" cy="2497690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sp>
          <p:nvSpPr>
            <p:cNvPr id="58" name="Прямоугольник 57"/>
            <p:cNvSpPr/>
            <p:nvPr/>
          </p:nvSpPr>
          <p:spPr>
            <a:xfrm>
              <a:off x="3851920" y="5040560"/>
              <a:ext cx="5292080" cy="122413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r>
                <a:rPr lang="ru-RU" sz="1900" b="1" dirty="0" smtClean="0">
                  <a:solidFill>
                    <a:schemeClr val="accent6">
                      <a:lumMod val="50000"/>
                    </a:schemeClr>
                  </a:solidFill>
                </a:rPr>
                <a:t>С осени 1889 г. началась его взрослая жизнь:   работал в газете «Орловский вестник», затем в земской управе в Полтаве, жил в Одессе, в 1895 году переехал в Москву.</a:t>
              </a:r>
            </a:p>
            <a:p>
              <a:pPr algn="ctr"/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323528" y="5517232"/>
              <a:ext cx="3203848" cy="2160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</a:rPr>
                <a:t>Елец. Мужская гимназия.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  <p:bldP spid="7" grpId="4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552-0.jp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11560" y="692696"/>
            <a:ext cx="1659435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1026" y="188640"/>
            <a:ext cx="27161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Вехи творчества</a:t>
            </a:r>
            <a:endParaRPr lang="ru-RU" sz="28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5949280"/>
            <a:ext cx="4536504" cy="720080"/>
          </a:xfrm>
          <a:prstGeom prst="round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1887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- первое напечатанное стихотворение ("Над могилой Надсона").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5157192"/>
            <a:ext cx="4536000" cy="720080"/>
          </a:xfrm>
          <a:prstGeom prst="round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1891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- в Орле выходит сборник "Стихотворения 1887-1891 гг.".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19672" y="4293096"/>
            <a:ext cx="4536000" cy="720080"/>
          </a:xfrm>
          <a:prstGeom prst="round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1897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- выходит книга Бунина ""На край света" и другие рассказы".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95736" y="3429000"/>
            <a:ext cx="4536000" cy="720080"/>
          </a:xfrm>
          <a:prstGeom prst="round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1901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- выходит сборник "Листопад", получивший Пушкинскую премию.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99792" y="2564904"/>
            <a:ext cx="4536000" cy="720080"/>
          </a:xfrm>
          <a:prstGeom prst="round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1909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- Академия наук избирает Бунина почётным академиком.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03848" y="1700808"/>
            <a:ext cx="4536000" cy="720080"/>
          </a:xfrm>
          <a:prstGeom prst="round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1910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- выходит первая большая вещь Бунина- повесть "Деревня".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51920" y="908720"/>
            <a:ext cx="4536000" cy="720080"/>
          </a:xfrm>
          <a:prstGeom prst="round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1911 – 1915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– удостоен Золотых Пушкинских медалей.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27984" y="108000"/>
            <a:ext cx="4536000" cy="720080"/>
          </a:xfrm>
          <a:prstGeom prst="round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1933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- Бунину присуждена Нобелевская премия.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5" name="Рисунок 14" descr="books.jp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60232" y="4581128"/>
            <a:ext cx="2274421" cy="155679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4" name="Управляющая кнопка: возврат 13">
            <a:hlinkClick r:id="rId5" action="ppaction://hlinksldjump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Return">
            <a:avLst/>
          </a:prstGeom>
          <a:solidFill>
            <a:srgbClr val="FFD9B3"/>
          </a:solidFill>
          <a:ln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3131840" y="1052736"/>
            <a:ext cx="2880320" cy="4752528"/>
            <a:chOff x="251520" y="188640"/>
            <a:chExt cx="2088232" cy="3456384"/>
          </a:xfrm>
        </p:grpSpPr>
        <p:pic>
          <p:nvPicPr>
            <p:cNvPr id="5" name="Рисунок 4" descr="patshenko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51520" y="188640"/>
              <a:ext cx="2088232" cy="2839996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7" name="Прямоугольник 6"/>
            <p:cNvSpPr/>
            <p:nvPr/>
          </p:nvSpPr>
          <p:spPr>
            <a:xfrm>
              <a:off x="467544" y="3068960"/>
              <a:ext cx="1656184" cy="576064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Варвара Пащенко 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203848" y="1124744"/>
            <a:ext cx="2664296" cy="4752528"/>
            <a:chOff x="5868157" y="0"/>
            <a:chExt cx="2052146" cy="3645024"/>
          </a:xfrm>
        </p:grpSpPr>
        <p:pic>
          <p:nvPicPr>
            <p:cNvPr id="3" name="Рисунок 2" descr="muromtseva-1.jp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868157" y="0"/>
              <a:ext cx="2052146" cy="2996952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10" name="Прямоугольник 9"/>
            <p:cNvSpPr/>
            <p:nvPr/>
          </p:nvSpPr>
          <p:spPr>
            <a:xfrm>
              <a:off x="6084168" y="3068960"/>
              <a:ext cx="1656184" cy="576064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Вера Муромцева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275856" y="1124744"/>
            <a:ext cx="2736304" cy="4752528"/>
            <a:chOff x="4860032" y="2996952"/>
            <a:chExt cx="2016224" cy="3600400"/>
          </a:xfrm>
        </p:grpSpPr>
        <p:pic>
          <p:nvPicPr>
            <p:cNvPr id="4" name="Рисунок 3" descr="kuznetsova-1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4860032" y="2996952"/>
              <a:ext cx="2016224" cy="2958580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11" name="Прямоугольник 10"/>
            <p:cNvSpPr/>
            <p:nvPr/>
          </p:nvSpPr>
          <p:spPr>
            <a:xfrm>
              <a:off x="5076056" y="6021288"/>
              <a:ext cx="1656184" cy="576064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Галина Кузнецова</a:t>
              </a: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4211960" y="332656"/>
            <a:ext cx="463998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Любовь в жизни </a:t>
            </a:r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И.А.Бунина</a:t>
            </a:r>
            <a:endParaRPr lang="ru-RU" sz="28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" name="Рисунок 15" descr="11c29b2056f0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899395">
            <a:off x="6914421" y="4876518"/>
            <a:ext cx="1536884" cy="2132856"/>
          </a:xfrm>
          <a:prstGeom prst="rect">
            <a:avLst/>
          </a:prstGeom>
        </p:spPr>
      </p:pic>
      <p:sp>
        <p:nvSpPr>
          <p:cNvPr id="17" name="Стрелка вправо 16"/>
          <p:cNvSpPr/>
          <p:nvPr/>
        </p:nvSpPr>
        <p:spPr>
          <a:xfrm>
            <a:off x="8460432" y="3140968"/>
            <a:ext cx="683568" cy="484632"/>
          </a:xfrm>
          <a:prstGeom prst="right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979712" y="1052736"/>
            <a:ext cx="4968552" cy="4824536"/>
            <a:chOff x="971600" y="1340768"/>
            <a:chExt cx="4824536" cy="4536504"/>
          </a:xfrm>
        </p:grpSpPr>
        <p:pic>
          <p:nvPicPr>
            <p:cNvPr id="19" name="Picture 2" descr="Сын И.А. Бунина Николай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971600" y="1916832"/>
              <a:ext cx="1691754" cy="2808312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grpSp>
          <p:nvGrpSpPr>
            <p:cNvPr id="20" name="Группа 2"/>
            <p:cNvGrpSpPr/>
            <p:nvPr/>
          </p:nvGrpSpPr>
          <p:grpSpPr>
            <a:xfrm>
              <a:off x="3275856" y="1340768"/>
              <a:ext cx="2520280" cy="4536503"/>
              <a:chOff x="2699792" y="0"/>
              <a:chExt cx="2106000" cy="3501008"/>
            </a:xfrm>
          </p:grpSpPr>
          <p:pic>
            <p:nvPicPr>
              <p:cNvPr id="21" name="Рисунок 3" descr="tsakni-2.jpg"/>
              <p:cNvPicPr>
                <a:picLocks noChangeAspect="1"/>
              </p:cNvPicPr>
              <p:nvPr/>
            </p:nvPicPr>
            <p:blipFill>
              <a:blip r:embed="rId9" cstate="email"/>
              <a:stretch>
                <a:fillRect/>
              </a:stretch>
            </p:blipFill>
            <p:spPr>
              <a:xfrm>
                <a:off x="2699792" y="0"/>
                <a:ext cx="2106000" cy="2808000"/>
              </a:xfrm>
              <a:prstGeom prst="ellipse">
                <a:avLst/>
              </a:prstGeom>
              <a:ln w="190500" cap="rnd">
                <a:solidFill>
                  <a:srgbClr val="C8C6BD"/>
                </a:solidFill>
                <a:prstDash val="solid"/>
              </a:ln>
              <a:effectLst>
                <a:outerShdw blurRad="127000" algn="bl" rotWithShape="0">
                  <a:srgbClr val="000000"/>
                </a:outerShdw>
              </a:effectLst>
              <a:scene3d>
                <a:camera prst="perspectiveFront" fov="5400000"/>
                <a:lightRig rig="threePt" dir="t">
                  <a:rot lat="0" lon="0" rev="192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22" name="Прямоугольник 21"/>
              <p:cNvSpPr/>
              <p:nvPr/>
            </p:nvSpPr>
            <p:spPr>
              <a:xfrm>
                <a:off x="2987824" y="2924944"/>
                <a:ext cx="1656184" cy="5760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chemeClr val="tx1"/>
                    </a:solidFill>
                  </a:rPr>
                  <a:t>Анна </a:t>
                </a:r>
                <a:r>
                  <a:rPr lang="ru-RU" b="1" dirty="0" err="1" smtClean="0">
                    <a:solidFill>
                      <a:schemeClr val="tx1"/>
                    </a:solidFill>
                  </a:rPr>
                  <a:t>Цакни</a:t>
                </a:r>
                <a:endParaRPr lang="ru-RU" b="1" dirty="0" smtClean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4" name="Управляющая кнопка: возврат 23">
            <a:hlinkClick r:id="rId10" action="ppaction://hlinksldjump" highlightClick="1"/>
          </p:cNvPr>
          <p:cNvSpPr/>
          <p:nvPr/>
        </p:nvSpPr>
        <p:spPr>
          <a:xfrm>
            <a:off x="8748464" y="6453336"/>
            <a:ext cx="360000" cy="360000"/>
          </a:xfrm>
          <a:prstGeom prst="actionButtonReturn">
            <a:avLst/>
          </a:prstGeom>
          <a:solidFill>
            <a:srgbClr val="FFD9B3"/>
          </a:solidFill>
          <a:ln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5" name="Рисунок 24" descr=".photo1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0" y="0"/>
            <a:ext cx="1691680" cy="2321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7" grpId="3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56176" y="188640"/>
            <a:ext cx="27494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Годы эмиграции</a:t>
            </a:r>
            <a:endParaRPr lang="ru-RU" sz="28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22069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" y="0"/>
            <a:ext cx="1754093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8784000" y="6453336"/>
            <a:ext cx="360000" cy="360000"/>
          </a:xfrm>
          <a:prstGeom prst="actionButtonReturn">
            <a:avLst/>
          </a:prstGeom>
          <a:solidFill>
            <a:srgbClr val="FFD9B3"/>
          </a:solidFill>
          <a:ln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8244408" y="3140968"/>
            <a:ext cx="683568" cy="484632"/>
          </a:xfrm>
          <a:prstGeom prst="right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979712" y="1556792"/>
            <a:ext cx="5688632" cy="4752528"/>
            <a:chOff x="1979712" y="1556792"/>
            <a:chExt cx="5688632" cy="4752528"/>
          </a:xfrm>
        </p:grpSpPr>
        <p:pic>
          <p:nvPicPr>
            <p:cNvPr id="5" name="Рисунок 4" descr="bunin_40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979712" y="1556792"/>
              <a:ext cx="5688632" cy="3836964"/>
            </a:xfrm>
            <a:prstGeom prst="rect">
              <a:avLst/>
            </a:prstGeom>
            <a:ln w="38100" cap="sq">
              <a:solidFill>
                <a:schemeClr val="accent6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1979712" y="5445224"/>
              <a:ext cx="5688632" cy="86409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После церемонии вручения Нобелевской премии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051720" y="1484784"/>
            <a:ext cx="5760640" cy="4896544"/>
            <a:chOff x="2195736" y="1556792"/>
            <a:chExt cx="5760640" cy="4896544"/>
          </a:xfrm>
        </p:grpSpPr>
        <p:pic>
          <p:nvPicPr>
            <p:cNvPr id="15" name="Рисунок 14" descr="picture.jp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2195736" y="1556792"/>
              <a:ext cx="5688632" cy="4266474"/>
            </a:xfrm>
            <a:prstGeom prst="rect">
              <a:avLst/>
            </a:prstGeom>
            <a:ln w="38100" cap="sq">
              <a:solidFill>
                <a:schemeClr val="accent6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2195736" y="5805264"/>
              <a:ext cx="5760640" cy="64807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Медаль Нобелевского комитета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411760" y="1556792"/>
            <a:ext cx="5256584" cy="4896544"/>
            <a:chOff x="2051720" y="1124744"/>
            <a:chExt cx="5256584" cy="4896544"/>
          </a:xfrm>
        </p:grpSpPr>
        <p:pic>
          <p:nvPicPr>
            <p:cNvPr id="18" name="Рисунок 17" descr="030703145709b.jp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2051720" y="1124744"/>
              <a:ext cx="5256584" cy="4376106"/>
            </a:xfrm>
            <a:prstGeom prst="rect">
              <a:avLst/>
            </a:prstGeom>
            <a:ln w="38100" cap="sq">
              <a:solidFill>
                <a:schemeClr val="accent6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9" name="Прямоугольник 18"/>
            <p:cNvSpPr/>
            <p:nvPr/>
          </p:nvSpPr>
          <p:spPr>
            <a:xfrm>
              <a:off x="2051720" y="5589240"/>
              <a:ext cx="5256584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И.А.Бунин в Париже  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483768" y="836712"/>
            <a:ext cx="5040560" cy="5832648"/>
            <a:chOff x="2195736" y="476672"/>
            <a:chExt cx="5040560" cy="5832648"/>
          </a:xfrm>
        </p:grpSpPr>
        <p:pic>
          <p:nvPicPr>
            <p:cNvPr id="21" name="Рисунок 20" descr="51229.jpe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2771800" y="476672"/>
              <a:ext cx="3744416" cy="4992555"/>
            </a:xfrm>
            <a:prstGeom prst="rect">
              <a:avLst/>
            </a:prstGeom>
            <a:ln w="38100" cap="sq">
              <a:solidFill>
                <a:schemeClr val="accent6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2" name="Прямоугольник 21"/>
            <p:cNvSpPr/>
            <p:nvPr/>
          </p:nvSpPr>
          <p:spPr>
            <a:xfrm>
              <a:off x="2195736" y="5517232"/>
              <a:ext cx="5040560" cy="79208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Могила И.А.Бунина на кладбище </a:t>
              </a:r>
            </a:p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Сен-Женевьев-де-Буа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1" grpId="3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rchangelsk_taiga.JPG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1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15616" y="476672"/>
            <a:ext cx="7488832" cy="352839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480048"/>
                </a:solidFill>
              </a:rPr>
              <a:t>Образ природы, Родины, России складывался в стихах И.А.Бунина исподволь, незаметно. Начинался он пейзажной лирикой, где выразились впечатления от родной </a:t>
            </a:r>
            <a:r>
              <a:rPr lang="ru-RU" sz="2400" b="1" dirty="0" err="1" smtClean="0">
                <a:solidFill>
                  <a:srgbClr val="480048"/>
                </a:solidFill>
              </a:rPr>
              <a:t>Орловщины</a:t>
            </a:r>
            <a:r>
              <a:rPr lang="ru-RU" sz="2400" b="1" dirty="0" smtClean="0">
                <a:solidFill>
                  <a:srgbClr val="480048"/>
                </a:solidFill>
              </a:rPr>
              <a:t>, среднерусской природы. Они были тем родником, истоком, который дал начало большой реке. </a:t>
            </a:r>
          </a:p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628800"/>
            <a:ext cx="5400600" cy="46805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480048"/>
                </a:solidFill>
              </a:rPr>
              <a:t>                       РОДИНА</a:t>
            </a:r>
          </a:p>
          <a:p>
            <a:r>
              <a:rPr lang="ru-RU" sz="2400" b="1" dirty="0" smtClean="0">
                <a:solidFill>
                  <a:srgbClr val="480048"/>
                </a:solidFill>
              </a:rPr>
              <a:t>Под небом мертвенно-свинцовым</a:t>
            </a:r>
          </a:p>
          <a:p>
            <a:r>
              <a:rPr lang="ru-RU" sz="2400" b="1" dirty="0" smtClean="0">
                <a:solidFill>
                  <a:srgbClr val="480048"/>
                </a:solidFill>
              </a:rPr>
              <a:t>Угрюмо меркнет зимний день,</a:t>
            </a:r>
          </a:p>
          <a:p>
            <a:r>
              <a:rPr lang="ru-RU" sz="2400" b="1" dirty="0" smtClean="0">
                <a:solidFill>
                  <a:srgbClr val="480048"/>
                </a:solidFill>
              </a:rPr>
              <a:t>И нет конца лесам сосновым,</a:t>
            </a:r>
          </a:p>
          <a:p>
            <a:r>
              <a:rPr lang="ru-RU" sz="2400" b="1" dirty="0" smtClean="0">
                <a:solidFill>
                  <a:srgbClr val="480048"/>
                </a:solidFill>
              </a:rPr>
              <a:t>И далеко до деревень.</a:t>
            </a:r>
          </a:p>
          <a:p>
            <a:endParaRPr lang="ru-RU" sz="2400" b="1" dirty="0" smtClean="0">
              <a:solidFill>
                <a:srgbClr val="480048"/>
              </a:solidFill>
            </a:endParaRPr>
          </a:p>
          <a:p>
            <a:r>
              <a:rPr lang="ru-RU" sz="2400" b="1" dirty="0" smtClean="0">
                <a:solidFill>
                  <a:srgbClr val="480048"/>
                </a:solidFill>
              </a:rPr>
              <a:t>Один туман молочно-синий,</a:t>
            </a:r>
          </a:p>
          <a:p>
            <a:r>
              <a:rPr lang="ru-RU" sz="2400" b="1" dirty="0" smtClean="0">
                <a:solidFill>
                  <a:srgbClr val="480048"/>
                </a:solidFill>
              </a:rPr>
              <a:t>Как чья-то кроткая печаль,</a:t>
            </a:r>
          </a:p>
          <a:p>
            <a:r>
              <a:rPr lang="ru-RU" sz="2400" b="1" dirty="0" smtClean="0">
                <a:solidFill>
                  <a:srgbClr val="480048"/>
                </a:solidFill>
              </a:rPr>
              <a:t>Над этой снежною пустыней</a:t>
            </a:r>
          </a:p>
          <a:p>
            <a:r>
              <a:rPr lang="ru-RU" sz="2400" b="1" dirty="0" smtClean="0">
                <a:solidFill>
                  <a:srgbClr val="480048"/>
                </a:solidFill>
              </a:rPr>
              <a:t>Смягчает сумрачную даль.</a:t>
            </a:r>
          </a:p>
        </p:txBody>
      </p:sp>
      <p:pic>
        <p:nvPicPr>
          <p:cNvPr id="16" name="Рисунок 15" descr="2fa74ce42.jpg"/>
          <p:cNvPicPr>
            <a:picLocks noChangeAspect="1"/>
          </p:cNvPicPr>
          <p:nvPr/>
        </p:nvPicPr>
        <p:blipFill>
          <a:blip r:embed="rId4" cstate="email">
            <a:lum bright="40000"/>
          </a:blip>
          <a:srcRect/>
          <a:stretch>
            <a:fillRect/>
          </a:stretch>
        </p:blipFill>
        <p:spPr>
          <a:xfrm>
            <a:off x="0" y="0"/>
            <a:ext cx="913920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07704" y="0"/>
            <a:ext cx="54525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«Мир везде исполнен красоты…»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797152"/>
            <a:ext cx="8352928" cy="187220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Осень, зима, лето – в бесконечном круговороте времени, </a:t>
            </a:r>
            <a:r>
              <a:rPr lang="ru-RU" sz="2400" b="1" dirty="0" smtClean="0">
                <a:solidFill>
                  <a:srgbClr val="18414C"/>
                </a:solidFill>
              </a:rPr>
              <a:t>в радостном обновлении природы видит поэт непреходящую красоту родной земли, ее незыблемость, вечность. Пейзажи Бунина обретают удивительную конкретность.</a:t>
            </a:r>
          </a:p>
          <a:p>
            <a:pPr algn="ctr"/>
            <a:endParaRPr lang="ru-RU" b="1" dirty="0" smtClean="0">
              <a:solidFill>
                <a:srgbClr val="480048"/>
              </a:solidFill>
            </a:endParaRPr>
          </a:p>
        </p:txBody>
      </p:sp>
      <p:pic>
        <p:nvPicPr>
          <p:cNvPr id="17" name="Рисунок 16" descr="0_d58a_f3ff77ce_XL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" y="764704"/>
            <a:ext cx="4644007" cy="5903205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932040" y="908720"/>
            <a:ext cx="3960440" cy="554461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8414C"/>
                </a:solidFill>
              </a:rPr>
              <a:t>Родник</a:t>
            </a:r>
          </a:p>
          <a:p>
            <a:pPr algn="ctr"/>
            <a:endParaRPr lang="ru-RU" sz="2000" b="1" dirty="0" smtClean="0">
              <a:solidFill>
                <a:srgbClr val="18414C"/>
              </a:solidFill>
            </a:endParaRPr>
          </a:p>
          <a:p>
            <a:pPr algn="ctr"/>
            <a:endParaRPr lang="ru-RU" sz="2000" b="1" dirty="0" smtClean="0">
              <a:solidFill>
                <a:srgbClr val="18414C"/>
              </a:solidFill>
            </a:endParaRPr>
          </a:p>
          <a:p>
            <a:r>
              <a:rPr lang="ru-RU" sz="2000" b="1" dirty="0" smtClean="0">
                <a:solidFill>
                  <a:srgbClr val="18414C"/>
                </a:solidFill>
              </a:rPr>
              <a:t>В глуши лесной, в глуши зеленой,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Всегда тенистой и сырой,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В крутом овраге под горой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Бьет из камней родник студеный:</a:t>
            </a:r>
          </a:p>
          <a:p>
            <a:endParaRPr lang="ru-RU" sz="2000" b="1" dirty="0" smtClean="0">
              <a:solidFill>
                <a:srgbClr val="18414C"/>
              </a:solidFill>
            </a:endParaRPr>
          </a:p>
          <a:p>
            <a:r>
              <a:rPr lang="ru-RU" sz="2000" b="1" dirty="0" smtClean="0">
                <a:solidFill>
                  <a:srgbClr val="18414C"/>
                </a:solidFill>
              </a:rPr>
              <a:t>Кипит, играет и спешит,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Крутясь хрустальными клубами,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И под ветвистыми дубами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Стеклом расплавленным бежит.</a:t>
            </a:r>
          </a:p>
          <a:p>
            <a:endParaRPr lang="ru-RU" sz="2000" b="1" dirty="0" smtClean="0">
              <a:solidFill>
                <a:srgbClr val="18414C"/>
              </a:solidFill>
            </a:endParaRPr>
          </a:p>
          <a:p>
            <a:r>
              <a:rPr lang="ru-RU" sz="2000" b="1" dirty="0" smtClean="0">
                <a:solidFill>
                  <a:srgbClr val="18414C"/>
                </a:solidFill>
              </a:rPr>
              <a:t>А небеса и лес нагорный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Глядят, задумавшись в тиши,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Как в светлой влаге голыши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Дрожат мозаикой узорной.</a:t>
            </a:r>
          </a:p>
        </p:txBody>
      </p:sp>
      <p:pic>
        <p:nvPicPr>
          <p:cNvPr id="19" name="Рисунок 18" descr="3362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0" y="836712"/>
            <a:ext cx="4788024" cy="5328592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932040" y="620688"/>
            <a:ext cx="4211960" cy="59766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18414C"/>
                </a:solidFill>
              </a:rPr>
              <a:t>* * *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Полями пахнет, — свежих трав,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Лугов прохладное дыханье!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От сенокоса и дубрав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Я в нём ловлю благоуханье.</a:t>
            </a:r>
          </a:p>
          <a:p>
            <a:endParaRPr lang="ru-RU" sz="2000" b="1" dirty="0" smtClean="0">
              <a:solidFill>
                <a:srgbClr val="18414C"/>
              </a:solidFill>
            </a:endParaRPr>
          </a:p>
          <a:p>
            <a:r>
              <a:rPr lang="ru-RU" sz="2000" b="1" dirty="0" smtClean="0">
                <a:solidFill>
                  <a:srgbClr val="18414C"/>
                </a:solidFill>
              </a:rPr>
              <a:t>Повеет ветер — и замрет...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А над полями даль темнеет,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И туча из-за них растет,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Закрыла солнце и синеет.</a:t>
            </a:r>
          </a:p>
          <a:p>
            <a:endParaRPr lang="ru-RU" sz="2000" b="1" dirty="0" smtClean="0">
              <a:solidFill>
                <a:srgbClr val="18414C"/>
              </a:solidFill>
            </a:endParaRPr>
          </a:p>
          <a:p>
            <a:r>
              <a:rPr lang="ru-RU" sz="2000" b="1" dirty="0" smtClean="0">
                <a:solidFill>
                  <a:srgbClr val="18414C"/>
                </a:solidFill>
              </a:rPr>
              <a:t>Нежданной молнии игра,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Как меч, блеснувший на мгновенье,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Вдруг озарит из-за бугра -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И снова сумрак и томленье...</a:t>
            </a:r>
          </a:p>
          <a:p>
            <a:endParaRPr lang="ru-RU" sz="2000" b="1" dirty="0" smtClean="0">
              <a:solidFill>
                <a:srgbClr val="18414C"/>
              </a:solidFill>
            </a:endParaRPr>
          </a:p>
          <a:p>
            <a:r>
              <a:rPr lang="ru-RU" sz="2000" b="1" dirty="0" smtClean="0">
                <a:solidFill>
                  <a:srgbClr val="18414C"/>
                </a:solidFill>
              </a:rPr>
              <a:t>Как ты таинственна, гроза!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Как я люблю твоё молчанье,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Твоё внезапное блистанье, -</a:t>
            </a:r>
          </a:p>
          <a:p>
            <a:r>
              <a:rPr lang="ru-RU" sz="2000" b="1" dirty="0" smtClean="0">
                <a:solidFill>
                  <a:srgbClr val="18414C"/>
                </a:solidFill>
              </a:rPr>
              <a:t>Твои безумные глаза!</a:t>
            </a:r>
          </a:p>
          <a:p>
            <a:endParaRPr lang="ru-RU" b="1" dirty="0" smtClean="0">
              <a:solidFill>
                <a:srgbClr val="18414C"/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60000" cy="360000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7" grpId="1"/>
      <p:bldP spid="18" grpId="0"/>
      <p:bldP spid="18" grpId="1"/>
      <p:bldP spid="20" grpId="0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6">
              <a:lumMod val="50000"/>
            </a:schemeClr>
          </a:solidFill>
        </a:ln>
      </a:spPr>
      <a:bodyPr rtlCol="0" anchor="ctr"/>
      <a:lstStyle>
        <a:defPPr algn="ctr">
          <a:defRPr b="1" dirty="0" smtClean="0">
            <a:solidFill>
              <a:schemeClr val="accent6">
                <a:lumMod val="50000"/>
              </a:schemeClr>
            </a:solidFill>
          </a:defRPr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1021</TotalTime>
  <Words>2575</Words>
  <Application>Microsoft Office PowerPoint</Application>
  <PresentationFormat>Экран (4:3)</PresentationFormat>
  <Paragraphs>259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Интернет-ресурсы:</vt:lpstr>
      <vt:lpstr>Интернет-ресурсы: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User</cp:lastModifiedBy>
  <cp:revision>52</cp:revision>
  <dcterms:created xsi:type="dcterms:W3CDTF">2010-07-26T18:45:01Z</dcterms:created>
  <dcterms:modified xsi:type="dcterms:W3CDTF">2015-10-09T07:48:18Z</dcterms:modified>
</cp:coreProperties>
</file>