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57" r:id="rId2"/>
    <p:sldId id="259" r:id="rId3"/>
    <p:sldId id="261" r:id="rId4"/>
    <p:sldId id="262" r:id="rId5"/>
    <p:sldId id="264" r:id="rId6"/>
    <p:sldId id="263" r:id="rId7"/>
    <p:sldId id="265" r:id="rId8"/>
    <p:sldId id="266" r:id="rId9"/>
    <p:sldId id="267"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1" autoAdjust="0"/>
    <p:restoredTop sz="94700" autoAdjust="0"/>
  </p:normalViewPr>
  <p:slideViewPr>
    <p:cSldViewPr>
      <p:cViewPr>
        <p:scale>
          <a:sx n="91" d="100"/>
          <a:sy n="91" d="100"/>
        </p:scale>
        <p:origin x="-1210"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0DC7F1B5-2DEF-4F62-ABB8-C4FC4E5CB70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6F9E02D3-304E-4B35-93E1-A44B02E18BE0}"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EEAC4FA-9DD0-4C70-98D4-2B826EF74F1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0DC7F1B5-2DEF-4F62-ABB8-C4FC4E5CB70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DC7F1B5-2DEF-4F62-ABB8-C4FC4E5CB703}"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0DC7F1B5-2DEF-4F62-ABB8-C4FC4E5CB703}"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C7F1B5-2DEF-4F62-ABB8-C4FC4E5CB70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69512042-3159-4ABB-99F6-30D8D6D3B455}" type="datetimeFigureOut">
              <a:rPr lang="ru-RU" smtClean="0"/>
              <a:pPr/>
              <a:t>10.10.2015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DC7F1B5-2DEF-4F62-ABB8-C4FC4E5CB703}"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9512042-3159-4ABB-99F6-30D8D6D3B455}" type="datetimeFigureOut">
              <a:rPr lang="ru-RU" smtClean="0"/>
              <a:pPr/>
              <a:t>10.10.2015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DC7F1B5-2DEF-4F62-ABB8-C4FC4E5CB703}"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16"/>
          <p:cNvSpPr txBox="1">
            <a:spLocks noChangeArrowheads="1"/>
          </p:cNvSpPr>
          <p:nvPr/>
        </p:nvSpPr>
        <p:spPr bwMode="auto">
          <a:xfrm>
            <a:off x="0" y="5949950"/>
            <a:ext cx="9324975" cy="366713"/>
          </a:xfrm>
          <a:prstGeom prst="rect">
            <a:avLst/>
          </a:prstGeom>
          <a:noFill/>
          <a:ln w="9525">
            <a:noFill/>
            <a:miter lim="800000"/>
            <a:headEnd/>
            <a:tailEnd/>
          </a:ln>
        </p:spPr>
        <p:txBody>
          <a:bodyPr>
            <a:spAutoFit/>
          </a:bodyPr>
          <a:lstStyle/>
          <a:p>
            <a:pPr algn="r">
              <a:spcBef>
                <a:spcPct val="50000"/>
              </a:spcBef>
            </a:pPr>
            <a:endParaRPr lang="ru-RU"/>
          </a:p>
        </p:txBody>
      </p:sp>
      <p:pic>
        <p:nvPicPr>
          <p:cNvPr id="7" name="Рисунок 6" descr="http://www.talantik.ru/about/002.jpg"/>
          <p:cNvPicPr/>
          <p:nvPr/>
        </p:nvPicPr>
        <p:blipFill>
          <a:blip r:embed="rId2"/>
          <a:srcRect/>
          <a:stretch>
            <a:fillRect/>
          </a:stretch>
        </p:blipFill>
        <p:spPr bwMode="auto">
          <a:xfrm>
            <a:off x="1785918" y="857232"/>
            <a:ext cx="5500726" cy="4000528"/>
          </a:xfrm>
          <a:prstGeom prst="rect">
            <a:avLst/>
          </a:prstGeom>
          <a:noFill/>
          <a:ln w="9525">
            <a:noFill/>
            <a:miter lim="800000"/>
            <a:headEnd/>
            <a:tailEnd/>
          </a:ln>
        </p:spPr>
      </p:pic>
      <p:sp>
        <p:nvSpPr>
          <p:cNvPr id="2050" name="WordArt 7"/>
          <p:cNvSpPr>
            <a:spLocks noChangeArrowheads="1" noChangeShapeType="1" noTextEdit="1"/>
          </p:cNvSpPr>
          <p:nvPr/>
        </p:nvSpPr>
        <p:spPr bwMode="auto">
          <a:xfrm>
            <a:off x="1928794" y="1785926"/>
            <a:ext cx="5214974" cy="1785950"/>
          </a:xfrm>
          <a:prstGeom prst="rect">
            <a:avLst/>
          </a:prstGeom>
        </p:spPr>
        <p:txBody>
          <a:bodyPr wrap="none" fromWordArt="1">
            <a:prstTxWarp prst="textFadeUp">
              <a:avLst>
                <a:gd name="adj" fmla="val 0"/>
              </a:avLst>
            </a:prstTxWarp>
          </a:bodyPr>
          <a:lstStyle/>
          <a:p>
            <a:pPr algn="ctr"/>
            <a:r>
              <a:rPr lang="ru-RU" sz="3600" b="1" i="1" kern="10" dirty="0">
                <a:ln w="38100">
                  <a:solidFill>
                    <a:srgbClr val="FF6600"/>
                  </a:solidFill>
                  <a:round/>
                  <a:headEnd/>
                  <a:tailEnd/>
                </a:ln>
                <a:solidFill>
                  <a:srgbClr val="CC0000"/>
                </a:solidFill>
                <a:latin typeface="Arial"/>
                <a:cs typeface="Arial"/>
              </a:rPr>
              <a:t>Русская кукла</a:t>
            </a:r>
          </a:p>
        </p:txBody>
      </p:sp>
      <p:sp>
        <p:nvSpPr>
          <p:cNvPr id="2051" name="Rectangle 8"/>
          <p:cNvSpPr>
            <a:spLocks noChangeArrowheads="1"/>
          </p:cNvSpPr>
          <p:nvPr/>
        </p:nvSpPr>
        <p:spPr bwMode="auto">
          <a:xfrm>
            <a:off x="785786" y="2285992"/>
            <a:ext cx="7799387" cy="867930"/>
          </a:xfrm>
          <a:prstGeom prst="rect">
            <a:avLst/>
          </a:prstGeom>
          <a:noFill/>
          <a:ln w="9525">
            <a:noFill/>
            <a:miter lim="800000"/>
            <a:headEnd/>
            <a:tailEnd/>
          </a:ln>
        </p:spPr>
        <p:txBody>
          <a:bodyPr wrap="square" anchor="ctr">
            <a:spAutoFit/>
          </a:bodyPr>
          <a:lstStyle/>
          <a:p>
            <a:pPr marL="609600" indent="-609600" algn="ctr">
              <a:lnSpc>
                <a:spcPct val="90000"/>
              </a:lnSpc>
              <a:defRPr/>
            </a:pPr>
            <a:r>
              <a:rPr lang="ru-RU" dirty="0">
                <a:solidFill>
                  <a:srgbClr val="FF0000"/>
                </a:solidFill>
                <a:latin typeface="Arial Black" pitchFamily="34" charset="0"/>
              </a:rPr>
              <a:t>Муниципальное общеобразовательное учреждение</a:t>
            </a:r>
          </a:p>
          <a:p>
            <a:pPr marL="609600" indent="-609600" algn="ctr">
              <a:lnSpc>
                <a:spcPct val="90000"/>
              </a:lnSpc>
              <a:defRPr/>
            </a:pPr>
            <a:r>
              <a:rPr lang="ru-RU" dirty="0">
                <a:solidFill>
                  <a:srgbClr val="FF0000"/>
                </a:solidFill>
                <a:latin typeface="Arial Black" pitchFamily="34" charset="0"/>
              </a:rPr>
              <a:t>средняя общеобразовательная школа № 94</a:t>
            </a:r>
          </a:p>
          <a:p>
            <a:pPr marL="342900" indent="-342900" algn="ctr" eaLnBrk="0" hangingPunct="0"/>
            <a:endParaRPr lang="ru-RU" b="1" i="1" dirty="0">
              <a:solidFill>
                <a:srgbClr val="CC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3.05556E-6 1.73953E-6 L -0.00382 0.46611 " pathEditMode="relative" rAng="0" ptsTypes="AA">
                                      <p:cBhvr>
                                        <p:cTn id="6" dur="2000" fill="hold"/>
                                        <p:tgtEl>
                                          <p:spTgt spid="2050"/>
                                        </p:tgtEl>
                                        <p:attrNameLst>
                                          <p:attrName>ppt_x</p:attrName>
                                          <p:attrName>ppt_y</p:attrName>
                                        </p:attrNameLst>
                                      </p:cBhvr>
                                      <p:rCtr x="-200" y="23300"/>
                                    </p:animMotion>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2000"/>
                                        <p:tgtEl>
                                          <p:spTgt spid="7"/>
                                        </p:tgtEl>
                                      </p:cBhvr>
                                    </p:animEffect>
                                  </p:childTnLst>
                                </p:cTn>
                              </p:par>
                              <p:par>
                                <p:cTn id="10" presetID="42" presetClass="path" presetSubtype="0" accel="50000" decel="50000" fill="hold" grpId="0" nodeType="withEffect">
                                  <p:stCondLst>
                                    <p:cond delay="0"/>
                                  </p:stCondLst>
                                  <p:childTnLst>
                                    <p:animMotion origin="layout" path="M -0.00382 -0.32084 L 3.05556E-6 1.73953E-6 " pathEditMode="relative" rAng="0" ptsTypes="AA">
                                      <p:cBhvr>
                                        <p:cTn id="11" dur="2000" spd="-100000" fill="hold"/>
                                        <p:tgtEl>
                                          <p:spTgt spid="2051"/>
                                        </p:tgtEl>
                                        <p:attrNameLst>
                                          <p:attrName>ppt_x</p:attrName>
                                          <p:attrName>ppt_y</p:attrName>
                                        </p:attrNameLst>
                                      </p:cBhvr>
                                      <p:rCtr x="200" y="16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8"/>
          <p:cNvSpPr>
            <a:spLocks noGrp="1" noChangeArrowheads="1"/>
          </p:cNvSpPr>
          <p:nvPr>
            <p:ph type="body" idx="4294967295"/>
          </p:nvPr>
        </p:nvSpPr>
        <p:spPr>
          <a:xfrm>
            <a:off x="0" y="1571612"/>
            <a:ext cx="4427538" cy="4497388"/>
          </a:xfrm>
        </p:spPr>
        <p:txBody>
          <a:bodyPr>
            <a:normAutofit fontScale="77500" lnSpcReduction="20000"/>
          </a:bodyPr>
          <a:lstStyle/>
          <a:p>
            <a:pPr eaLnBrk="1" hangingPunct="1">
              <a:lnSpc>
                <a:spcPct val="110000"/>
              </a:lnSpc>
              <a:buFontTx/>
              <a:buNone/>
            </a:pPr>
            <a:r>
              <a:rPr lang="ru-RU" b="1" dirty="0" smtClean="0">
                <a:latin typeface="Monotype Corsiva" pitchFamily="66" charset="0"/>
              </a:rPr>
              <a:t>    </a:t>
            </a:r>
            <a:r>
              <a:rPr lang="ru-RU" sz="3300" b="1" i="1" dirty="0" smtClean="0">
                <a:solidFill>
                  <a:srgbClr val="FF0000"/>
                </a:solidFill>
                <a:latin typeface="+mj-lt"/>
              </a:rPr>
              <a:t>Игровые куклы</a:t>
            </a:r>
            <a:r>
              <a:rPr lang="en-US" sz="3300" b="1" i="1" dirty="0" smtClean="0">
                <a:solidFill>
                  <a:srgbClr val="FF0000"/>
                </a:solidFill>
                <a:latin typeface="+mj-lt"/>
              </a:rPr>
              <a:t>,</a:t>
            </a:r>
            <a:r>
              <a:rPr lang="ru-RU" sz="3300" b="1" i="1" dirty="0" smtClean="0">
                <a:solidFill>
                  <a:srgbClr val="FF0000"/>
                </a:solidFill>
                <a:latin typeface="+mj-lt"/>
              </a:rPr>
              <a:t> предназначались для забавы детям. «Кто в куклы не играл</a:t>
            </a:r>
            <a:r>
              <a:rPr lang="en-US" sz="3300" b="1" i="1" dirty="0" smtClean="0">
                <a:solidFill>
                  <a:srgbClr val="FF0000"/>
                </a:solidFill>
                <a:latin typeface="+mj-lt"/>
              </a:rPr>
              <a:t>,</a:t>
            </a:r>
            <a:r>
              <a:rPr lang="ru-RU" sz="3300" b="1" i="1" dirty="0" smtClean="0">
                <a:solidFill>
                  <a:srgbClr val="FF0000"/>
                </a:solidFill>
                <a:latin typeface="+mj-lt"/>
              </a:rPr>
              <a:t> тот счастья не видал». Играя в куклы ребенок учился вести хозяйство</a:t>
            </a:r>
            <a:r>
              <a:rPr lang="en-US" sz="3300" b="1" i="1" dirty="0" smtClean="0">
                <a:solidFill>
                  <a:srgbClr val="FF0000"/>
                </a:solidFill>
                <a:latin typeface="+mj-lt"/>
              </a:rPr>
              <a:t>,</a:t>
            </a:r>
            <a:r>
              <a:rPr lang="ru-RU" sz="3300" b="1" i="1" dirty="0" smtClean="0">
                <a:solidFill>
                  <a:srgbClr val="FF0000"/>
                </a:solidFill>
                <a:latin typeface="+mj-lt"/>
              </a:rPr>
              <a:t> обретал образ семьи. Кукла была не просто игрушкой</a:t>
            </a:r>
            <a:r>
              <a:rPr lang="en-US" sz="3300" b="1" i="1" dirty="0" smtClean="0">
                <a:solidFill>
                  <a:srgbClr val="FF0000"/>
                </a:solidFill>
                <a:latin typeface="+mj-lt"/>
              </a:rPr>
              <a:t>,</a:t>
            </a:r>
            <a:r>
              <a:rPr lang="ru-RU" sz="3300" b="1" i="1" dirty="0" smtClean="0">
                <a:solidFill>
                  <a:srgbClr val="FF0000"/>
                </a:solidFill>
                <a:latin typeface="+mj-lt"/>
              </a:rPr>
              <a:t> а символом продолжения рода</a:t>
            </a:r>
            <a:r>
              <a:rPr lang="en-US" sz="3300" b="1" i="1" dirty="0" smtClean="0">
                <a:solidFill>
                  <a:srgbClr val="FF0000"/>
                </a:solidFill>
                <a:latin typeface="+mj-lt"/>
              </a:rPr>
              <a:t>, </a:t>
            </a:r>
            <a:r>
              <a:rPr lang="ru-RU" sz="3300" b="1" i="1" dirty="0" smtClean="0">
                <a:solidFill>
                  <a:srgbClr val="FF0000"/>
                </a:solidFill>
                <a:latin typeface="+mj-lt"/>
              </a:rPr>
              <a:t> залогом семейного счастья.</a:t>
            </a:r>
          </a:p>
        </p:txBody>
      </p:sp>
      <p:pic>
        <p:nvPicPr>
          <p:cNvPr id="10243" name="Picture 11"/>
          <p:cNvPicPr>
            <a:picLocks noGrp="1" noChangeAspect="1" noChangeArrowheads="1"/>
          </p:cNvPicPr>
          <p:nvPr>
            <p:ph sz="quarter" idx="4294967295"/>
          </p:nvPr>
        </p:nvPicPr>
        <p:blipFill>
          <a:blip r:embed="rId2"/>
          <a:srcRect/>
          <a:stretch>
            <a:fillRect/>
          </a:stretch>
        </p:blipFill>
        <p:spPr>
          <a:xfrm>
            <a:off x="6643702" y="357166"/>
            <a:ext cx="2139950" cy="2871788"/>
          </a:xfrm>
          <a:ln w="38100">
            <a:solidFill>
              <a:schemeClr val="folHlink"/>
            </a:solidFill>
          </a:ln>
        </p:spPr>
      </p:pic>
      <p:sp>
        <p:nvSpPr>
          <p:cNvPr id="19468" name="Text Box 12"/>
          <p:cNvSpPr txBox="1">
            <a:spLocks noChangeArrowheads="1"/>
          </p:cNvSpPr>
          <p:nvPr/>
        </p:nvSpPr>
        <p:spPr bwMode="auto">
          <a:xfrm>
            <a:off x="7215206" y="3214686"/>
            <a:ext cx="1727200" cy="396875"/>
          </a:xfrm>
          <a:prstGeom prst="rect">
            <a:avLst/>
          </a:prstGeom>
          <a:noFill/>
          <a:ln w="9525">
            <a:noFill/>
            <a:miter lim="800000"/>
            <a:headEnd/>
            <a:tailEnd/>
          </a:ln>
        </p:spPr>
        <p:txBody>
          <a:bodyPr>
            <a:spAutoFit/>
          </a:bodyPr>
          <a:lstStyle/>
          <a:p>
            <a:pPr>
              <a:spcBef>
                <a:spcPct val="50000"/>
              </a:spcBef>
            </a:pPr>
            <a:r>
              <a:rPr lang="ru-RU" sz="2000" b="1" dirty="0" smtClean="0">
                <a:solidFill>
                  <a:srgbClr val="FF0000"/>
                </a:solidFill>
                <a:latin typeface="Monotype Corsiva" pitchFamily="66" charset="0"/>
              </a:rPr>
              <a:t>Кот</a:t>
            </a:r>
            <a:endParaRPr lang="ru-RU" sz="2000" b="1" dirty="0">
              <a:solidFill>
                <a:srgbClr val="FF0000"/>
              </a:solidFill>
              <a:latin typeface="Monotype Corsiva" pitchFamily="66" charset="0"/>
            </a:endParaRPr>
          </a:p>
        </p:txBody>
      </p:sp>
      <p:sp>
        <p:nvSpPr>
          <p:cNvPr id="19470" name="Text Box 14"/>
          <p:cNvSpPr txBox="1">
            <a:spLocks noChangeArrowheads="1"/>
          </p:cNvSpPr>
          <p:nvPr/>
        </p:nvSpPr>
        <p:spPr bwMode="auto">
          <a:xfrm>
            <a:off x="4500562" y="6457890"/>
            <a:ext cx="3214710" cy="400110"/>
          </a:xfrm>
          <a:prstGeom prst="rect">
            <a:avLst/>
          </a:prstGeom>
          <a:noFill/>
          <a:ln w="9525">
            <a:noFill/>
            <a:miter lim="800000"/>
            <a:headEnd/>
            <a:tailEnd/>
          </a:ln>
        </p:spPr>
        <p:txBody>
          <a:bodyPr wrap="square">
            <a:spAutoFit/>
          </a:bodyPr>
          <a:lstStyle/>
          <a:p>
            <a:pPr>
              <a:spcBef>
                <a:spcPct val="50000"/>
              </a:spcBef>
            </a:pPr>
            <a:r>
              <a:rPr lang="ru-RU" sz="2000" b="1" dirty="0" err="1" smtClean="0">
                <a:solidFill>
                  <a:srgbClr val="FF0000"/>
                </a:solidFill>
                <a:latin typeface="Monotype Corsiva" pitchFamily="66" charset="0"/>
              </a:rPr>
              <a:t>Малышок-голышок</a:t>
            </a:r>
            <a:endParaRPr lang="ru-RU" sz="2000" b="1" dirty="0">
              <a:solidFill>
                <a:srgbClr val="FF0000"/>
              </a:solidFill>
              <a:latin typeface="Monotype Corsiva" pitchFamily="66" charset="0"/>
            </a:endParaRPr>
          </a:p>
        </p:txBody>
      </p:sp>
      <p:pic>
        <p:nvPicPr>
          <p:cNvPr id="10248" name="Picture 17" descr="Солнечный конь"/>
          <p:cNvPicPr>
            <a:picLocks noChangeAspect="1" noChangeArrowheads="1"/>
          </p:cNvPicPr>
          <p:nvPr/>
        </p:nvPicPr>
        <p:blipFill>
          <a:blip r:embed="rId3"/>
          <a:srcRect/>
          <a:stretch>
            <a:fillRect/>
          </a:stretch>
        </p:blipFill>
        <p:spPr bwMode="auto">
          <a:xfrm>
            <a:off x="4572000" y="1357298"/>
            <a:ext cx="1868488" cy="1917700"/>
          </a:xfrm>
          <a:prstGeom prst="rect">
            <a:avLst/>
          </a:prstGeom>
          <a:noFill/>
          <a:ln w="38100">
            <a:solidFill>
              <a:schemeClr val="folHlink"/>
            </a:solidFill>
            <a:miter lim="800000"/>
            <a:headEnd/>
            <a:tailEnd/>
          </a:ln>
        </p:spPr>
      </p:pic>
      <p:pic>
        <p:nvPicPr>
          <p:cNvPr id="10249" name="Picture 18" descr="gift+souvenirs+amulets-104"/>
          <p:cNvPicPr>
            <a:picLocks noChangeAspect="1" noChangeArrowheads="1"/>
          </p:cNvPicPr>
          <p:nvPr/>
        </p:nvPicPr>
        <p:blipFill>
          <a:blip r:embed="rId4"/>
          <a:srcRect/>
          <a:stretch>
            <a:fillRect/>
          </a:stretch>
        </p:blipFill>
        <p:spPr bwMode="auto">
          <a:xfrm>
            <a:off x="6716806" y="3598509"/>
            <a:ext cx="1841500" cy="2836863"/>
          </a:xfrm>
          <a:prstGeom prst="rect">
            <a:avLst/>
          </a:prstGeom>
          <a:noFill/>
          <a:ln w="38100">
            <a:solidFill>
              <a:schemeClr val="folHlink"/>
            </a:solidFill>
            <a:miter lim="800000"/>
            <a:headEnd/>
            <a:tailEnd/>
          </a:ln>
        </p:spPr>
      </p:pic>
      <p:sp>
        <p:nvSpPr>
          <p:cNvPr id="10250" name="Rectangle 19"/>
          <p:cNvSpPr>
            <a:spLocks noChangeArrowheads="1"/>
          </p:cNvSpPr>
          <p:nvPr/>
        </p:nvSpPr>
        <p:spPr bwMode="auto">
          <a:xfrm>
            <a:off x="4643438" y="3357562"/>
            <a:ext cx="1717675" cy="396875"/>
          </a:xfrm>
          <a:prstGeom prst="rect">
            <a:avLst/>
          </a:prstGeom>
          <a:noFill/>
          <a:ln w="9525">
            <a:noFill/>
            <a:miter lim="800000"/>
            <a:headEnd/>
            <a:tailEnd/>
          </a:ln>
        </p:spPr>
        <p:txBody>
          <a:bodyPr wrap="none">
            <a:spAutoFit/>
          </a:bodyPr>
          <a:lstStyle/>
          <a:p>
            <a:pPr>
              <a:spcBef>
                <a:spcPct val="50000"/>
              </a:spcBef>
            </a:pPr>
            <a:r>
              <a:rPr lang="ru-RU" sz="2000" b="1" dirty="0">
                <a:solidFill>
                  <a:srgbClr val="FF0000"/>
                </a:solidFill>
                <a:latin typeface="Monotype Corsiva" pitchFamily="66" charset="0"/>
              </a:rPr>
              <a:t>Солнечный конь</a:t>
            </a:r>
          </a:p>
        </p:txBody>
      </p:sp>
      <p:sp>
        <p:nvSpPr>
          <p:cNvPr id="10251" name="Rectangle 20"/>
          <p:cNvSpPr>
            <a:spLocks noChangeArrowheads="1"/>
          </p:cNvSpPr>
          <p:nvPr/>
        </p:nvSpPr>
        <p:spPr bwMode="auto">
          <a:xfrm>
            <a:off x="6929454" y="6461125"/>
            <a:ext cx="1528762" cy="396875"/>
          </a:xfrm>
          <a:prstGeom prst="rect">
            <a:avLst/>
          </a:prstGeom>
          <a:noFill/>
          <a:ln w="9525">
            <a:noFill/>
            <a:miter lim="800000"/>
            <a:headEnd/>
            <a:tailEnd/>
          </a:ln>
        </p:spPr>
        <p:txBody>
          <a:bodyPr wrap="none">
            <a:spAutoFit/>
          </a:bodyPr>
          <a:lstStyle/>
          <a:p>
            <a:pPr>
              <a:spcBef>
                <a:spcPct val="50000"/>
              </a:spcBef>
            </a:pPr>
            <a:r>
              <a:rPr lang="ru-RU" sz="2000" b="1" dirty="0">
                <a:solidFill>
                  <a:srgbClr val="FF0000"/>
                </a:solidFill>
                <a:latin typeface="Monotype Corsiva" pitchFamily="66" charset="0"/>
              </a:rPr>
              <a:t>Заяц на палец</a:t>
            </a:r>
          </a:p>
        </p:txBody>
      </p:sp>
      <p:sp>
        <p:nvSpPr>
          <p:cNvPr id="12" name="Прямоугольник 11"/>
          <p:cNvSpPr/>
          <p:nvPr/>
        </p:nvSpPr>
        <p:spPr>
          <a:xfrm>
            <a:off x="214282" y="142852"/>
            <a:ext cx="6215106" cy="1015663"/>
          </a:xfrm>
          <a:prstGeom prst="rect">
            <a:avLst/>
          </a:prstGeom>
        </p:spPr>
        <p:txBody>
          <a:bodyPr wrap="square">
            <a:spAutoFit/>
          </a:bodyPr>
          <a:lstStyle/>
          <a:p>
            <a:pPr algn="ctr"/>
            <a:r>
              <a:rPr lang="ru-RU" sz="6000" b="1" i="1" kern="10" dirty="0" smtClean="0">
                <a:ln w="9525">
                  <a:noFill/>
                  <a:round/>
                  <a:headEnd/>
                  <a:tailEnd/>
                </a:ln>
                <a:solidFill>
                  <a:srgbClr val="FF0000"/>
                </a:solidFill>
                <a:latin typeface="+mn-lt"/>
                <a:ea typeface="+mn-ea"/>
                <a:cs typeface="Times New Roman"/>
              </a:rPr>
              <a:t>Игровые куклы</a:t>
            </a:r>
            <a:endParaRPr lang="ru-RU" sz="6000" b="1" i="1" kern="10" dirty="0">
              <a:ln w="9525">
                <a:noFill/>
                <a:round/>
                <a:headEnd/>
                <a:tailEnd/>
              </a:ln>
              <a:solidFill>
                <a:srgbClr val="FF0000"/>
              </a:solidFill>
              <a:latin typeface="+mn-lt"/>
              <a:ea typeface="+mn-ea"/>
              <a:cs typeface="Times New Roman"/>
            </a:endParaRPr>
          </a:p>
        </p:txBody>
      </p:sp>
      <p:pic>
        <p:nvPicPr>
          <p:cNvPr id="13" name="Picture 4" descr="P3033526"/>
          <p:cNvPicPr>
            <a:picLocks noChangeAspect="1" noChangeArrowheads="1"/>
          </p:cNvPicPr>
          <p:nvPr/>
        </p:nvPicPr>
        <p:blipFill>
          <a:blip r:embed="rId5" cstate="email">
            <a:lum contrast="18000"/>
            <a:extLst>
              <a:ext uri="{28A0092B-C50C-407E-A947-70E740481C1C}">
                <a14:useLocalDpi xmlns:a14="http://schemas.microsoft.com/office/drawing/2010/main"/>
              </a:ext>
            </a:extLst>
          </a:blip>
          <a:srcRect l="11522" t="10687" r="11472" b="7060"/>
          <a:stretch>
            <a:fillRect/>
          </a:stretch>
        </p:blipFill>
        <p:spPr>
          <a:xfrm>
            <a:off x="4572000" y="3714752"/>
            <a:ext cx="1857388" cy="2645319"/>
          </a:xfrm>
          <a:prstGeom prst="rect">
            <a:avLst/>
          </a:prstGeom>
          <a:noFill/>
          <a:ln w="28575">
            <a:solidFill>
              <a:schemeClr val="bg2">
                <a:lumMod val="75000"/>
              </a:schemeClr>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Scale>
                                      <p:cBhvr>
                                        <p:cTn id="7" dur="1000" decel="50000" fill="hold">
                                          <p:stCondLst>
                                            <p:cond delay="0"/>
                                          </p:stCondLst>
                                        </p:cTn>
                                        <p:tgtEl>
                                          <p:spTgt spid="1024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242">
                                            <p:txEl>
                                              <p:pRg st="0" end="0"/>
                                            </p:txEl>
                                          </p:spTgt>
                                        </p:tgtEl>
                                        <p:attrNameLst>
                                          <p:attrName>ppt_x</p:attrName>
                                          <p:attrName>ppt_y</p:attrName>
                                        </p:attrNameLst>
                                      </p:cBhvr>
                                    </p:animMotion>
                                    <p:animEffect transition="in" filter="fade">
                                      <p:cBhvr>
                                        <p:cTn id="9" dur="1000"/>
                                        <p:tgtEl>
                                          <p:spTgt spid="10242">
                                            <p:txEl>
                                              <p:pRg st="0" end="0"/>
                                            </p:txEl>
                                          </p:spTgt>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0248"/>
                                        </p:tgtEl>
                                        <p:attrNameLst>
                                          <p:attrName>style.visibility</p:attrName>
                                        </p:attrNameLst>
                                      </p:cBhvr>
                                      <p:to>
                                        <p:strVal val="visible"/>
                                      </p:to>
                                    </p:set>
                                    <p:anim calcmode="lin" valueType="num">
                                      <p:cBhvr additive="base">
                                        <p:cTn id="13" dur="500" fill="hold"/>
                                        <p:tgtEl>
                                          <p:spTgt spid="10248"/>
                                        </p:tgtEl>
                                        <p:attrNameLst>
                                          <p:attrName>ppt_x</p:attrName>
                                        </p:attrNameLst>
                                      </p:cBhvr>
                                      <p:tavLst>
                                        <p:tav tm="0">
                                          <p:val>
                                            <p:strVal val="#ppt_x"/>
                                          </p:val>
                                        </p:tav>
                                        <p:tav tm="100000">
                                          <p:val>
                                            <p:strVal val="#ppt_x"/>
                                          </p:val>
                                        </p:tav>
                                      </p:tavLst>
                                    </p:anim>
                                    <p:anim calcmode="lin" valueType="num">
                                      <p:cBhvr additive="base">
                                        <p:cTn id="14" dur="500" fill="hold"/>
                                        <p:tgtEl>
                                          <p:spTgt spid="10248"/>
                                        </p:tgtEl>
                                        <p:attrNameLst>
                                          <p:attrName>ppt_y</p:attrName>
                                        </p:attrNameLst>
                                      </p:cBhvr>
                                      <p:tavLst>
                                        <p:tav tm="0">
                                          <p:val>
                                            <p:strVal val="1+#ppt_h/2"/>
                                          </p:val>
                                        </p:tav>
                                        <p:tav tm="100000">
                                          <p:val>
                                            <p:strVal val="#ppt_y"/>
                                          </p:val>
                                        </p:tav>
                                      </p:tavLst>
                                    </p:anim>
                                  </p:childTnLst>
                                </p:cTn>
                              </p:par>
                              <p:par>
                                <p:cTn id="15" presetID="3" presetClass="entr" presetSubtype="10" fill="hold" nodeType="withEffect">
                                  <p:stCondLst>
                                    <p:cond delay="0"/>
                                  </p:stCondLst>
                                  <p:childTnLst>
                                    <p:set>
                                      <p:cBhvr>
                                        <p:cTn id="16" dur="1" fill="hold">
                                          <p:stCondLst>
                                            <p:cond delay="0"/>
                                          </p:stCondLst>
                                        </p:cTn>
                                        <p:tgtEl>
                                          <p:spTgt spid="10243"/>
                                        </p:tgtEl>
                                        <p:attrNameLst>
                                          <p:attrName>style.visibility</p:attrName>
                                        </p:attrNameLst>
                                      </p:cBhvr>
                                      <p:to>
                                        <p:strVal val="visible"/>
                                      </p:to>
                                    </p:set>
                                    <p:animEffect transition="in" filter="blinds(horizontal)">
                                      <p:cBhvr>
                                        <p:cTn id="17" dur="500"/>
                                        <p:tgtEl>
                                          <p:spTgt spid="10243"/>
                                        </p:tgtEl>
                                      </p:cBhvr>
                                    </p:animEffect>
                                  </p:childTnLst>
                                </p:cTn>
                              </p:par>
                              <p:par>
                                <p:cTn id="18" presetID="3" presetClass="entr" presetSubtype="1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linds(horizontal)">
                                      <p:cBhvr>
                                        <p:cTn id="20" dur="500"/>
                                        <p:tgtEl>
                                          <p:spTgt spid="13"/>
                                        </p:tgtEl>
                                      </p:cBhvr>
                                    </p:animEffect>
                                  </p:childTnLst>
                                </p:cTn>
                              </p:par>
                              <p:par>
                                <p:cTn id="21" presetID="21" presetClass="entr" presetSubtype="8" fill="hold" nodeType="withEffect">
                                  <p:stCondLst>
                                    <p:cond delay="0"/>
                                  </p:stCondLst>
                                  <p:childTnLst>
                                    <p:set>
                                      <p:cBhvr>
                                        <p:cTn id="22" dur="1" fill="hold">
                                          <p:stCondLst>
                                            <p:cond delay="0"/>
                                          </p:stCondLst>
                                        </p:cTn>
                                        <p:tgtEl>
                                          <p:spTgt spid="10249"/>
                                        </p:tgtEl>
                                        <p:attrNameLst>
                                          <p:attrName>style.visibility</p:attrName>
                                        </p:attrNameLst>
                                      </p:cBhvr>
                                      <p:to>
                                        <p:strVal val="visible"/>
                                      </p:to>
                                    </p:set>
                                    <p:animEffect transition="in" filter="wheel(8)">
                                      <p:cBhvr>
                                        <p:cTn id="23" dur="1000"/>
                                        <p:tgtEl>
                                          <p:spTgt spid="10249"/>
                                        </p:tgtEl>
                                      </p:cBhvr>
                                    </p:animEffect>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250"/>
                                        </p:tgtEl>
                                        <p:attrNameLst>
                                          <p:attrName>style.visibility</p:attrName>
                                        </p:attrNameLst>
                                      </p:cBhvr>
                                      <p:to>
                                        <p:strVal val="visible"/>
                                      </p:to>
                                    </p:set>
                                    <p:anim calcmode="lin" valueType="num">
                                      <p:cBhvr additive="base">
                                        <p:cTn id="27" dur="500" fill="hold"/>
                                        <p:tgtEl>
                                          <p:spTgt spid="10250"/>
                                        </p:tgtEl>
                                        <p:attrNameLst>
                                          <p:attrName>ppt_x</p:attrName>
                                        </p:attrNameLst>
                                      </p:cBhvr>
                                      <p:tavLst>
                                        <p:tav tm="0">
                                          <p:val>
                                            <p:strVal val="1+#ppt_w/2"/>
                                          </p:val>
                                        </p:tav>
                                        <p:tav tm="100000">
                                          <p:val>
                                            <p:strVal val="#ppt_x"/>
                                          </p:val>
                                        </p:tav>
                                      </p:tavLst>
                                    </p:anim>
                                    <p:anim calcmode="lin" valueType="num">
                                      <p:cBhvr additive="base">
                                        <p:cTn id="28" dur="500" fill="hold"/>
                                        <p:tgtEl>
                                          <p:spTgt spid="1025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9468"/>
                                        </p:tgtEl>
                                        <p:attrNameLst>
                                          <p:attrName>style.visibility</p:attrName>
                                        </p:attrNameLst>
                                      </p:cBhvr>
                                      <p:to>
                                        <p:strVal val="visible"/>
                                      </p:to>
                                    </p:set>
                                    <p:anim calcmode="lin" valueType="num">
                                      <p:cBhvr additive="base">
                                        <p:cTn id="31" dur="500" fill="hold"/>
                                        <p:tgtEl>
                                          <p:spTgt spid="19468"/>
                                        </p:tgtEl>
                                        <p:attrNameLst>
                                          <p:attrName>ppt_x</p:attrName>
                                        </p:attrNameLst>
                                      </p:cBhvr>
                                      <p:tavLst>
                                        <p:tav tm="0">
                                          <p:val>
                                            <p:strVal val="0-#ppt_w/2"/>
                                          </p:val>
                                        </p:tav>
                                        <p:tav tm="100000">
                                          <p:val>
                                            <p:strVal val="#ppt_x"/>
                                          </p:val>
                                        </p:tav>
                                      </p:tavLst>
                                    </p:anim>
                                    <p:anim calcmode="lin" valueType="num">
                                      <p:cBhvr additive="base">
                                        <p:cTn id="32" dur="500" fill="hold"/>
                                        <p:tgtEl>
                                          <p:spTgt spid="19468"/>
                                        </p:tgtEl>
                                        <p:attrNameLst>
                                          <p:attrName>ppt_y</p:attrName>
                                        </p:attrNameLst>
                                      </p:cBhvr>
                                      <p:tavLst>
                                        <p:tav tm="0">
                                          <p:val>
                                            <p:strVal val="#ppt_y"/>
                                          </p:val>
                                        </p:tav>
                                        <p:tav tm="100000">
                                          <p:val>
                                            <p:strVal val="#ppt_y"/>
                                          </p:val>
                                        </p:tav>
                                      </p:tavLst>
                                    </p:anim>
                                  </p:childTnLst>
                                </p:cTn>
                              </p:par>
                              <p:par>
                                <p:cTn id="33" presetID="7" presetClass="entr" presetSubtype="4" fill="hold" grpId="0" nodeType="withEffect">
                                  <p:stCondLst>
                                    <p:cond delay="0"/>
                                  </p:stCondLst>
                                  <p:childTnLst>
                                    <p:set>
                                      <p:cBhvr>
                                        <p:cTn id="34" dur="1" fill="hold">
                                          <p:stCondLst>
                                            <p:cond delay="0"/>
                                          </p:stCondLst>
                                        </p:cTn>
                                        <p:tgtEl>
                                          <p:spTgt spid="19470"/>
                                        </p:tgtEl>
                                        <p:attrNameLst>
                                          <p:attrName>style.visibility</p:attrName>
                                        </p:attrNameLst>
                                      </p:cBhvr>
                                      <p:to>
                                        <p:strVal val="visible"/>
                                      </p:to>
                                    </p:set>
                                    <p:anim calcmode="lin" valueType="num">
                                      <p:cBhvr additive="base">
                                        <p:cTn id="35" dur="500" fill="hold"/>
                                        <p:tgtEl>
                                          <p:spTgt spid="19470"/>
                                        </p:tgtEl>
                                        <p:attrNameLst>
                                          <p:attrName>ppt_x</p:attrName>
                                        </p:attrNameLst>
                                      </p:cBhvr>
                                      <p:tavLst>
                                        <p:tav tm="0">
                                          <p:val>
                                            <p:strVal val="#ppt_x"/>
                                          </p:val>
                                        </p:tav>
                                        <p:tav tm="100000">
                                          <p:val>
                                            <p:strVal val="#ppt_x"/>
                                          </p:val>
                                        </p:tav>
                                      </p:tavLst>
                                    </p:anim>
                                    <p:anim calcmode="lin" valueType="num">
                                      <p:cBhvr additive="base">
                                        <p:cTn id="36" dur="500" fill="hold"/>
                                        <p:tgtEl>
                                          <p:spTgt spid="19470"/>
                                        </p:tgtEl>
                                        <p:attrNameLst>
                                          <p:attrName>ppt_y</p:attrName>
                                        </p:attrNameLst>
                                      </p:cBhvr>
                                      <p:tavLst>
                                        <p:tav tm="0">
                                          <p:val>
                                            <p:strVal val="1+#ppt_h/2"/>
                                          </p:val>
                                        </p:tav>
                                        <p:tav tm="100000">
                                          <p:val>
                                            <p:strVal val="#ppt_y"/>
                                          </p:val>
                                        </p:tav>
                                      </p:tavLst>
                                    </p:anim>
                                  </p:childTnLst>
                                </p:cTn>
                              </p:par>
                              <p:par>
                                <p:cTn id="37" presetID="7" presetClass="entr" presetSubtype="1" fill="hold" grpId="0" nodeType="withEffect">
                                  <p:stCondLst>
                                    <p:cond delay="0"/>
                                  </p:stCondLst>
                                  <p:childTnLst>
                                    <p:set>
                                      <p:cBhvr>
                                        <p:cTn id="38" dur="1" fill="hold">
                                          <p:stCondLst>
                                            <p:cond delay="0"/>
                                          </p:stCondLst>
                                        </p:cTn>
                                        <p:tgtEl>
                                          <p:spTgt spid="10251"/>
                                        </p:tgtEl>
                                        <p:attrNameLst>
                                          <p:attrName>style.visibility</p:attrName>
                                        </p:attrNameLst>
                                      </p:cBhvr>
                                      <p:to>
                                        <p:strVal val="visible"/>
                                      </p:to>
                                    </p:set>
                                    <p:anim calcmode="lin" valueType="num">
                                      <p:cBhvr additive="base">
                                        <p:cTn id="39" dur="500" fill="hold"/>
                                        <p:tgtEl>
                                          <p:spTgt spid="10251"/>
                                        </p:tgtEl>
                                        <p:attrNameLst>
                                          <p:attrName>ppt_x</p:attrName>
                                        </p:attrNameLst>
                                      </p:cBhvr>
                                      <p:tavLst>
                                        <p:tav tm="0">
                                          <p:val>
                                            <p:strVal val="#ppt_x"/>
                                          </p:val>
                                        </p:tav>
                                        <p:tav tm="100000">
                                          <p:val>
                                            <p:strVal val="#ppt_x"/>
                                          </p:val>
                                        </p:tav>
                                      </p:tavLst>
                                    </p:anim>
                                    <p:anim calcmode="lin" valueType="num">
                                      <p:cBhvr additive="base">
                                        <p:cTn id="40" dur="500" fill="hold"/>
                                        <p:tgtEl>
                                          <p:spTgt spid="102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P spid="19468" grpId="0"/>
      <p:bldP spid="19470" grpId="0"/>
      <p:bldP spid="10250" grpId="0"/>
      <p:bldP spid="102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0"/>
          <p:cNvSpPr txBox="1">
            <a:spLocks noChangeArrowheads="1"/>
          </p:cNvSpPr>
          <p:nvPr/>
        </p:nvSpPr>
        <p:spPr bwMode="auto">
          <a:xfrm>
            <a:off x="2571750" y="1185863"/>
            <a:ext cx="4737100" cy="366712"/>
          </a:xfrm>
          <a:prstGeom prst="rect">
            <a:avLst/>
          </a:prstGeom>
          <a:noFill/>
          <a:ln w="9525">
            <a:noFill/>
            <a:miter lim="800000"/>
            <a:headEnd/>
            <a:tailEnd/>
          </a:ln>
        </p:spPr>
        <p:txBody>
          <a:bodyPr>
            <a:spAutoFit/>
          </a:bodyPr>
          <a:lstStyle/>
          <a:p>
            <a:pPr>
              <a:spcBef>
                <a:spcPct val="50000"/>
              </a:spcBef>
            </a:pPr>
            <a:endParaRPr lang="ru-RU"/>
          </a:p>
        </p:txBody>
      </p:sp>
      <p:sp>
        <p:nvSpPr>
          <p:cNvPr id="3075" name="Text Box 11"/>
          <p:cNvSpPr txBox="1">
            <a:spLocks noChangeArrowheads="1"/>
          </p:cNvSpPr>
          <p:nvPr/>
        </p:nvSpPr>
        <p:spPr bwMode="auto">
          <a:xfrm>
            <a:off x="2498725" y="1474788"/>
            <a:ext cx="184150" cy="366712"/>
          </a:xfrm>
          <a:prstGeom prst="rect">
            <a:avLst/>
          </a:prstGeom>
          <a:noFill/>
          <a:ln w="9525">
            <a:noFill/>
            <a:miter lim="800000"/>
            <a:headEnd/>
            <a:tailEnd/>
          </a:ln>
        </p:spPr>
        <p:txBody>
          <a:bodyPr>
            <a:spAutoFit/>
          </a:bodyPr>
          <a:lstStyle/>
          <a:p>
            <a:pPr>
              <a:spcBef>
                <a:spcPct val="50000"/>
              </a:spcBef>
            </a:pPr>
            <a:endParaRPr lang="ru-RU"/>
          </a:p>
        </p:txBody>
      </p:sp>
      <p:sp>
        <p:nvSpPr>
          <p:cNvPr id="3076" name="Text Box 12"/>
          <p:cNvSpPr txBox="1">
            <a:spLocks noChangeArrowheads="1"/>
          </p:cNvSpPr>
          <p:nvPr/>
        </p:nvSpPr>
        <p:spPr bwMode="auto">
          <a:xfrm>
            <a:off x="2195513" y="404813"/>
            <a:ext cx="6624637" cy="1465262"/>
          </a:xfrm>
          <a:prstGeom prst="rect">
            <a:avLst/>
          </a:prstGeom>
          <a:noFill/>
          <a:ln w="9525">
            <a:noFill/>
            <a:miter lim="800000"/>
            <a:headEnd/>
            <a:tailEnd/>
          </a:ln>
        </p:spPr>
        <p:txBody>
          <a:bodyPr>
            <a:spAutoFit/>
          </a:bodyPr>
          <a:lstStyle/>
          <a:p>
            <a:pPr algn="ctr"/>
            <a:r>
              <a:rPr lang="ru-RU" sz="3600" b="1" i="1">
                <a:solidFill>
                  <a:srgbClr val="CC0000"/>
                </a:solidFill>
              </a:rPr>
              <a:t>Куклы как элемент материальной культуры.</a:t>
            </a:r>
          </a:p>
          <a:p>
            <a:endParaRPr lang="ru-RU">
              <a:solidFill>
                <a:srgbClr val="CC0000"/>
              </a:solidFill>
            </a:endParaRPr>
          </a:p>
        </p:txBody>
      </p:sp>
      <p:sp>
        <p:nvSpPr>
          <p:cNvPr id="3077" name="Text Box 23"/>
          <p:cNvSpPr txBox="1">
            <a:spLocks noChangeArrowheads="1"/>
          </p:cNvSpPr>
          <p:nvPr/>
        </p:nvSpPr>
        <p:spPr bwMode="auto">
          <a:xfrm>
            <a:off x="2339975" y="2708275"/>
            <a:ext cx="4176713" cy="3013075"/>
          </a:xfrm>
          <a:prstGeom prst="rect">
            <a:avLst/>
          </a:prstGeom>
          <a:noFill/>
          <a:ln w="9525">
            <a:noFill/>
            <a:miter lim="800000"/>
            <a:headEnd/>
            <a:tailEnd/>
          </a:ln>
        </p:spPr>
        <p:txBody>
          <a:bodyPr>
            <a:spAutoFit/>
          </a:bodyPr>
          <a:lstStyle/>
          <a:p>
            <a:pPr algn="ctr"/>
            <a:r>
              <a:rPr lang="ru-RU" sz="2400" b="1" i="1">
                <a:solidFill>
                  <a:srgbClr val="CC0000"/>
                </a:solidFill>
              </a:rPr>
              <a:t>В наше время на прилавках магазинов мы видим бесконечное множество красивых </a:t>
            </a:r>
          </a:p>
          <a:p>
            <a:pPr algn="ctr"/>
            <a:r>
              <a:rPr lang="ru-RU" sz="2400" b="1" i="1">
                <a:solidFill>
                  <a:srgbClr val="CC0000"/>
                </a:solidFill>
              </a:rPr>
              <a:t>кукол, но они сделаны на фабриках и поэтому не несут душевной теплоты.</a:t>
            </a:r>
            <a:r>
              <a:rPr lang="ru-RU" b="1"/>
              <a:t> </a:t>
            </a:r>
          </a:p>
        </p:txBody>
      </p:sp>
      <p:pic>
        <p:nvPicPr>
          <p:cNvPr id="11293" name="Picture 29" descr="28983"/>
          <p:cNvPicPr>
            <a:picLocks noGrp="1" noChangeAspect="1" noChangeArrowheads="1"/>
          </p:cNvPicPr>
          <p:nvPr>
            <p:ph sz="half" idx="1"/>
          </p:nvPr>
        </p:nvPicPr>
        <p:blipFill>
          <a:blip r:embed="rId2"/>
          <a:stretch>
            <a:fillRect/>
          </a:stretch>
        </p:blipFill>
        <p:spPr>
          <a:xfrm>
            <a:off x="6429388" y="2000240"/>
            <a:ext cx="2554172" cy="4054005"/>
          </a:xfrm>
          <a:noFill/>
        </p:spPr>
      </p:pic>
      <p:pic>
        <p:nvPicPr>
          <p:cNvPr id="11288" name="Picture 24" descr="28976"/>
          <p:cNvPicPr>
            <a:picLocks noGrp="1" noChangeAspect="1" noChangeArrowheads="1"/>
          </p:cNvPicPr>
          <p:nvPr>
            <p:ph sz="quarter" idx="2"/>
          </p:nvPr>
        </p:nvPicPr>
        <p:blipFill>
          <a:blip r:embed="rId3"/>
          <a:srcRect/>
          <a:stretch>
            <a:fillRect/>
          </a:stretch>
        </p:blipFill>
        <p:spPr>
          <a:xfrm>
            <a:off x="278531" y="980728"/>
            <a:ext cx="1951038" cy="54006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288"/>
                                        </p:tgtEl>
                                        <p:attrNameLst>
                                          <p:attrName>style.visibility</p:attrName>
                                        </p:attrNameLst>
                                      </p:cBhvr>
                                      <p:to>
                                        <p:strVal val="visible"/>
                                      </p:to>
                                    </p:set>
                                    <p:anim calcmode="lin" valueType="num">
                                      <p:cBhvr additive="base">
                                        <p:cTn id="7" dur="500" fill="hold"/>
                                        <p:tgtEl>
                                          <p:spTgt spid="11288"/>
                                        </p:tgtEl>
                                        <p:attrNameLst>
                                          <p:attrName>ppt_x</p:attrName>
                                        </p:attrNameLst>
                                      </p:cBhvr>
                                      <p:tavLst>
                                        <p:tav tm="0">
                                          <p:val>
                                            <p:strVal val="0-#ppt_w/2"/>
                                          </p:val>
                                        </p:tav>
                                        <p:tav tm="100000">
                                          <p:val>
                                            <p:strVal val="#ppt_x"/>
                                          </p:val>
                                        </p:tav>
                                      </p:tavLst>
                                    </p:anim>
                                    <p:anim calcmode="lin" valueType="num">
                                      <p:cBhvr additive="base">
                                        <p:cTn id="8" dur="500" fill="hold"/>
                                        <p:tgtEl>
                                          <p:spTgt spid="1128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293"/>
                                        </p:tgtEl>
                                        <p:attrNameLst>
                                          <p:attrName>style.visibility</p:attrName>
                                        </p:attrNameLst>
                                      </p:cBhvr>
                                      <p:to>
                                        <p:strVal val="visible"/>
                                      </p:to>
                                    </p:set>
                                    <p:anim calcmode="lin" valueType="num">
                                      <p:cBhvr additive="base">
                                        <p:cTn id="11" dur="500" fill="hold"/>
                                        <p:tgtEl>
                                          <p:spTgt spid="11293"/>
                                        </p:tgtEl>
                                        <p:attrNameLst>
                                          <p:attrName>ppt_x</p:attrName>
                                        </p:attrNameLst>
                                      </p:cBhvr>
                                      <p:tavLst>
                                        <p:tav tm="0">
                                          <p:val>
                                            <p:strVal val="1+#ppt_w/2"/>
                                          </p:val>
                                        </p:tav>
                                        <p:tav tm="100000">
                                          <p:val>
                                            <p:strVal val="#ppt_x"/>
                                          </p:val>
                                        </p:tav>
                                      </p:tavLst>
                                    </p:anim>
                                    <p:anim calcmode="lin" valueType="num">
                                      <p:cBhvr additive="base">
                                        <p:cTn id="12" dur="500" fill="hold"/>
                                        <p:tgtEl>
                                          <p:spTgt spid="112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3"/>
          <p:cNvSpPr txBox="1">
            <a:spLocks noChangeArrowheads="1"/>
          </p:cNvSpPr>
          <p:nvPr/>
        </p:nvSpPr>
        <p:spPr bwMode="auto">
          <a:xfrm>
            <a:off x="2571750" y="1185863"/>
            <a:ext cx="4737100" cy="366712"/>
          </a:xfrm>
          <a:prstGeom prst="rect">
            <a:avLst/>
          </a:prstGeom>
          <a:noFill/>
          <a:ln w="9525">
            <a:noFill/>
            <a:miter lim="800000"/>
            <a:headEnd/>
            <a:tailEnd/>
          </a:ln>
        </p:spPr>
        <p:txBody>
          <a:bodyPr>
            <a:spAutoFit/>
          </a:bodyPr>
          <a:lstStyle/>
          <a:p>
            <a:pPr>
              <a:spcBef>
                <a:spcPct val="50000"/>
              </a:spcBef>
            </a:pPr>
            <a:endParaRPr lang="ru-RU"/>
          </a:p>
        </p:txBody>
      </p:sp>
      <p:sp>
        <p:nvSpPr>
          <p:cNvPr id="4101" name="Text Box 4"/>
          <p:cNvSpPr txBox="1">
            <a:spLocks noChangeArrowheads="1"/>
          </p:cNvSpPr>
          <p:nvPr/>
        </p:nvSpPr>
        <p:spPr bwMode="auto">
          <a:xfrm>
            <a:off x="2498725" y="1474788"/>
            <a:ext cx="184150" cy="366712"/>
          </a:xfrm>
          <a:prstGeom prst="rect">
            <a:avLst/>
          </a:prstGeom>
          <a:noFill/>
          <a:ln w="9525">
            <a:noFill/>
            <a:miter lim="800000"/>
            <a:headEnd/>
            <a:tailEnd/>
          </a:ln>
        </p:spPr>
        <p:txBody>
          <a:bodyPr>
            <a:spAutoFit/>
          </a:bodyPr>
          <a:lstStyle/>
          <a:p>
            <a:pPr>
              <a:spcBef>
                <a:spcPct val="50000"/>
              </a:spcBef>
            </a:pPr>
            <a:endParaRPr lang="ru-RU"/>
          </a:p>
        </p:txBody>
      </p:sp>
      <p:sp>
        <p:nvSpPr>
          <p:cNvPr id="4102" name="Text Box 7"/>
          <p:cNvSpPr txBox="1">
            <a:spLocks noChangeArrowheads="1"/>
          </p:cNvSpPr>
          <p:nvPr/>
        </p:nvSpPr>
        <p:spPr bwMode="auto">
          <a:xfrm>
            <a:off x="3492500" y="692150"/>
            <a:ext cx="4679950" cy="2530475"/>
          </a:xfrm>
          <a:prstGeom prst="rect">
            <a:avLst/>
          </a:prstGeom>
          <a:noFill/>
          <a:ln w="9525">
            <a:noFill/>
            <a:miter lim="800000"/>
            <a:headEnd/>
            <a:tailEnd/>
          </a:ln>
        </p:spPr>
        <p:txBody>
          <a:bodyPr>
            <a:spAutoFit/>
          </a:bodyPr>
          <a:lstStyle/>
          <a:p>
            <a:pPr algn="ctr"/>
            <a:r>
              <a:rPr lang="ru-RU" sz="2000" b="1" i="1" dirty="0">
                <a:solidFill>
                  <a:srgbClr val="CC0000"/>
                </a:solidFill>
                <a:latin typeface="+mj-lt"/>
              </a:rPr>
              <a:t>Кукла, </a:t>
            </a:r>
          </a:p>
          <a:p>
            <a:pPr algn="ctr"/>
            <a:r>
              <a:rPr lang="ru-RU" sz="2000" b="1" i="1" dirty="0">
                <a:solidFill>
                  <a:srgbClr val="CC0000"/>
                </a:solidFill>
                <a:latin typeface="+mj-lt"/>
              </a:rPr>
              <a:t>созданная руками мастера, индивидуальна в своем роде. </a:t>
            </a:r>
          </a:p>
          <a:p>
            <a:pPr algn="ctr"/>
            <a:r>
              <a:rPr lang="ru-RU" sz="2000" b="1" i="1" dirty="0">
                <a:solidFill>
                  <a:srgbClr val="CC0000"/>
                </a:solidFill>
                <a:latin typeface="+mj-lt"/>
              </a:rPr>
              <a:t>У нее своя история создания и свой  неповторимый образ. </a:t>
            </a:r>
          </a:p>
          <a:p>
            <a:pPr algn="ctr"/>
            <a:r>
              <a:rPr lang="ru-RU" sz="2000" b="1" i="1" dirty="0">
                <a:solidFill>
                  <a:srgbClr val="CC0000"/>
                </a:solidFill>
                <a:latin typeface="+mj-lt"/>
              </a:rPr>
              <a:t>Через века и поколения пронесла народная память традиционные образы кукол.</a:t>
            </a:r>
            <a:r>
              <a:rPr lang="ru-RU" b="1" i="1" dirty="0">
                <a:latin typeface="+mj-lt"/>
              </a:rPr>
              <a:t> </a:t>
            </a:r>
          </a:p>
        </p:txBody>
      </p:sp>
      <p:sp>
        <p:nvSpPr>
          <p:cNvPr id="4103" name="Rectangle 12"/>
          <p:cNvSpPr>
            <a:spLocks noChangeArrowheads="1"/>
          </p:cNvSpPr>
          <p:nvPr/>
        </p:nvSpPr>
        <p:spPr bwMode="auto">
          <a:xfrm>
            <a:off x="5668963" y="549275"/>
            <a:ext cx="184150" cy="396875"/>
          </a:xfrm>
          <a:prstGeom prst="rect">
            <a:avLst/>
          </a:prstGeom>
          <a:noFill/>
          <a:ln w="9525">
            <a:noFill/>
            <a:miter lim="800000"/>
            <a:headEnd/>
            <a:tailEnd/>
          </a:ln>
        </p:spPr>
        <p:txBody>
          <a:bodyPr wrap="none">
            <a:spAutoFit/>
          </a:bodyPr>
          <a:lstStyle/>
          <a:p>
            <a:pPr algn="ctr"/>
            <a:endParaRPr lang="ru-RU" sz="2000" b="1" i="1">
              <a:solidFill>
                <a:srgbClr val="990033"/>
              </a:solidFill>
            </a:endParaRPr>
          </a:p>
        </p:txBody>
      </p:sp>
      <p:pic>
        <p:nvPicPr>
          <p:cNvPr id="11" name="Содержимое 10" descr="C:\Documents and Settings\Loner\Мои документы\______1_189.jpg"/>
          <p:cNvPicPr>
            <a:picLocks noGrp="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3857620" y="0"/>
            <a:ext cx="3143272" cy="3873588"/>
          </a:xfrm>
          <a:prstGeom prst="rect">
            <a:avLst/>
          </a:prstGeom>
          <a:noFill/>
          <a:ln w="9525">
            <a:noFill/>
            <a:miter lim="800000"/>
            <a:headEnd/>
            <a:tailEnd/>
          </a:ln>
        </p:spPr>
      </p:pic>
      <p:pic>
        <p:nvPicPr>
          <p:cNvPr id="1026" name="Picture 2"/>
          <p:cNvPicPr>
            <a:picLocks noGrp="1" noChangeAspect="1" noChangeArrowheads="1"/>
          </p:cNvPicPr>
          <p:nvPr>
            <p:ph sz="quarter" idx="2"/>
          </p:nvPr>
        </p:nvPicPr>
        <p:blipFill>
          <a:blip r:embed="rId3"/>
          <a:srcRect/>
          <a:stretch>
            <a:fillRect/>
          </a:stretch>
        </p:blipFill>
        <p:spPr bwMode="auto">
          <a:xfrm>
            <a:off x="5214942" y="142852"/>
            <a:ext cx="1748801" cy="321471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5072066" y="142852"/>
            <a:ext cx="1993120" cy="321471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nodeType="afterEffect">
                                  <p:stCondLst>
                                    <p:cond delay="0"/>
                                  </p:stCondLst>
                                  <p:childTnLst>
                                    <p:animMotion origin="layout" path="M -0.37726 0.12306 L 1.11022E-16 -1.42725E-6 " pathEditMode="relative" rAng="0" ptsTypes="AA">
                                      <p:cBhvr>
                                        <p:cTn id="6" dur="2000" spd="-100000" fill="hold"/>
                                        <p:tgtEl>
                                          <p:spTgt spid="11"/>
                                        </p:tgtEl>
                                        <p:attrNameLst>
                                          <p:attrName>ppt_x</p:attrName>
                                          <p:attrName>ppt_y</p:attrName>
                                        </p:attrNameLst>
                                      </p:cBhvr>
                                      <p:rCtr x="18900" y="-6200"/>
                                    </p:animMotion>
                                  </p:childTnLst>
                                </p:cTn>
                              </p:par>
                              <p:par>
                                <p:cTn id="7" presetID="49" presetClass="path" presetSubtype="0" accel="50000" decel="50000" fill="hold" nodeType="withEffect">
                                  <p:stCondLst>
                                    <p:cond delay="0"/>
                                  </p:stCondLst>
                                  <p:childTnLst>
                                    <p:animMotion origin="layout" path="M -2.22222E-6 4.43211E-6 L -0.15816 0.49664 " pathEditMode="relative" rAng="0" ptsTypes="AA">
                                      <p:cBhvr>
                                        <p:cTn id="8" dur="2000" fill="hold"/>
                                        <p:tgtEl>
                                          <p:spTgt spid="1026"/>
                                        </p:tgtEl>
                                        <p:attrNameLst>
                                          <p:attrName>ppt_x</p:attrName>
                                          <p:attrName>ppt_y</p:attrName>
                                        </p:attrNameLst>
                                      </p:cBhvr>
                                      <p:rCtr x="-7900" y="24800"/>
                                    </p:animMotion>
                                  </p:childTnLst>
                                </p:cTn>
                              </p:par>
                              <p:par>
                                <p:cTn id="9" presetID="42" presetClass="path" presetSubtype="0" accel="50000" decel="50000" fill="hold" nodeType="withEffect">
                                  <p:stCondLst>
                                    <p:cond delay="0"/>
                                  </p:stCondLst>
                                  <p:childTnLst>
                                    <p:animMotion origin="layout" path="M 4.72222E-6 4.43211E-6 L 0.1592 0.49664 " pathEditMode="relative" rAng="0" ptsTypes="AA">
                                      <p:cBhvr>
                                        <p:cTn id="10" dur="2000" fill="hold"/>
                                        <p:tgtEl>
                                          <p:spTgt spid="1027"/>
                                        </p:tgtEl>
                                        <p:attrNameLst>
                                          <p:attrName>ppt_x</p:attrName>
                                          <p:attrName>ppt_y</p:attrName>
                                        </p:attrNameLst>
                                      </p:cBhvr>
                                      <p:rCtr x="8000" y="24800"/>
                                    </p:animMotion>
                                  </p:childTnLst>
                                </p:cTn>
                              </p:par>
                              <p:par>
                                <p:cTn id="11" presetID="10" presetClass="entr" presetSubtype="0" fill="hold" grpId="0" nodeType="withEffect">
                                  <p:stCondLst>
                                    <p:cond delay="0"/>
                                  </p:stCondLst>
                                  <p:childTnLst>
                                    <p:set>
                                      <p:cBhvr>
                                        <p:cTn id="12" dur="1" fill="hold">
                                          <p:stCondLst>
                                            <p:cond delay="0"/>
                                          </p:stCondLst>
                                        </p:cTn>
                                        <p:tgtEl>
                                          <p:spTgt spid="4102"/>
                                        </p:tgtEl>
                                        <p:attrNameLst>
                                          <p:attrName>style.visibility</p:attrName>
                                        </p:attrNameLst>
                                      </p:cBhvr>
                                      <p:to>
                                        <p:strVal val="visible"/>
                                      </p:to>
                                    </p:set>
                                    <p:animEffect transition="in" filter="fade">
                                      <p:cBhvr>
                                        <p:cTn id="13"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6"/>
          <p:cNvSpPr txBox="1">
            <a:spLocks noChangeArrowheads="1"/>
          </p:cNvSpPr>
          <p:nvPr/>
        </p:nvSpPr>
        <p:spPr bwMode="auto">
          <a:xfrm>
            <a:off x="3143240" y="1142984"/>
            <a:ext cx="5435600" cy="1631216"/>
          </a:xfrm>
          <a:prstGeom prst="rect">
            <a:avLst/>
          </a:prstGeom>
          <a:noFill/>
          <a:ln w="9525">
            <a:noFill/>
            <a:miter lim="800000"/>
            <a:headEnd/>
            <a:tailEnd/>
          </a:ln>
        </p:spPr>
        <p:txBody>
          <a:bodyPr>
            <a:spAutoFit/>
          </a:bodyPr>
          <a:lstStyle/>
          <a:p>
            <a:pPr algn="ctr">
              <a:spcBef>
                <a:spcPct val="50000"/>
              </a:spcBef>
            </a:pPr>
            <a:r>
              <a:rPr lang="ru-RU" sz="2000" b="1" i="1" dirty="0">
                <a:solidFill>
                  <a:srgbClr val="CC0000"/>
                </a:solidFill>
                <a:latin typeface="+mj-lt"/>
              </a:rPr>
              <a:t>Каких-то полтораста лет назад куклы были непременным атрибутом повседневного быта наших бабушек и дедушек, неотъемлемой частью праздников, процесса воспитания детей.</a:t>
            </a:r>
          </a:p>
        </p:txBody>
      </p:sp>
      <p:pic>
        <p:nvPicPr>
          <p:cNvPr id="7" name="Рисунок 6"/>
          <p:cNvPicPr/>
          <p:nvPr/>
        </p:nvPicPr>
        <p:blipFill>
          <a:blip r:embed="rId2" cstate="email">
            <a:extLst>
              <a:ext uri="{28A0092B-C50C-407E-A947-70E740481C1C}">
                <a14:useLocalDpi xmlns:a14="http://schemas.microsoft.com/office/drawing/2010/main"/>
              </a:ext>
            </a:extLst>
          </a:blip>
          <a:srcRect/>
          <a:stretch>
            <a:fillRect/>
          </a:stretch>
        </p:blipFill>
        <p:spPr bwMode="auto">
          <a:xfrm>
            <a:off x="642910" y="3143248"/>
            <a:ext cx="2065281" cy="2752725"/>
          </a:xfrm>
          <a:prstGeom prst="rect">
            <a:avLst/>
          </a:prstGeom>
          <a:noFill/>
          <a:ln w="28575">
            <a:solidFill>
              <a:schemeClr val="bg2">
                <a:lumMod val="75000"/>
              </a:schemeClr>
            </a:solidFill>
            <a:miter lim="800000"/>
            <a:headEnd/>
            <a:tailEnd/>
          </a:ln>
        </p:spPr>
      </p:pic>
      <p:pic>
        <p:nvPicPr>
          <p:cNvPr id="9" name="Picture 13" descr="gift+souvenirs+amulets-ii0296rp"/>
          <p:cNvPicPr>
            <a:picLocks noGrp="1" noChangeAspect="1" noChangeArrowheads="1"/>
          </p:cNvPicPr>
          <p:nvPr>
            <p:ph sz="quarter" idx="4294967295"/>
          </p:nvPr>
        </p:nvPicPr>
        <p:blipFill>
          <a:blip r:embed="rId3"/>
          <a:srcRect/>
          <a:stretch>
            <a:fillRect/>
          </a:stretch>
        </p:blipFill>
        <p:spPr>
          <a:xfrm>
            <a:off x="571472" y="3143248"/>
            <a:ext cx="2491985" cy="3000396"/>
          </a:xfrm>
          <a:noFill/>
          <a:ln w="38100">
            <a:solidFill>
              <a:schemeClr val="folHlink"/>
            </a:solidFill>
          </a:ln>
        </p:spPr>
      </p:pic>
      <p:pic>
        <p:nvPicPr>
          <p:cNvPr id="8" name="Picture 22" descr="Десятиручка"/>
          <p:cNvPicPr>
            <a:picLocks noChangeAspect="1" noChangeArrowheads="1"/>
          </p:cNvPicPr>
          <p:nvPr/>
        </p:nvPicPr>
        <p:blipFill>
          <a:blip r:embed="rId4"/>
          <a:srcRect/>
          <a:stretch>
            <a:fillRect/>
          </a:stretch>
        </p:blipFill>
        <p:spPr bwMode="auto">
          <a:xfrm>
            <a:off x="500034" y="3143248"/>
            <a:ext cx="2990660" cy="3000396"/>
          </a:xfrm>
          <a:prstGeom prst="rect">
            <a:avLst/>
          </a:prstGeom>
          <a:noFill/>
          <a:ln w="38100">
            <a:solidFill>
              <a:schemeClr val="folHlink"/>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0  L 0 -0.3331  E" pathEditMode="relative" ptsTypes="">
                                      <p:cBhvr>
                                        <p:cTn id="6" dur="2000" fill="hold"/>
                                        <p:tgtEl>
                                          <p:spTgt spid="7"/>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56528 0.00162 L 8.33333E-7 -2.33865E-6 " pathEditMode="relative" rAng="0" ptsTypes="AA">
                                      <p:cBhvr>
                                        <p:cTn id="8" dur="2000" spd="-100000" fill="hold"/>
                                        <p:tgtEl>
                                          <p:spTgt spid="8"/>
                                        </p:tgtEl>
                                        <p:attrNameLst>
                                          <p:attrName>ppt_x</p:attrName>
                                          <p:attrName>ppt_y</p:attrName>
                                        </p:attrNameLst>
                                      </p:cBhvr>
                                      <p:rCtr x="-283" y="-1"/>
                                    </p:animMotion>
                                  </p:childTnLst>
                                </p:cTn>
                              </p:par>
                              <p:par>
                                <p:cTn id="9" presetID="63" presetClass="path" presetSubtype="0" accel="50000" decel="50000" fill="hold" nodeType="withEffect">
                                  <p:stCondLst>
                                    <p:cond delay="0"/>
                                  </p:stCondLst>
                                  <p:childTnLst>
                                    <p:animMotion origin="layout" path="M -0.04531 0.00139 L 0.26181 0.00139 " pathEditMode="relative" rAng="0" ptsTypes="AA">
                                      <p:cBhvr>
                                        <p:cTn id="10" dur="2000" fill="hold"/>
                                        <p:tgtEl>
                                          <p:spTgt spid="9"/>
                                        </p:tgtEl>
                                        <p:attrNameLst>
                                          <p:attrName>ppt_x</p:attrName>
                                          <p:attrName>ppt_y</p:attrName>
                                        </p:attrNameLst>
                                      </p:cBhvr>
                                      <p:rCtr x="153" y="0"/>
                                    </p:animMotion>
                                  </p:childTnLst>
                                </p:cTn>
                              </p:par>
                              <p:par>
                                <p:cTn id="11" presetID="10" presetClass="entr" presetSubtype="0" fill="hold" grpId="0" nodeType="with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fade">
                                      <p:cBhvr>
                                        <p:cTn id="13"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sz="half" idx="4294967295"/>
          </p:nvPr>
        </p:nvSpPr>
        <p:spPr>
          <a:xfrm>
            <a:off x="214282" y="1214422"/>
            <a:ext cx="3643338" cy="4071966"/>
          </a:xfrm>
        </p:spPr>
        <p:txBody>
          <a:bodyPr>
            <a:normAutofit lnSpcReduction="10000"/>
          </a:bodyPr>
          <a:lstStyle/>
          <a:p>
            <a:pPr eaLnBrk="1" hangingPunct="1">
              <a:buFontTx/>
              <a:buNone/>
            </a:pPr>
            <a:r>
              <a:rPr lang="ru-RU" sz="4000" b="1" i="1" dirty="0" smtClean="0">
                <a:solidFill>
                  <a:srgbClr val="FF0000"/>
                </a:solidFill>
                <a:latin typeface="+mj-lt"/>
              </a:rPr>
              <a:t>Куклы делятся на 3 группы</a:t>
            </a:r>
            <a:r>
              <a:rPr lang="en-US" sz="4000" b="1" i="1" dirty="0" smtClean="0">
                <a:solidFill>
                  <a:srgbClr val="FF0000"/>
                </a:solidFill>
                <a:latin typeface="+mj-lt"/>
              </a:rPr>
              <a:t>:</a:t>
            </a:r>
            <a:endParaRPr lang="ru-RU" sz="4000" b="1" i="1" dirty="0" smtClean="0">
              <a:solidFill>
                <a:srgbClr val="FF0000"/>
              </a:solidFill>
              <a:latin typeface="+mj-lt"/>
            </a:endParaRPr>
          </a:p>
          <a:p>
            <a:pPr eaLnBrk="1" hangingPunct="1"/>
            <a:r>
              <a:rPr lang="ru-RU" sz="4000" b="1" i="1" dirty="0" smtClean="0">
                <a:solidFill>
                  <a:srgbClr val="FF0000"/>
                </a:solidFill>
                <a:latin typeface="+mj-lt"/>
              </a:rPr>
              <a:t>Куклы-обереги</a:t>
            </a:r>
            <a:r>
              <a:rPr lang="en-US" sz="4000" b="1" i="1" dirty="0" smtClean="0">
                <a:solidFill>
                  <a:srgbClr val="FF0000"/>
                </a:solidFill>
                <a:latin typeface="+mj-lt"/>
              </a:rPr>
              <a:t>;</a:t>
            </a:r>
            <a:endParaRPr lang="ru-RU" sz="4000" b="1" i="1" dirty="0" smtClean="0">
              <a:solidFill>
                <a:srgbClr val="FF0000"/>
              </a:solidFill>
              <a:latin typeface="+mj-lt"/>
            </a:endParaRPr>
          </a:p>
          <a:p>
            <a:pPr eaLnBrk="1" hangingPunct="1"/>
            <a:r>
              <a:rPr lang="ru-RU" sz="4000" b="1" i="1" dirty="0" smtClean="0">
                <a:solidFill>
                  <a:srgbClr val="FF0000"/>
                </a:solidFill>
                <a:latin typeface="+mj-lt"/>
              </a:rPr>
              <a:t>Игровые</a:t>
            </a:r>
            <a:r>
              <a:rPr lang="en-US" sz="4000" b="1" i="1" dirty="0" smtClean="0">
                <a:solidFill>
                  <a:srgbClr val="FF0000"/>
                </a:solidFill>
                <a:latin typeface="+mj-lt"/>
              </a:rPr>
              <a:t>;</a:t>
            </a:r>
            <a:endParaRPr lang="ru-RU" sz="4000" b="1" i="1" dirty="0" smtClean="0">
              <a:solidFill>
                <a:srgbClr val="FF0000"/>
              </a:solidFill>
              <a:latin typeface="+mj-lt"/>
            </a:endParaRPr>
          </a:p>
          <a:p>
            <a:pPr eaLnBrk="1" hangingPunct="1"/>
            <a:r>
              <a:rPr lang="ru-RU" sz="4000" b="1" i="1" dirty="0" smtClean="0">
                <a:solidFill>
                  <a:srgbClr val="FF0000"/>
                </a:solidFill>
                <a:latin typeface="+mj-lt"/>
              </a:rPr>
              <a:t>Обрядовые</a:t>
            </a:r>
            <a:r>
              <a:rPr lang="en-US" sz="4000" b="1" dirty="0" smtClean="0">
                <a:solidFill>
                  <a:srgbClr val="FF0000"/>
                </a:solidFill>
                <a:latin typeface="+mj-lt"/>
              </a:rPr>
              <a:t>;</a:t>
            </a:r>
          </a:p>
        </p:txBody>
      </p:sp>
      <p:sp>
        <p:nvSpPr>
          <p:cNvPr id="7172" name="WordArt 11"/>
          <p:cNvSpPr>
            <a:spLocks noChangeArrowheads="1" noChangeShapeType="1" noTextEdit="1"/>
          </p:cNvSpPr>
          <p:nvPr/>
        </p:nvSpPr>
        <p:spPr bwMode="auto">
          <a:xfrm>
            <a:off x="642910" y="285728"/>
            <a:ext cx="8031192" cy="879461"/>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solidFill>
                  <a:srgbClr val="FF0000"/>
                </a:solidFill>
                <a:effectLst>
                  <a:outerShdw dist="45791" dir="2021404" algn="ctr" rotWithShape="0">
                    <a:srgbClr val="B2B2B2">
                      <a:alpha val="79999"/>
                    </a:srgbClr>
                  </a:outerShdw>
                </a:effectLst>
                <a:latin typeface="+mj-lt"/>
                <a:cs typeface="Times New Roman"/>
              </a:rPr>
              <a:t>Типы кукол по </a:t>
            </a:r>
            <a:r>
              <a:rPr lang="ru-RU" sz="3600" kern="10" dirty="0" smtClean="0">
                <a:ln w="9525">
                  <a:noFill/>
                  <a:round/>
                  <a:headEnd/>
                  <a:tailEnd/>
                </a:ln>
                <a:solidFill>
                  <a:srgbClr val="FF0000"/>
                </a:solidFill>
                <a:effectLst>
                  <a:outerShdw dist="45791" dir="2021404" algn="ctr" rotWithShape="0">
                    <a:srgbClr val="B2B2B2">
                      <a:alpha val="79999"/>
                    </a:srgbClr>
                  </a:outerShdw>
                </a:effectLst>
                <a:latin typeface="+mj-lt"/>
                <a:cs typeface="Times New Roman"/>
              </a:rPr>
              <a:t>назначению</a:t>
            </a:r>
            <a:endParaRPr lang="ru-RU" sz="3600" kern="10" dirty="0">
              <a:ln w="9525">
                <a:noFill/>
                <a:round/>
                <a:headEnd/>
                <a:tailEnd/>
              </a:ln>
              <a:solidFill>
                <a:srgbClr val="FF0000"/>
              </a:solidFill>
              <a:effectLst>
                <a:outerShdw dist="45791" dir="2021404" algn="ctr" rotWithShape="0">
                  <a:srgbClr val="B2B2B2">
                    <a:alpha val="79999"/>
                  </a:srgbClr>
                </a:outerShdw>
              </a:effectLst>
              <a:latin typeface="+mj-lt"/>
              <a:cs typeface="Times New Roman"/>
            </a:endParaRPr>
          </a:p>
        </p:txBody>
      </p:sp>
      <p:pic>
        <p:nvPicPr>
          <p:cNvPr id="5" name="Рисунок 4"/>
          <p:cNvPicPr/>
          <p:nvPr/>
        </p:nvPicPr>
        <p:blipFill>
          <a:blip r:embed="rId2" cstate="email">
            <a:extLst>
              <a:ext uri="{28A0092B-C50C-407E-A947-70E740481C1C}">
                <a14:useLocalDpi xmlns:a14="http://schemas.microsoft.com/office/drawing/2010/main"/>
              </a:ext>
            </a:extLst>
          </a:blip>
          <a:srcRect/>
          <a:stretch>
            <a:fillRect/>
          </a:stretch>
        </p:blipFill>
        <p:spPr bwMode="auto">
          <a:xfrm>
            <a:off x="5143504" y="1142984"/>
            <a:ext cx="3786214" cy="2714644"/>
          </a:xfrm>
          <a:prstGeom prst="rect">
            <a:avLst/>
          </a:prstGeom>
          <a:noFill/>
          <a:ln w="9525">
            <a:noFill/>
            <a:miter lim="800000"/>
            <a:headEnd/>
            <a:tailEnd/>
          </a:ln>
        </p:spPr>
      </p:pic>
      <p:pic>
        <p:nvPicPr>
          <p:cNvPr id="6" name="Picture 5" descr="i0297rp свад"/>
          <p:cNvPicPr>
            <a:picLocks noChangeAspect="1" noChangeArrowheads="1"/>
          </p:cNvPicPr>
          <p:nvPr/>
        </p:nvPicPr>
        <p:blipFill>
          <a:blip r:embed="rId3">
            <a:clrChange>
              <a:clrFrom>
                <a:srgbClr val="F9FFFF"/>
              </a:clrFrom>
              <a:clrTo>
                <a:srgbClr val="F9FFFF">
                  <a:alpha val="0"/>
                </a:srgbClr>
              </a:clrTo>
            </a:clrChange>
            <a:lum bright="12000" contrast="30000"/>
          </a:blip>
          <a:srcRect/>
          <a:stretch>
            <a:fillRect/>
          </a:stretch>
        </p:blipFill>
        <p:spPr>
          <a:xfrm>
            <a:off x="1857356" y="4643446"/>
            <a:ext cx="3079926" cy="2214554"/>
          </a:xfrm>
          <a:prstGeom prst="rect">
            <a:avLst/>
          </a:prstGeom>
          <a:noFill/>
        </p:spPr>
      </p:pic>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43504" y="4000504"/>
            <a:ext cx="3813429" cy="2625639"/>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170">
                                            <p:txEl>
                                              <p:pRg st="1" end="1"/>
                                            </p:txEl>
                                          </p:spTgt>
                                        </p:tgtEl>
                                        <p:attrNameLst>
                                          <p:attrName>style.visibility</p:attrName>
                                        </p:attrNameLst>
                                      </p:cBhvr>
                                      <p:to>
                                        <p:strVal val="visible"/>
                                      </p:to>
                                    </p:set>
                                    <p:anim calcmode="lin" valueType="num">
                                      <p:cBhvr additive="base">
                                        <p:cTn id="7" dur="500" fill="hold"/>
                                        <p:tgtEl>
                                          <p:spTgt spid="717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0">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170">
                                            <p:txEl>
                                              <p:pRg st="2" end="2"/>
                                            </p:txEl>
                                          </p:spTgt>
                                        </p:tgtEl>
                                        <p:attrNameLst>
                                          <p:attrName>style.visibility</p:attrName>
                                        </p:attrNameLst>
                                      </p:cBhvr>
                                      <p:to>
                                        <p:strVal val="visible"/>
                                      </p:to>
                                    </p:set>
                                    <p:anim calcmode="lin" valueType="num">
                                      <p:cBhvr additive="base">
                                        <p:cTn id="17" dur="500" fill="hold"/>
                                        <p:tgtEl>
                                          <p:spTgt spid="7170">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70">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074"/>
                                        </p:tgtEl>
                                        <p:attrNameLst>
                                          <p:attrName>style.visibility</p:attrName>
                                        </p:attrNameLst>
                                      </p:cBhvr>
                                      <p:to>
                                        <p:strVal val="visible"/>
                                      </p:to>
                                    </p:set>
                                    <p:anim calcmode="lin" valueType="num">
                                      <p:cBhvr additive="base">
                                        <p:cTn id="21" dur="500" fill="hold"/>
                                        <p:tgtEl>
                                          <p:spTgt spid="3074"/>
                                        </p:tgtEl>
                                        <p:attrNameLst>
                                          <p:attrName>ppt_x</p:attrName>
                                        </p:attrNameLst>
                                      </p:cBhvr>
                                      <p:tavLst>
                                        <p:tav tm="0">
                                          <p:val>
                                            <p:strVal val="#ppt_x"/>
                                          </p:val>
                                        </p:tav>
                                        <p:tav tm="100000">
                                          <p:val>
                                            <p:strVal val="#ppt_x"/>
                                          </p:val>
                                        </p:tav>
                                      </p:tavLst>
                                    </p:anim>
                                    <p:anim calcmode="lin" valueType="num">
                                      <p:cBhvr additive="base">
                                        <p:cTn id="2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170">
                                            <p:txEl>
                                              <p:pRg st="3" end="3"/>
                                            </p:txEl>
                                          </p:spTgt>
                                        </p:tgtEl>
                                        <p:attrNameLst>
                                          <p:attrName>style.visibility</p:attrName>
                                        </p:attrNameLst>
                                      </p:cBhvr>
                                      <p:to>
                                        <p:strVal val="visible"/>
                                      </p:to>
                                    </p:set>
                                    <p:anim calcmode="lin" valueType="num">
                                      <p:cBhvr additive="base">
                                        <p:cTn id="27" dur="500" fill="hold"/>
                                        <p:tgtEl>
                                          <p:spTgt spid="7170">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0">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51275" y="260350"/>
            <a:ext cx="4968875" cy="6963445"/>
          </a:xfrm>
          <a:prstGeom prst="rect">
            <a:avLst/>
          </a:prstGeom>
          <a:noFill/>
          <a:ln w="9525">
            <a:noFill/>
            <a:miter lim="800000"/>
            <a:headEnd/>
            <a:tailEnd/>
          </a:ln>
        </p:spPr>
        <p:txBody>
          <a:bodyPr wrap="square">
            <a:spAutoFit/>
          </a:bodyPr>
          <a:lstStyle/>
          <a:p>
            <a:pPr>
              <a:spcBef>
                <a:spcPct val="50000"/>
              </a:spcBef>
            </a:pPr>
            <a:r>
              <a:rPr lang="ru-RU" sz="1900" b="1" i="1" dirty="0" smtClean="0">
                <a:solidFill>
                  <a:srgbClr val="FF0000"/>
                </a:solidFill>
                <a:latin typeface="+mj-lt"/>
              </a:rPr>
              <a:t>     Богата земля русская обрядами и участниками бывают куклы. Во многом куклы были связаны со все возможными обрядами во время проведения праздников</a:t>
            </a:r>
            <a:r>
              <a:rPr lang="en-US" sz="1900" b="1" i="1" dirty="0" smtClean="0">
                <a:solidFill>
                  <a:srgbClr val="FF0000"/>
                </a:solidFill>
                <a:latin typeface="+mj-lt"/>
              </a:rPr>
              <a:t>.</a:t>
            </a:r>
            <a:r>
              <a:rPr lang="ru-RU" sz="1900" b="1" i="1" dirty="0" smtClean="0">
                <a:solidFill>
                  <a:srgbClr val="FF0000"/>
                </a:solidFill>
                <a:latin typeface="+mj-lt"/>
              </a:rPr>
              <a:t> Обрядовых кукол почитали и ставили в избе</a:t>
            </a:r>
            <a:r>
              <a:rPr lang="en-US" sz="1900" b="1" i="1" dirty="0" smtClean="0">
                <a:solidFill>
                  <a:srgbClr val="FF0000"/>
                </a:solidFill>
                <a:latin typeface="+mj-lt"/>
              </a:rPr>
              <a:t>,</a:t>
            </a:r>
            <a:r>
              <a:rPr lang="ru-RU" sz="1900" b="1" i="1" dirty="0" smtClean="0">
                <a:solidFill>
                  <a:srgbClr val="FF0000"/>
                </a:solidFill>
                <a:latin typeface="+mj-lt"/>
              </a:rPr>
              <a:t> в красный угол. Безликим </a:t>
            </a:r>
            <a:r>
              <a:rPr lang="ru-RU" sz="1900" b="1" i="1" dirty="0">
                <a:solidFill>
                  <a:srgbClr val="FF0000"/>
                </a:solidFill>
                <a:latin typeface="+mj-lt"/>
              </a:rPr>
              <a:t>обрядовым  куклам приписывались различные волшебные свойства, они могли защитить человека от злых сил, принять на себя болезни или несчастья, помочь хорошему урожаю. Считалось, что при изготовлении обрядовых кукол, недопустимо использовать колющие и режущие предметы, которыми человек мог пораниться. Поэтому тряпочки и нитки для будущих кукол нужно было не резать, а рвать. Куклы делались без единого шва, потому что не было большего греха, чем воткнуть в куколку иголку. Многие куклы бережно хранились в семье, передавались из поколения в поколение вместе с традиционными приемами их изготовления. </a:t>
            </a:r>
          </a:p>
          <a:p>
            <a:pPr algn="just">
              <a:spcBef>
                <a:spcPct val="50000"/>
              </a:spcBef>
            </a:pPr>
            <a:endParaRPr lang="ru-RU" sz="1900" b="1" dirty="0">
              <a:solidFill>
                <a:srgbClr val="FF0000"/>
              </a:solidFill>
              <a:latin typeface="+mj-lt"/>
            </a:endParaRPr>
          </a:p>
        </p:txBody>
      </p:sp>
      <p:pic>
        <p:nvPicPr>
          <p:cNvPr id="124931" name="Picture 3" descr="PB240002"/>
          <p:cNvPicPr>
            <a:picLocks noGrp="1" noChangeAspect="1" noChangeArrowheads="1"/>
          </p:cNvPicPr>
          <p:nvPr>
            <p:ph/>
          </p:nvPr>
        </p:nvPicPr>
        <p:blipFill>
          <a:blip r:embed="rId2" cstate="email">
            <a:extLst>
              <a:ext uri="{28A0092B-C50C-407E-A947-70E740481C1C}">
                <a14:useLocalDpi xmlns:a14="http://schemas.microsoft.com/office/drawing/2010/main"/>
              </a:ext>
            </a:extLst>
          </a:blip>
          <a:srcRect/>
          <a:stretch>
            <a:fillRect/>
          </a:stretch>
        </p:blipFill>
        <p:spPr>
          <a:xfrm>
            <a:off x="142844" y="357166"/>
            <a:ext cx="3643338" cy="4752975"/>
          </a:xfrm>
          <a:noFill/>
        </p:spPr>
      </p:pic>
      <p:sp>
        <p:nvSpPr>
          <p:cNvPr id="6148" name="Text Box 4"/>
          <p:cNvSpPr txBox="1">
            <a:spLocks noChangeArrowheads="1"/>
          </p:cNvSpPr>
          <p:nvPr/>
        </p:nvSpPr>
        <p:spPr bwMode="auto">
          <a:xfrm>
            <a:off x="142844" y="5214951"/>
            <a:ext cx="3714776" cy="1569660"/>
          </a:xfrm>
          <a:prstGeom prst="rect">
            <a:avLst/>
          </a:prstGeom>
          <a:noFill/>
          <a:ln w="9525">
            <a:noFill/>
            <a:miter lim="800000"/>
            <a:headEnd/>
            <a:tailEnd/>
          </a:ln>
        </p:spPr>
        <p:txBody>
          <a:bodyPr wrap="square">
            <a:spAutoFit/>
          </a:bodyPr>
          <a:lstStyle/>
          <a:p>
            <a:pPr algn="just">
              <a:spcBef>
                <a:spcPct val="50000"/>
              </a:spcBef>
            </a:pPr>
            <a:r>
              <a:rPr lang="ru-RU" sz="1600" b="1" i="1" dirty="0">
                <a:solidFill>
                  <a:srgbClr val="CC0000"/>
                </a:solidFill>
              </a:rPr>
              <a:t>Вот такую куколку  «</a:t>
            </a:r>
            <a:r>
              <a:rPr lang="ru-RU" sz="1600" b="1" i="1" dirty="0" err="1">
                <a:solidFill>
                  <a:srgbClr val="CC0000"/>
                </a:solidFill>
              </a:rPr>
              <a:t>шестиручку</a:t>
            </a:r>
            <a:r>
              <a:rPr lang="ru-RU" sz="1600" b="1" i="1" dirty="0">
                <a:solidFill>
                  <a:srgbClr val="CC0000"/>
                </a:solidFill>
              </a:rPr>
              <a:t>»  дарили молодухе на второй день свадьбы, чтобы она стала хорошей хозяйкой и  все успевала делать по хозяйству.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4931"/>
                                        </p:tgtEl>
                                        <p:attrNameLst>
                                          <p:attrName>style.visibility</p:attrName>
                                        </p:attrNameLst>
                                      </p:cBhvr>
                                      <p:to>
                                        <p:strVal val="visible"/>
                                      </p:to>
                                    </p:set>
                                    <p:animEffect transition="in" filter="fade">
                                      <p:cBhvr>
                                        <p:cTn id="7" dur="2000"/>
                                        <p:tgtEl>
                                          <p:spTgt spid="1249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48"/>
                                        </p:tgtEl>
                                        <p:attrNameLst>
                                          <p:attrName>style.visibility</p:attrName>
                                        </p:attrNameLst>
                                      </p:cBhvr>
                                      <p:to>
                                        <p:strVal val="visible"/>
                                      </p:to>
                                    </p:set>
                                    <p:animEffect transition="in" filter="fade">
                                      <p:cBhvr>
                                        <p:cTn id="10"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4"/>
          <p:cNvSpPr>
            <a:spLocks noChangeArrowheads="1"/>
          </p:cNvSpPr>
          <p:nvPr/>
        </p:nvSpPr>
        <p:spPr bwMode="auto">
          <a:xfrm>
            <a:off x="5038725" y="3644900"/>
            <a:ext cx="2846388" cy="366713"/>
          </a:xfrm>
          <a:prstGeom prst="rect">
            <a:avLst/>
          </a:prstGeom>
          <a:noFill/>
          <a:ln w="9525">
            <a:noFill/>
            <a:miter lim="800000"/>
            <a:headEnd/>
            <a:tailEnd/>
          </a:ln>
        </p:spPr>
        <p:txBody>
          <a:bodyPr>
            <a:spAutoFit/>
          </a:bodyPr>
          <a:lstStyle/>
          <a:p>
            <a:endParaRPr lang="ru-RU" sz="1800" b="1"/>
          </a:p>
        </p:txBody>
      </p:sp>
      <p:pic>
        <p:nvPicPr>
          <p:cNvPr id="12292" name="Picture 18" descr="Веснянка"/>
          <p:cNvPicPr>
            <a:picLocks noChangeAspect="1" noChangeArrowheads="1"/>
          </p:cNvPicPr>
          <p:nvPr/>
        </p:nvPicPr>
        <p:blipFill>
          <a:blip r:embed="rId2"/>
          <a:srcRect/>
          <a:stretch>
            <a:fillRect/>
          </a:stretch>
        </p:blipFill>
        <p:spPr bwMode="auto">
          <a:xfrm>
            <a:off x="5148263" y="1700213"/>
            <a:ext cx="1822450" cy="2808287"/>
          </a:xfrm>
          <a:prstGeom prst="rect">
            <a:avLst/>
          </a:prstGeom>
          <a:noFill/>
          <a:ln w="38100">
            <a:solidFill>
              <a:schemeClr val="folHlink"/>
            </a:solidFill>
            <a:miter lim="800000"/>
            <a:headEnd/>
            <a:tailEnd/>
          </a:ln>
        </p:spPr>
      </p:pic>
      <p:sp>
        <p:nvSpPr>
          <p:cNvPr id="12293" name="Rectangle 19"/>
          <p:cNvSpPr>
            <a:spLocks noChangeArrowheads="1"/>
          </p:cNvSpPr>
          <p:nvPr/>
        </p:nvSpPr>
        <p:spPr bwMode="auto">
          <a:xfrm>
            <a:off x="3851275" y="4652963"/>
            <a:ext cx="4648200" cy="1495425"/>
          </a:xfrm>
          <a:prstGeom prst="rect">
            <a:avLst/>
          </a:prstGeom>
          <a:noFill/>
          <a:ln w="9525">
            <a:noFill/>
            <a:miter lim="800000"/>
            <a:headEnd/>
            <a:tailEnd/>
          </a:ln>
        </p:spPr>
        <p:txBody>
          <a:bodyPr>
            <a:spAutoFit/>
          </a:bodyPr>
          <a:lstStyle/>
          <a:p>
            <a:r>
              <a:rPr lang="ru-RU" sz="2000" i="1" dirty="0" smtClean="0">
                <a:solidFill>
                  <a:srgbClr val="FF0000"/>
                </a:solidFill>
                <a:latin typeface="+mj-lt"/>
              </a:rPr>
              <a:t>Веснянка</a:t>
            </a:r>
            <a:r>
              <a:rPr lang="ru-RU" sz="1800" i="1" dirty="0" smtClean="0">
                <a:solidFill>
                  <a:srgbClr val="FF0000"/>
                </a:solidFill>
                <a:latin typeface="+mj-lt"/>
              </a:rPr>
              <a:t> </a:t>
            </a:r>
            <a:r>
              <a:rPr lang="ru-RU" sz="1800" i="1" dirty="0">
                <a:solidFill>
                  <a:srgbClr val="FF0000"/>
                </a:solidFill>
                <a:latin typeface="+mj-lt"/>
              </a:rPr>
              <a:t>- куколка помощница, с ней можно поделиться горестями и радостями. Веселая задорная кукла, которую делали молодые девушки на приход весны. Она – оберег молодости и красоты.</a:t>
            </a:r>
          </a:p>
        </p:txBody>
      </p:sp>
      <p:pic>
        <p:nvPicPr>
          <p:cNvPr id="12294" name="Picture 21" descr="Коляда"/>
          <p:cNvPicPr>
            <a:picLocks noChangeAspect="1" noChangeArrowheads="1"/>
          </p:cNvPicPr>
          <p:nvPr/>
        </p:nvPicPr>
        <p:blipFill>
          <a:blip r:embed="rId3"/>
          <a:srcRect/>
          <a:stretch>
            <a:fillRect/>
          </a:stretch>
        </p:blipFill>
        <p:spPr bwMode="auto">
          <a:xfrm>
            <a:off x="971550" y="1557338"/>
            <a:ext cx="1944688" cy="2951162"/>
          </a:xfrm>
          <a:prstGeom prst="rect">
            <a:avLst/>
          </a:prstGeom>
          <a:noFill/>
          <a:ln w="9525">
            <a:solidFill>
              <a:schemeClr val="folHlink"/>
            </a:solidFill>
            <a:miter lim="800000"/>
            <a:headEnd/>
            <a:tailEnd/>
          </a:ln>
        </p:spPr>
      </p:pic>
      <p:sp>
        <p:nvSpPr>
          <p:cNvPr id="12295" name="Text Box 22"/>
          <p:cNvSpPr txBox="1">
            <a:spLocks noChangeArrowheads="1"/>
          </p:cNvSpPr>
          <p:nvPr/>
        </p:nvSpPr>
        <p:spPr bwMode="auto">
          <a:xfrm>
            <a:off x="755650" y="4797425"/>
            <a:ext cx="2376488" cy="1006475"/>
          </a:xfrm>
          <a:prstGeom prst="rect">
            <a:avLst/>
          </a:prstGeom>
          <a:noFill/>
          <a:ln w="9525">
            <a:noFill/>
            <a:miter lim="800000"/>
            <a:headEnd/>
            <a:tailEnd/>
          </a:ln>
        </p:spPr>
        <p:txBody>
          <a:bodyPr>
            <a:spAutoFit/>
          </a:bodyPr>
          <a:lstStyle/>
          <a:p>
            <a:pPr>
              <a:spcBef>
                <a:spcPct val="50000"/>
              </a:spcBef>
            </a:pPr>
            <a:r>
              <a:rPr lang="ru-RU" sz="2000" i="1" dirty="0">
                <a:solidFill>
                  <a:srgbClr val="FF0000"/>
                </a:solidFill>
                <a:latin typeface="+mj-lt"/>
              </a:rPr>
              <a:t>Коляда – приносит в дом счастья</a:t>
            </a:r>
            <a:r>
              <a:rPr lang="en-US" sz="2000" i="1" dirty="0">
                <a:solidFill>
                  <a:srgbClr val="FF0000"/>
                </a:solidFill>
                <a:latin typeface="+mj-lt"/>
              </a:rPr>
              <a:t>,</a:t>
            </a:r>
            <a:r>
              <a:rPr lang="ru-RU" sz="2000" i="1" dirty="0">
                <a:solidFill>
                  <a:srgbClr val="FF0000"/>
                </a:solidFill>
                <a:latin typeface="+mj-lt"/>
              </a:rPr>
              <a:t> мир и согласие.</a:t>
            </a:r>
          </a:p>
        </p:txBody>
      </p:sp>
      <p:sp>
        <p:nvSpPr>
          <p:cNvPr id="9" name="Прямоугольник 8"/>
          <p:cNvSpPr/>
          <p:nvPr/>
        </p:nvSpPr>
        <p:spPr>
          <a:xfrm>
            <a:off x="785786" y="142852"/>
            <a:ext cx="7929618" cy="1015663"/>
          </a:xfrm>
          <a:prstGeom prst="rect">
            <a:avLst/>
          </a:prstGeom>
        </p:spPr>
        <p:txBody>
          <a:bodyPr wrap="square">
            <a:spAutoFit/>
          </a:bodyPr>
          <a:lstStyle/>
          <a:p>
            <a:pPr algn="ctr"/>
            <a:r>
              <a:rPr lang="ru-RU" sz="6000" kern="10" dirty="0" smtClean="0">
                <a:ln w="9525">
                  <a:noFill/>
                  <a:round/>
                  <a:headEnd/>
                  <a:tailEnd/>
                </a:ln>
                <a:solidFill>
                  <a:srgbClr val="FF0000"/>
                </a:solidFill>
                <a:effectLst>
                  <a:outerShdw dist="45791" dir="2021404" algn="ctr" rotWithShape="0">
                    <a:srgbClr val="B2B2B2">
                      <a:alpha val="79999"/>
                    </a:srgbClr>
                  </a:outerShdw>
                </a:effectLst>
                <a:latin typeface="+mn-lt"/>
                <a:ea typeface="+mn-ea"/>
                <a:cs typeface="Times New Roman"/>
              </a:rPr>
              <a:t>Обрядовые куклы</a:t>
            </a:r>
            <a:endParaRPr lang="ru-RU" sz="6000" kern="10" dirty="0">
              <a:ln w="9525">
                <a:noFill/>
                <a:round/>
                <a:headEnd/>
                <a:tailEnd/>
              </a:ln>
              <a:solidFill>
                <a:srgbClr val="FF0000"/>
              </a:solidFill>
              <a:effectLst>
                <a:outerShdw dist="45791" dir="2021404" algn="ctr" rotWithShape="0">
                  <a:srgbClr val="B2B2B2">
                    <a:alpha val="79999"/>
                  </a:srgbClr>
                </a:outerShdw>
              </a:effectLst>
              <a:latin typeface="+mn-lt"/>
              <a:ea typeface="+mn-ea"/>
              <a:cs typeface="Times New Roman"/>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294"/>
                                        </p:tgtEl>
                                        <p:attrNameLst>
                                          <p:attrName>style.visibility</p:attrName>
                                        </p:attrNameLst>
                                      </p:cBhvr>
                                      <p:to>
                                        <p:strVal val="visible"/>
                                      </p:to>
                                    </p:set>
                                    <p:anim calcmode="lin" valueType="num">
                                      <p:cBhvr additive="base">
                                        <p:cTn id="12" dur="500" fill="hold"/>
                                        <p:tgtEl>
                                          <p:spTgt spid="12294"/>
                                        </p:tgtEl>
                                        <p:attrNameLst>
                                          <p:attrName>ppt_x</p:attrName>
                                        </p:attrNameLst>
                                      </p:cBhvr>
                                      <p:tavLst>
                                        <p:tav tm="0">
                                          <p:val>
                                            <p:strVal val="0-#ppt_w/2"/>
                                          </p:val>
                                        </p:tav>
                                        <p:tav tm="100000">
                                          <p:val>
                                            <p:strVal val="#ppt_x"/>
                                          </p:val>
                                        </p:tav>
                                      </p:tavLst>
                                    </p:anim>
                                    <p:anim calcmode="lin" valueType="num">
                                      <p:cBhvr additive="base">
                                        <p:cTn id="13" dur="500" fill="hold"/>
                                        <p:tgtEl>
                                          <p:spTgt spid="1229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295"/>
                                        </p:tgtEl>
                                        <p:attrNameLst>
                                          <p:attrName>style.visibility</p:attrName>
                                        </p:attrNameLst>
                                      </p:cBhvr>
                                      <p:to>
                                        <p:strVal val="visible"/>
                                      </p:to>
                                    </p:set>
                                    <p:anim calcmode="lin" valueType="num">
                                      <p:cBhvr additive="base">
                                        <p:cTn id="17" dur="500" fill="hold"/>
                                        <p:tgtEl>
                                          <p:spTgt spid="12295"/>
                                        </p:tgtEl>
                                        <p:attrNameLst>
                                          <p:attrName>ppt_x</p:attrName>
                                        </p:attrNameLst>
                                      </p:cBhvr>
                                      <p:tavLst>
                                        <p:tav tm="0">
                                          <p:val>
                                            <p:strVal val="#ppt_x"/>
                                          </p:val>
                                        </p:tav>
                                        <p:tav tm="100000">
                                          <p:val>
                                            <p:strVal val="#ppt_x"/>
                                          </p:val>
                                        </p:tav>
                                      </p:tavLst>
                                    </p:anim>
                                    <p:anim calcmode="lin" valueType="num">
                                      <p:cBhvr additive="base">
                                        <p:cTn id="18" dur="500" fill="hold"/>
                                        <p:tgtEl>
                                          <p:spTgt spid="1229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2292"/>
                                        </p:tgtEl>
                                        <p:attrNameLst>
                                          <p:attrName>style.visibility</p:attrName>
                                        </p:attrNameLst>
                                      </p:cBhvr>
                                      <p:to>
                                        <p:strVal val="visible"/>
                                      </p:to>
                                    </p:set>
                                    <p:anim calcmode="lin" valueType="num">
                                      <p:cBhvr additive="base">
                                        <p:cTn id="22" dur="500" fill="hold"/>
                                        <p:tgtEl>
                                          <p:spTgt spid="12292"/>
                                        </p:tgtEl>
                                        <p:attrNameLst>
                                          <p:attrName>ppt_x</p:attrName>
                                        </p:attrNameLst>
                                      </p:cBhvr>
                                      <p:tavLst>
                                        <p:tav tm="0">
                                          <p:val>
                                            <p:strVal val="1+#ppt_w/2"/>
                                          </p:val>
                                        </p:tav>
                                        <p:tav tm="100000">
                                          <p:val>
                                            <p:strVal val="#ppt_x"/>
                                          </p:val>
                                        </p:tav>
                                      </p:tavLst>
                                    </p:anim>
                                    <p:anim calcmode="lin" valueType="num">
                                      <p:cBhvr additive="base">
                                        <p:cTn id="23" dur="500" fill="hold"/>
                                        <p:tgtEl>
                                          <p:spTgt spid="1229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2293"/>
                                        </p:tgtEl>
                                        <p:attrNameLst>
                                          <p:attrName>style.visibility</p:attrName>
                                        </p:attrNameLst>
                                      </p:cBhvr>
                                      <p:to>
                                        <p:strVal val="visible"/>
                                      </p:to>
                                    </p:set>
                                    <p:anim calcmode="lin" valueType="num">
                                      <p:cBhvr additive="base">
                                        <p:cTn id="27" dur="500" fill="hold"/>
                                        <p:tgtEl>
                                          <p:spTgt spid="12293"/>
                                        </p:tgtEl>
                                        <p:attrNameLst>
                                          <p:attrName>ppt_x</p:attrName>
                                        </p:attrNameLst>
                                      </p:cBhvr>
                                      <p:tavLst>
                                        <p:tav tm="0">
                                          <p:val>
                                            <p:strVal val="#ppt_x"/>
                                          </p:val>
                                        </p:tav>
                                        <p:tav tm="100000">
                                          <p:val>
                                            <p:strVal val="#ppt_x"/>
                                          </p:val>
                                        </p:tav>
                                      </p:tavLst>
                                    </p:anim>
                                    <p:anim calcmode="lin" valueType="num">
                                      <p:cBhvr additive="base">
                                        <p:cTn id="28"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2295"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4"/>
          <p:cNvSpPr txBox="1">
            <a:spLocks noChangeArrowheads="1"/>
          </p:cNvSpPr>
          <p:nvPr/>
        </p:nvSpPr>
        <p:spPr bwMode="auto">
          <a:xfrm>
            <a:off x="900113" y="1700213"/>
            <a:ext cx="7127875" cy="1433512"/>
          </a:xfrm>
          <a:prstGeom prst="rect">
            <a:avLst/>
          </a:prstGeom>
          <a:noFill/>
          <a:ln w="9525">
            <a:noFill/>
            <a:miter lim="800000"/>
            <a:headEnd/>
            <a:tailEnd/>
          </a:ln>
        </p:spPr>
        <p:txBody>
          <a:bodyPr>
            <a:spAutoFit/>
          </a:bodyPr>
          <a:lstStyle/>
          <a:p>
            <a:pPr>
              <a:spcBef>
                <a:spcPct val="50000"/>
              </a:spcBef>
            </a:pPr>
            <a:endParaRPr lang="ru-RU"/>
          </a:p>
        </p:txBody>
      </p:sp>
      <p:sp>
        <p:nvSpPr>
          <p:cNvPr id="13316" name="Text Box 5"/>
          <p:cNvSpPr txBox="1">
            <a:spLocks noChangeArrowheads="1"/>
          </p:cNvSpPr>
          <p:nvPr/>
        </p:nvSpPr>
        <p:spPr bwMode="auto">
          <a:xfrm>
            <a:off x="468313" y="3786190"/>
            <a:ext cx="2817804" cy="2862322"/>
          </a:xfrm>
          <a:prstGeom prst="rect">
            <a:avLst/>
          </a:prstGeom>
          <a:noFill/>
          <a:ln w="9525">
            <a:noFill/>
            <a:miter lim="800000"/>
            <a:headEnd/>
            <a:tailEnd/>
          </a:ln>
        </p:spPr>
        <p:txBody>
          <a:bodyPr wrap="square">
            <a:spAutoFit/>
          </a:bodyPr>
          <a:lstStyle/>
          <a:p>
            <a:pPr>
              <a:spcBef>
                <a:spcPct val="50000"/>
              </a:spcBef>
            </a:pPr>
            <a:r>
              <a:rPr lang="ru-RU" sz="2000" b="1" dirty="0">
                <a:solidFill>
                  <a:srgbClr val="FF0000"/>
                </a:solidFill>
                <a:latin typeface="+mj-lt"/>
              </a:rPr>
              <a:t>Обрядовую куклу «Масленица» делали из соломы или лыка</a:t>
            </a:r>
            <a:r>
              <a:rPr lang="en-US" sz="2000" b="1" dirty="0">
                <a:solidFill>
                  <a:srgbClr val="FF0000"/>
                </a:solidFill>
                <a:latin typeface="+mj-lt"/>
              </a:rPr>
              <a:t>,</a:t>
            </a:r>
            <a:r>
              <a:rPr lang="ru-RU" sz="2000" b="1" dirty="0">
                <a:solidFill>
                  <a:srgbClr val="FF0000"/>
                </a:solidFill>
                <a:latin typeface="+mj-lt"/>
              </a:rPr>
              <a:t> но обязательно использовали дерево – тонкий ствол березы. Солома</a:t>
            </a:r>
            <a:r>
              <a:rPr lang="en-US" sz="2000" b="1" dirty="0">
                <a:solidFill>
                  <a:srgbClr val="FF0000"/>
                </a:solidFill>
                <a:latin typeface="+mj-lt"/>
              </a:rPr>
              <a:t>,</a:t>
            </a:r>
            <a:r>
              <a:rPr lang="ru-RU" sz="2000" b="1" dirty="0">
                <a:solidFill>
                  <a:srgbClr val="FF0000"/>
                </a:solidFill>
                <a:latin typeface="+mj-lt"/>
              </a:rPr>
              <a:t> как и дерево</a:t>
            </a:r>
            <a:r>
              <a:rPr lang="en-US" sz="2000" b="1" dirty="0">
                <a:solidFill>
                  <a:srgbClr val="FF0000"/>
                </a:solidFill>
                <a:latin typeface="+mj-lt"/>
              </a:rPr>
              <a:t>,</a:t>
            </a:r>
            <a:r>
              <a:rPr lang="ru-RU" sz="2000" b="1" dirty="0">
                <a:solidFill>
                  <a:srgbClr val="FF0000"/>
                </a:solidFill>
                <a:latin typeface="+mj-lt"/>
              </a:rPr>
              <a:t> олицетворяла буйную силу растительности.</a:t>
            </a:r>
          </a:p>
        </p:txBody>
      </p:sp>
      <p:sp>
        <p:nvSpPr>
          <p:cNvPr id="13317" name="Text Box 6"/>
          <p:cNvSpPr txBox="1">
            <a:spLocks noChangeArrowheads="1"/>
          </p:cNvSpPr>
          <p:nvPr/>
        </p:nvSpPr>
        <p:spPr bwMode="auto">
          <a:xfrm>
            <a:off x="4214810" y="3786190"/>
            <a:ext cx="4357718" cy="2862322"/>
          </a:xfrm>
          <a:prstGeom prst="rect">
            <a:avLst/>
          </a:prstGeom>
          <a:noFill/>
          <a:ln w="9525">
            <a:noFill/>
            <a:miter lim="800000"/>
            <a:headEnd/>
            <a:tailEnd/>
          </a:ln>
        </p:spPr>
        <p:txBody>
          <a:bodyPr wrap="square">
            <a:spAutoFit/>
          </a:bodyPr>
          <a:lstStyle/>
          <a:p>
            <a:pPr>
              <a:spcBef>
                <a:spcPct val="50000"/>
              </a:spcBef>
            </a:pPr>
            <a:r>
              <a:rPr lang="ru-RU" sz="2000" b="1" dirty="0">
                <a:solidFill>
                  <a:srgbClr val="FF0000"/>
                </a:solidFill>
                <a:latin typeface="+mj-lt"/>
              </a:rPr>
              <a:t>«Домашняя Масленица» ее называли дочкой Масленицы или ее младшей сестрой. Она символизировала крепкий достаток и здоровое потомство молодой семьи. Кукла считалась сильным оберегом жилища</a:t>
            </a:r>
            <a:r>
              <a:rPr lang="en-US" sz="2000" b="1" dirty="0">
                <a:solidFill>
                  <a:srgbClr val="FF0000"/>
                </a:solidFill>
                <a:latin typeface="+mj-lt"/>
              </a:rPr>
              <a:t>,</a:t>
            </a:r>
            <a:r>
              <a:rPr lang="ru-RU" sz="2000" b="1" dirty="0">
                <a:solidFill>
                  <a:srgbClr val="FF0000"/>
                </a:solidFill>
                <a:latin typeface="+mj-lt"/>
              </a:rPr>
              <a:t> выполняя заветы хозяев дома. Хранили эту куклу в красном углу или у входа в жилище.</a:t>
            </a:r>
          </a:p>
        </p:txBody>
      </p:sp>
      <p:pic>
        <p:nvPicPr>
          <p:cNvPr id="13318" name="Picture 7" descr="зщш"/>
          <p:cNvPicPr>
            <a:picLocks noChangeAspect="1" noChangeArrowheads="1"/>
          </p:cNvPicPr>
          <p:nvPr/>
        </p:nvPicPr>
        <p:blipFill>
          <a:blip r:embed="rId2"/>
          <a:srcRect/>
          <a:stretch>
            <a:fillRect/>
          </a:stretch>
        </p:blipFill>
        <p:spPr bwMode="auto">
          <a:xfrm>
            <a:off x="571472" y="356604"/>
            <a:ext cx="2714644" cy="3381940"/>
          </a:xfrm>
          <a:prstGeom prst="rect">
            <a:avLst/>
          </a:prstGeom>
          <a:noFill/>
          <a:ln w="9525">
            <a:solidFill>
              <a:schemeClr val="folHlink"/>
            </a:solidFill>
            <a:miter lim="800000"/>
            <a:headEnd/>
            <a:tailEnd/>
          </a:ln>
        </p:spPr>
      </p:pic>
      <p:pic>
        <p:nvPicPr>
          <p:cNvPr id="13319" name="Picture 8" descr="Масленица"/>
          <p:cNvPicPr>
            <a:picLocks noChangeAspect="1" noChangeArrowheads="1"/>
          </p:cNvPicPr>
          <p:nvPr/>
        </p:nvPicPr>
        <p:blipFill>
          <a:blip r:embed="rId3"/>
          <a:srcRect/>
          <a:stretch>
            <a:fillRect/>
          </a:stretch>
        </p:blipFill>
        <p:spPr bwMode="auto">
          <a:xfrm>
            <a:off x="4245928" y="357166"/>
            <a:ext cx="4044490" cy="3286148"/>
          </a:xfrm>
          <a:prstGeom prst="rect">
            <a:avLst/>
          </a:prstGeom>
          <a:noFill/>
          <a:ln w="952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3318"/>
                                        </p:tgtEl>
                                        <p:attrNameLst>
                                          <p:attrName>style.visibility</p:attrName>
                                        </p:attrNameLst>
                                      </p:cBhvr>
                                      <p:to>
                                        <p:strVal val="visible"/>
                                      </p:to>
                                    </p:set>
                                    <p:anim calcmode="lin" valueType="num">
                                      <p:cBhvr>
                                        <p:cTn id="7" dur="1000" fill="hold"/>
                                        <p:tgtEl>
                                          <p:spTgt spid="13318"/>
                                        </p:tgtEl>
                                        <p:attrNameLst>
                                          <p:attrName>ppt_w</p:attrName>
                                        </p:attrNameLst>
                                      </p:cBhvr>
                                      <p:tavLst>
                                        <p:tav tm="0">
                                          <p:val>
                                            <p:fltVal val="0"/>
                                          </p:val>
                                        </p:tav>
                                        <p:tav tm="100000">
                                          <p:val>
                                            <p:strVal val="#ppt_w"/>
                                          </p:val>
                                        </p:tav>
                                      </p:tavLst>
                                    </p:anim>
                                    <p:anim calcmode="lin" valueType="num">
                                      <p:cBhvr>
                                        <p:cTn id="8" dur="1000" fill="hold"/>
                                        <p:tgtEl>
                                          <p:spTgt spid="13318"/>
                                        </p:tgtEl>
                                        <p:attrNameLst>
                                          <p:attrName>ppt_h</p:attrName>
                                        </p:attrNameLst>
                                      </p:cBhvr>
                                      <p:tavLst>
                                        <p:tav tm="0">
                                          <p:val>
                                            <p:fltVal val="0"/>
                                          </p:val>
                                        </p:tav>
                                        <p:tav tm="100000">
                                          <p:val>
                                            <p:strVal val="#ppt_h"/>
                                          </p:val>
                                        </p:tav>
                                      </p:tavLst>
                                    </p:anim>
                                    <p:anim calcmode="lin" valueType="num">
                                      <p:cBhvr>
                                        <p:cTn id="9" dur="1000" fill="hold"/>
                                        <p:tgtEl>
                                          <p:spTgt spid="133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52" presetClass="entr" presetSubtype="0" fill="hold" grpId="0" nodeType="afterEffect">
                                  <p:stCondLst>
                                    <p:cond delay="0"/>
                                  </p:stCondLst>
                                  <p:childTnLst>
                                    <p:set>
                                      <p:cBhvr>
                                        <p:cTn id="13" dur="1" fill="hold">
                                          <p:stCondLst>
                                            <p:cond delay="0"/>
                                          </p:stCondLst>
                                        </p:cTn>
                                        <p:tgtEl>
                                          <p:spTgt spid="13316"/>
                                        </p:tgtEl>
                                        <p:attrNameLst>
                                          <p:attrName>style.visibility</p:attrName>
                                        </p:attrNameLst>
                                      </p:cBhvr>
                                      <p:to>
                                        <p:strVal val="visible"/>
                                      </p:to>
                                    </p:set>
                                    <p:animScale>
                                      <p:cBhvr>
                                        <p:cTn id="14" dur="1000" decel="50000" fill="hold">
                                          <p:stCondLst>
                                            <p:cond delay="0"/>
                                          </p:stCondLst>
                                        </p:cTn>
                                        <p:tgtEl>
                                          <p:spTgt spid="133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3316"/>
                                        </p:tgtEl>
                                        <p:attrNameLst>
                                          <p:attrName>ppt_x</p:attrName>
                                          <p:attrName>ppt_y</p:attrName>
                                        </p:attrNameLst>
                                      </p:cBhvr>
                                    </p:animMotion>
                                    <p:animEffect transition="in" filter="fade">
                                      <p:cBhvr>
                                        <p:cTn id="16" dur="1000"/>
                                        <p:tgtEl>
                                          <p:spTgt spid="13316"/>
                                        </p:tgtEl>
                                      </p:cBhvr>
                                    </p:animEffect>
                                  </p:childTnLst>
                                </p:cTn>
                              </p:par>
                            </p:childTnLst>
                          </p:cTn>
                        </p:par>
                        <p:par>
                          <p:cTn id="17" fill="hold">
                            <p:stCondLst>
                              <p:cond delay="2000"/>
                            </p:stCondLst>
                            <p:childTnLst>
                              <p:par>
                                <p:cTn id="18" presetID="15" presetClass="entr" presetSubtype="0" fill="hold" nodeType="afterEffect">
                                  <p:stCondLst>
                                    <p:cond delay="0"/>
                                  </p:stCondLst>
                                  <p:childTnLst>
                                    <p:set>
                                      <p:cBhvr>
                                        <p:cTn id="19" dur="1" fill="hold">
                                          <p:stCondLst>
                                            <p:cond delay="0"/>
                                          </p:stCondLst>
                                        </p:cTn>
                                        <p:tgtEl>
                                          <p:spTgt spid="13319"/>
                                        </p:tgtEl>
                                        <p:attrNameLst>
                                          <p:attrName>style.visibility</p:attrName>
                                        </p:attrNameLst>
                                      </p:cBhvr>
                                      <p:to>
                                        <p:strVal val="visible"/>
                                      </p:to>
                                    </p:set>
                                    <p:anim calcmode="lin" valueType="num">
                                      <p:cBhvr>
                                        <p:cTn id="20" dur="1000" fill="hold"/>
                                        <p:tgtEl>
                                          <p:spTgt spid="13319"/>
                                        </p:tgtEl>
                                        <p:attrNameLst>
                                          <p:attrName>ppt_w</p:attrName>
                                        </p:attrNameLst>
                                      </p:cBhvr>
                                      <p:tavLst>
                                        <p:tav tm="0">
                                          <p:val>
                                            <p:fltVal val="0"/>
                                          </p:val>
                                        </p:tav>
                                        <p:tav tm="100000">
                                          <p:val>
                                            <p:strVal val="#ppt_w"/>
                                          </p:val>
                                        </p:tav>
                                      </p:tavLst>
                                    </p:anim>
                                    <p:anim calcmode="lin" valueType="num">
                                      <p:cBhvr>
                                        <p:cTn id="21" dur="1000" fill="hold"/>
                                        <p:tgtEl>
                                          <p:spTgt spid="13319"/>
                                        </p:tgtEl>
                                        <p:attrNameLst>
                                          <p:attrName>ppt_h</p:attrName>
                                        </p:attrNameLst>
                                      </p:cBhvr>
                                      <p:tavLst>
                                        <p:tav tm="0">
                                          <p:val>
                                            <p:fltVal val="0"/>
                                          </p:val>
                                        </p:tav>
                                        <p:tav tm="100000">
                                          <p:val>
                                            <p:strVal val="#ppt_h"/>
                                          </p:val>
                                        </p:tav>
                                      </p:tavLst>
                                    </p:anim>
                                    <p:anim calcmode="lin" valueType="num">
                                      <p:cBhvr>
                                        <p:cTn id="22" dur="1000" fill="hold"/>
                                        <p:tgtEl>
                                          <p:spTgt spid="13319"/>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13319"/>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3000"/>
                            </p:stCondLst>
                            <p:childTnLst>
                              <p:par>
                                <p:cTn id="25" presetID="52" presetClass="entr" presetSubtype="0" fill="hold" grpId="0" nodeType="afterEffect">
                                  <p:stCondLst>
                                    <p:cond delay="0"/>
                                  </p:stCondLst>
                                  <p:childTnLst>
                                    <p:set>
                                      <p:cBhvr>
                                        <p:cTn id="26" dur="1" fill="hold">
                                          <p:stCondLst>
                                            <p:cond delay="0"/>
                                          </p:stCondLst>
                                        </p:cTn>
                                        <p:tgtEl>
                                          <p:spTgt spid="13317"/>
                                        </p:tgtEl>
                                        <p:attrNameLst>
                                          <p:attrName>style.visibility</p:attrName>
                                        </p:attrNameLst>
                                      </p:cBhvr>
                                      <p:to>
                                        <p:strVal val="visible"/>
                                      </p:to>
                                    </p:set>
                                    <p:animScale>
                                      <p:cBhvr>
                                        <p:cTn id="27" dur="1000" decel="50000" fill="hold">
                                          <p:stCondLst>
                                            <p:cond delay="0"/>
                                          </p:stCondLst>
                                        </p:cTn>
                                        <p:tgtEl>
                                          <p:spTgt spid="133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3317"/>
                                        </p:tgtEl>
                                        <p:attrNameLst>
                                          <p:attrName>ppt_x</p:attrName>
                                          <p:attrName>ppt_y</p:attrName>
                                        </p:attrNameLst>
                                      </p:cBhvr>
                                    </p:animMotion>
                                    <p:animEffect transition="in" filter="fade">
                                      <p:cBhvr>
                                        <p:cTn id="29" dur="10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33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p:cNvSpPr txBox="1">
            <a:spLocks noChangeArrowheads="1"/>
          </p:cNvSpPr>
          <p:nvPr/>
        </p:nvSpPr>
        <p:spPr bwMode="auto">
          <a:xfrm>
            <a:off x="2051050" y="1844675"/>
            <a:ext cx="5905500" cy="396875"/>
          </a:xfrm>
          <a:prstGeom prst="rect">
            <a:avLst/>
          </a:prstGeom>
          <a:noFill/>
          <a:ln w="9525">
            <a:noFill/>
            <a:miter lim="800000"/>
            <a:headEnd/>
            <a:tailEnd/>
          </a:ln>
        </p:spPr>
        <p:txBody>
          <a:bodyPr>
            <a:spAutoFit/>
          </a:bodyPr>
          <a:lstStyle/>
          <a:p>
            <a:pPr marL="800100" lvl="1" indent="-342900" algn="ctr">
              <a:spcBef>
                <a:spcPct val="50000"/>
              </a:spcBef>
            </a:pPr>
            <a:endParaRPr lang="ru-RU" sz="2000" b="1">
              <a:solidFill>
                <a:srgbClr val="CC0000"/>
              </a:solidFill>
            </a:endParaRPr>
          </a:p>
        </p:txBody>
      </p:sp>
      <p:sp>
        <p:nvSpPr>
          <p:cNvPr id="8195" name="Text Box 4"/>
          <p:cNvSpPr txBox="1">
            <a:spLocks noChangeArrowheads="1"/>
          </p:cNvSpPr>
          <p:nvPr/>
        </p:nvSpPr>
        <p:spPr bwMode="auto">
          <a:xfrm>
            <a:off x="3708400" y="476250"/>
            <a:ext cx="5435600" cy="4539704"/>
          </a:xfrm>
          <a:prstGeom prst="rect">
            <a:avLst/>
          </a:prstGeom>
          <a:noFill/>
          <a:ln w="9525">
            <a:noFill/>
            <a:miter lim="800000"/>
            <a:headEnd/>
            <a:tailEnd/>
          </a:ln>
        </p:spPr>
        <p:txBody>
          <a:bodyPr>
            <a:spAutoFit/>
          </a:bodyPr>
          <a:lstStyle/>
          <a:p>
            <a:pPr algn="ctr">
              <a:spcBef>
                <a:spcPct val="50000"/>
              </a:spcBef>
            </a:pPr>
            <a:r>
              <a:rPr lang="ru-RU" sz="2800" b="1" i="1" dirty="0">
                <a:solidFill>
                  <a:srgbClr val="CC0000"/>
                </a:solidFill>
              </a:rPr>
              <a:t>Свадебная кукла.</a:t>
            </a:r>
            <a:r>
              <a:rPr lang="ru-RU" dirty="0">
                <a:solidFill>
                  <a:srgbClr val="CC0000"/>
                </a:solidFill>
              </a:rPr>
              <a:t> </a:t>
            </a:r>
          </a:p>
          <a:p>
            <a:pPr>
              <a:spcBef>
                <a:spcPct val="50000"/>
              </a:spcBef>
            </a:pPr>
            <a:r>
              <a:rPr lang="ru-RU" b="1" i="1" dirty="0">
                <a:solidFill>
                  <a:srgbClr val="CC0000"/>
                </a:solidFill>
                <a:latin typeface="+mj-lt"/>
              </a:rPr>
              <a:t>Современный свадебный обряд не мыслится без сомкнутых колец, красно-голубых лент на кузове машины и нарядной куклы. Наиболее древним элементом символики является кукла. В русской свадебной традиции во главе свадебного поезда, везущего молодую пару в дом жениха,  после венчания из церкви, под дугой упряжки подвешивали кукол: куклу Невесту  и куклу Жениха, чтобы они отводили недобрые взгляды на себя. Женское и мужское начало соединялось в единое неразрывное целое одной рукой.</a:t>
            </a:r>
            <a:r>
              <a:rPr lang="ru-RU" i="1" dirty="0">
                <a:solidFill>
                  <a:srgbClr val="FF0000"/>
                </a:solidFill>
                <a:latin typeface="+mj-lt"/>
              </a:rPr>
              <a:t> </a:t>
            </a:r>
            <a:endParaRPr lang="ru-RU" b="1" i="1" dirty="0">
              <a:solidFill>
                <a:srgbClr val="FF0000"/>
              </a:solidFill>
              <a:latin typeface="+mj-lt"/>
            </a:endParaRPr>
          </a:p>
          <a:p>
            <a:pPr>
              <a:spcBef>
                <a:spcPct val="50000"/>
              </a:spcBef>
            </a:pPr>
            <a:r>
              <a:rPr lang="ru-RU" b="1" i="1" dirty="0">
                <a:solidFill>
                  <a:srgbClr val="CC0000"/>
                </a:solidFill>
                <a:latin typeface="+mj-lt"/>
              </a:rPr>
              <a:t>Кукол изготавливали подруги невесты.</a:t>
            </a:r>
          </a:p>
          <a:p>
            <a:pPr algn="r">
              <a:spcBef>
                <a:spcPct val="50000"/>
              </a:spcBef>
            </a:pPr>
            <a:endParaRPr lang="ru-RU" dirty="0">
              <a:solidFill>
                <a:srgbClr val="CC0000"/>
              </a:solidFill>
            </a:endParaRPr>
          </a:p>
        </p:txBody>
      </p:sp>
      <p:pic>
        <p:nvPicPr>
          <p:cNvPr id="45061" name="Picture 5" descr="i0297rp свад"/>
          <p:cNvPicPr>
            <a:picLocks noGrp="1" noChangeAspect="1" noChangeArrowheads="1"/>
          </p:cNvPicPr>
          <p:nvPr>
            <p:ph sz="half" idx="1"/>
          </p:nvPr>
        </p:nvPicPr>
        <p:blipFill>
          <a:blip r:embed="rId2">
            <a:clrChange>
              <a:clrFrom>
                <a:srgbClr val="F9FFFF"/>
              </a:clrFrom>
              <a:clrTo>
                <a:srgbClr val="F9FFFF">
                  <a:alpha val="0"/>
                </a:srgbClr>
              </a:clrTo>
            </a:clrChange>
            <a:lum bright="12000" contrast="30000"/>
          </a:blip>
          <a:srcRect/>
          <a:stretch>
            <a:fillRect/>
          </a:stretch>
        </p:blipFill>
        <p:spPr>
          <a:xfrm>
            <a:off x="142844" y="1285860"/>
            <a:ext cx="3563938" cy="2693987"/>
          </a:xfrm>
          <a:noFill/>
        </p:spPr>
      </p:pic>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844" y="4186273"/>
            <a:ext cx="3571900" cy="2528875"/>
          </a:xfrm>
          <a:prstGeom prst="rect">
            <a:avLst/>
          </a:prstGeom>
          <a:noFill/>
          <a:ln w="9525">
            <a:noFill/>
            <a:miter lim="800000"/>
            <a:headEnd/>
            <a:tailEnd/>
          </a:ln>
          <a:effectLst/>
        </p:spPr>
      </p:pic>
      <p:pic>
        <p:nvPicPr>
          <p:cNvPr id="2" name="Picture 2" descr="C:\Documents and Settings\Андрей-Белый\Мои документы\Мама\настоящее кукол\SP_A0055.jpg"/>
          <p:cNvPicPr>
            <a:picLocks noChangeAspect="1" noChangeArrowheads="1"/>
          </p:cNvPicPr>
          <p:nvPr/>
        </p:nvPicPr>
        <p:blipFill>
          <a:blip r:embed="rId4"/>
          <a:srcRect l="15820" t="21094" r="6835" b="8593"/>
          <a:stretch>
            <a:fillRect/>
          </a:stretch>
        </p:blipFill>
        <p:spPr bwMode="auto">
          <a:xfrm>
            <a:off x="4714876" y="4572008"/>
            <a:ext cx="3143272" cy="21431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Scale>
                                      <p:cBhvr>
                                        <p:cTn id="7" dur="1000" decel="50000" fill="hold">
                                          <p:stCondLst>
                                            <p:cond delay="0"/>
                                          </p:stCondLst>
                                        </p:cTn>
                                        <p:tgtEl>
                                          <p:spTgt spid="81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195"/>
                                        </p:tgtEl>
                                        <p:attrNameLst>
                                          <p:attrName>ppt_x</p:attrName>
                                          <p:attrName>ppt_y</p:attrName>
                                        </p:attrNameLst>
                                      </p:cBhvr>
                                    </p:animMotion>
                                    <p:animEffect transition="in" filter="fade">
                                      <p:cBhvr>
                                        <p:cTn id="9" dur="1000"/>
                                        <p:tgtEl>
                                          <p:spTgt spid="8195"/>
                                        </p:tgtEl>
                                      </p:cBhvr>
                                    </p:animEffect>
                                  </p:childTnLst>
                                </p:cTn>
                              </p:par>
                              <p:par>
                                <p:cTn id="10" presetID="2" presetClass="entr" presetSubtype="9" fill="hold" nodeType="withEffect">
                                  <p:stCondLst>
                                    <p:cond delay="0"/>
                                  </p:stCondLst>
                                  <p:childTnLst>
                                    <p:set>
                                      <p:cBhvr>
                                        <p:cTn id="11" dur="1" fill="hold">
                                          <p:stCondLst>
                                            <p:cond delay="0"/>
                                          </p:stCondLst>
                                        </p:cTn>
                                        <p:tgtEl>
                                          <p:spTgt spid="45061"/>
                                        </p:tgtEl>
                                        <p:attrNameLst>
                                          <p:attrName>style.visibility</p:attrName>
                                        </p:attrNameLst>
                                      </p:cBhvr>
                                      <p:to>
                                        <p:strVal val="visible"/>
                                      </p:to>
                                    </p:set>
                                    <p:anim calcmode="lin" valueType="num">
                                      <p:cBhvr additive="base">
                                        <p:cTn id="12" dur="500" fill="hold"/>
                                        <p:tgtEl>
                                          <p:spTgt spid="45061"/>
                                        </p:tgtEl>
                                        <p:attrNameLst>
                                          <p:attrName>ppt_x</p:attrName>
                                        </p:attrNameLst>
                                      </p:cBhvr>
                                      <p:tavLst>
                                        <p:tav tm="0">
                                          <p:val>
                                            <p:strVal val="0-#ppt_w/2"/>
                                          </p:val>
                                        </p:tav>
                                        <p:tav tm="100000">
                                          <p:val>
                                            <p:strVal val="#ppt_x"/>
                                          </p:val>
                                        </p:tav>
                                      </p:tavLst>
                                    </p:anim>
                                    <p:anim calcmode="lin" valueType="num">
                                      <p:cBhvr additive="base">
                                        <p:cTn id="13" dur="500" fill="hold"/>
                                        <p:tgtEl>
                                          <p:spTgt spid="45061"/>
                                        </p:tgtEl>
                                        <p:attrNameLst>
                                          <p:attrName>ppt_y</p:attrName>
                                        </p:attrNameLst>
                                      </p:cBhvr>
                                      <p:tavLst>
                                        <p:tav tm="0">
                                          <p:val>
                                            <p:strVal val="0-#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2050"/>
                                        </p:tgtEl>
                                        <p:attrNameLst>
                                          <p:attrName>style.visibility</p:attrName>
                                        </p:attrNameLst>
                                      </p:cBhvr>
                                      <p:to>
                                        <p:strVal val="visible"/>
                                      </p:to>
                                    </p:set>
                                    <p:anim calcmode="lin" valueType="num">
                                      <p:cBhvr additive="base">
                                        <p:cTn id="16" dur="500" fill="hold"/>
                                        <p:tgtEl>
                                          <p:spTgt spid="2050"/>
                                        </p:tgtEl>
                                        <p:attrNameLst>
                                          <p:attrName>ppt_x</p:attrName>
                                        </p:attrNameLst>
                                      </p:cBhvr>
                                      <p:tavLst>
                                        <p:tav tm="0">
                                          <p:val>
                                            <p:strVal val="0-#ppt_w/2"/>
                                          </p:val>
                                        </p:tav>
                                        <p:tav tm="100000">
                                          <p:val>
                                            <p:strVal val="#ppt_x"/>
                                          </p:val>
                                        </p:tav>
                                      </p:tavLst>
                                    </p:anim>
                                    <p:anim calcmode="lin" valueType="num">
                                      <p:cBhvr additive="base">
                                        <p:cTn id="17" dur="500" fill="hold"/>
                                        <p:tgtEl>
                                          <p:spTgt spid="2050"/>
                                        </p:tgtEl>
                                        <p:attrNameLst>
                                          <p:attrName>ppt_y</p:attrName>
                                        </p:attrNameLst>
                                      </p:cBhvr>
                                      <p:tavLst>
                                        <p:tav tm="0">
                                          <p:val>
                                            <p:strVal val="1+#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1+#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1334</TotalTime>
  <Words>538</Words>
  <Application>Microsoft Office PowerPoint</Application>
  <PresentationFormat>Экран (4:3)</PresentationFormat>
  <Paragraphs>32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Андрей-Белый</dc:creator>
  <cp:lastModifiedBy>Хозяин</cp:lastModifiedBy>
  <cp:revision>825</cp:revision>
  <dcterms:created xsi:type="dcterms:W3CDTF">2010-01-31T12:47:26Z</dcterms:created>
  <dcterms:modified xsi:type="dcterms:W3CDTF">2015-10-10T07:34:34Z</dcterms:modified>
</cp:coreProperties>
</file>