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9" r:id="rId3"/>
    <p:sldId id="260" r:id="rId4"/>
    <p:sldId id="261" r:id="rId5"/>
    <p:sldId id="269" r:id="rId6"/>
    <p:sldId id="270" r:id="rId7"/>
    <p:sldId id="272" r:id="rId8"/>
    <p:sldId id="265" r:id="rId9"/>
    <p:sldId id="268" r:id="rId10"/>
    <p:sldId id="274" r:id="rId11"/>
    <p:sldId id="276" r:id="rId12"/>
    <p:sldId id="277" r:id="rId13"/>
    <p:sldId id="278" r:id="rId14"/>
    <p:sldId id="298" r:id="rId15"/>
    <p:sldId id="279" r:id="rId16"/>
    <p:sldId id="280" r:id="rId17"/>
    <p:sldId id="303" r:id="rId18"/>
    <p:sldId id="300" r:id="rId19"/>
    <p:sldId id="301" r:id="rId20"/>
    <p:sldId id="302" r:id="rId21"/>
    <p:sldId id="271" r:id="rId22"/>
    <p:sldId id="273" r:id="rId23"/>
    <p:sldId id="296" r:id="rId24"/>
    <p:sldId id="297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26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F6B33-FE74-4DA1-ADF2-74972B28DDDD}" type="datetimeFigureOut">
              <a:rPr lang="ru-RU" smtClean="0"/>
              <a:pPr/>
              <a:t>10.12.2013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B8FA3-C091-4234-873E-037075AB12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322802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F6B33-FE74-4DA1-ADF2-74972B28DDDD}" type="datetimeFigureOut">
              <a:rPr lang="ru-RU" smtClean="0"/>
              <a:pPr/>
              <a:t>10.12.2013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B8FA3-C091-4234-873E-037075AB12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590597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F6B33-FE74-4DA1-ADF2-74972B28DDDD}" type="datetimeFigureOut">
              <a:rPr lang="ru-RU" smtClean="0"/>
              <a:pPr/>
              <a:t>10.12.2013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B8FA3-C091-4234-873E-037075AB12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71988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F6B33-FE74-4DA1-ADF2-74972B28DDDD}" type="datetimeFigureOut">
              <a:rPr lang="ru-RU" smtClean="0"/>
              <a:pPr/>
              <a:t>10.12.2013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B8FA3-C091-4234-873E-037075AB12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3389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F6B33-FE74-4DA1-ADF2-74972B28DDDD}" type="datetimeFigureOut">
              <a:rPr lang="ru-RU" smtClean="0"/>
              <a:pPr/>
              <a:t>10.12.2013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B8FA3-C091-4234-873E-037075AB12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658666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F6B33-FE74-4DA1-ADF2-74972B28DDDD}" type="datetimeFigureOut">
              <a:rPr lang="ru-RU" smtClean="0"/>
              <a:pPr/>
              <a:t>10.12.2013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B8FA3-C091-4234-873E-037075AB12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768092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F6B33-FE74-4DA1-ADF2-74972B28DDDD}" type="datetimeFigureOut">
              <a:rPr lang="ru-RU" smtClean="0"/>
              <a:pPr/>
              <a:t>10.12.2013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B8FA3-C091-4234-873E-037075AB12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85506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F6B33-FE74-4DA1-ADF2-74972B28DDDD}" type="datetimeFigureOut">
              <a:rPr lang="ru-RU" smtClean="0"/>
              <a:pPr/>
              <a:t>10.12.2013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B8FA3-C091-4234-873E-037075AB12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057483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F6B33-FE74-4DA1-ADF2-74972B28DDDD}" type="datetimeFigureOut">
              <a:rPr lang="ru-RU" smtClean="0"/>
              <a:pPr/>
              <a:t>10.12.2013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B8FA3-C091-4234-873E-037075AB12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03533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F6B33-FE74-4DA1-ADF2-74972B28DDDD}" type="datetimeFigureOut">
              <a:rPr lang="ru-RU" smtClean="0"/>
              <a:pPr/>
              <a:t>10.12.2013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B8FA3-C091-4234-873E-037075AB12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159765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F6B33-FE74-4DA1-ADF2-74972B28DDDD}" type="datetimeFigureOut">
              <a:rPr lang="ru-RU" smtClean="0"/>
              <a:pPr/>
              <a:t>10.12.2013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B8FA3-C091-4234-873E-037075AB12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50208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EF6B33-FE74-4DA1-ADF2-74972B28DDDD}" type="datetimeFigureOut">
              <a:rPr lang="ru-RU" smtClean="0"/>
              <a:pPr/>
              <a:t>10.12.2013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8B8FA3-C091-4234-873E-037075AB12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56517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6600" b="1" i="1" dirty="0" smtClean="0">
                <a:solidFill>
                  <a:srgbClr val="C00000"/>
                </a:solidFill>
              </a:rPr>
              <a:t>Считай , смекай , отгадывай</a:t>
            </a:r>
            <a:endParaRPr lang="ru-RU" sz="6600" b="1" i="1" dirty="0">
              <a:solidFill>
                <a:srgbClr val="C00000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93605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2600" dirty="0" smtClean="0"/>
              <a:t>     Попрыгунья Стрекоза половину времени каждых суток красного лета спала, третью часть времени каждых суток танцевала, шестую часть – пела. Остальное время – готовилась к зиме. Сколько часов в сутки Стрекоза готовилась к зиме?</a:t>
            </a:r>
          </a:p>
          <a:p>
            <a:pPr eaLnBrk="1" hangingPunct="1">
              <a:buFont typeface="Wingdings" pitchFamily="2" charset="2"/>
              <a:buNone/>
            </a:pPr>
            <a:endParaRPr lang="ru-RU" sz="2600" dirty="0" smtClean="0"/>
          </a:p>
          <a:p>
            <a:pPr eaLnBrk="1" hangingPunct="1">
              <a:buFont typeface="Wingdings" pitchFamily="2" charset="2"/>
              <a:buNone/>
            </a:pPr>
            <a:r>
              <a:rPr lang="ru-RU" sz="2600" dirty="0" smtClean="0">
                <a:solidFill>
                  <a:srgbClr val="FF3300"/>
                </a:solidFill>
              </a:rPr>
              <a:t>24 </a:t>
            </a:r>
            <a:r>
              <a:rPr lang="ru-RU" sz="2600" dirty="0" err="1" smtClean="0">
                <a:solidFill>
                  <a:srgbClr val="FF3300"/>
                </a:solidFill>
              </a:rPr>
              <a:t>х</a:t>
            </a:r>
            <a:r>
              <a:rPr lang="ru-RU" sz="2600" dirty="0" smtClean="0">
                <a:solidFill>
                  <a:srgbClr val="FF3300"/>
                </a:solidFill>
              </a:rPr>
              <a:t> ½ = 12 ч – спала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600" dirty="0" smtClean="0">
                <a:solidFill>
                  <a:srgbClr val="FF3300"/>
                </a:solidFill>
              </a:rPr>
              <a:t>24 </a:t>
            </a:r>
            <a:r>
              <a:rPr lang="ru-RU" sz="2600" dirty="0" err="1" smtClean="0">
                <a:solidFill>
                  <a:srgbClr val="FF3300"/>
                </a:solidFill>
              </a:rPr>
              <a:t>х</a:t>
            </a:r>
            <a:r>
              <a:rPr lang="ru-RU" sz="2600" dirty="0" smtClean="0">
                <a:solidFill>
                  <a:srgbClr val="FF3300"/>
                </a:solidFill>
              </a:rPr>
              <a:t> 1/3 = 8 ч – танцевала       24 часа =</a:t>
            </a:r>
            <a:r>
              <a:rPr lang="en-US" sz="2600" dirty="0" smtClean="0">
                <a:solidFill>
                  <a:srgbClr val="FF3300"/>
                </a:solidFill>
              </a:rPr>
              <a:t>&gt; 0 </a:t>
            </a:r>
            <a:r>
              <a:rPr lang="ru-RU" sz="2600" dirty="0" smtClean="0">
                <a:solidFill>
                  <a:srgbClr val="FF3300"/>
                </a:solidFill>
              </a:rPr>
              <a:t>ч 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600" dirty="0" smtClean="0">
                <a:solidFill>
                  <a:srgbClr val="FF3300"/>
                </a:solidFill>
              </a:rPr>
              <a:t>24 </a:t>
            </a:r>
            <a:r>
              <a:rPr lang="ru-RU" sz="2600" dirty="0" err="1" smtClean="0">
                <a:solidFill>
                  <a:srgbClr val="FF3300"/>
                </a:solidFill>
              </a:rPr>
              <a:t>х</a:t>
            </a:r>
            <a:r>
              <a:rPr lang="ru-RU" sz="2600" dirty="0" smtClean="0">
                <a:solidFill>
                  <a:srgbClr val="FF3300"/>
                </a:solidFill>
              </a:rPr>
              <a:t> 1/6 = 4 ч – пела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150"/>
                            </p:stCondLst>
                            <p:childTnLst>
                              <p:par>
                                <p:cTn id="20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50"/>
                            </p:stCondLst>
                            <p:childTnLst>
                              <p:par>
                                <p:cTn id="28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/>
              <a:t>    Два бизнесмена поспорили, кто больше получил прибыли. Один выручил от продажи своих товаров 5000 </a:t>
            </a:r>
            <a:r>
              <a:rPr lang="ru-RU" dirty="0" err="1" smtClean="0"/>
              <a:t>р</a:t>
            </a:r>
            <a:r>
              <a:rPr lang="ru-RU" dirty="0" smtClean="0"/>
              <a:t>, а его расходы составили 3000 р. Другой наторговал на 1000 </a:t>
            </a:r>
            <a:r>
              <a:rPr lang="ru-RU" dirty="0" err="1" smtClean="0"/>
              <a:t>р</a:t>
            </a:r>
            <a:r>
              <a:rPr lang="ru-RU" dirty="0" smtClean="0"/>
              <a:t> меньше, но и затратил своих денег 2000 р. Кто выиграл спор?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>
                <a:solidFill>
                  <a:srgbClr val="FF3300"/>
                </a:solidFill>
              </a:rPr>
              <a:t>5000 – 3000 = 2000 </a:t>
            </a:r>
            <a:r>
              <a:rPr lang="ru-RU" dirty="0" err="1" smtClean="0">
                <a:solidFill>
                  <a:srgbClr val="FF3300"/>
                </a:solidFill>
              </a:rPr>
              <a:t>р</a:t>
            </a:r>
            <a:r>
              <a:rPr lang="ru-RU" dirty="0" smtClean="0">
                <a:solidFill>
                  <a:srgbClr val="FF3300"/>
                </a:solidFill>
              </a:rPr>
              <a:t> – прибыль 1-го.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>
                <a:solidFill>
                  <a:srgbClr val="FF3300"/>
                </a:solidFill>
              </a:rPr>
              <a:t>(5000 – 1000) – 2000 = 2000 </a:t>
            </a:r>
            <a:r>
              <a:rPr lang="ru-RU" dirty="0" err="1" smtClean="0">
                <a:solidFill>
                  <a:srgbClr val="FF3300"/>
                </a:solidFill>
              </a:rPr>
              <a:t>р</a:t>
            </a:r>
            <a:r>
              <a:rPr lang="ru-RU" dirty="0" smtClean="0">
                <a:solidFill>
                  <a:srgbClr val="FF3300"/>
                </a:solidFill>
              </a:rPr>
              <a:t> – прибыль 2-го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>
                <a:solidFill>
                  <a:srgbClr val="FF3300"/>
                </a:solidFill>
              </a:rPr>
              <a:t>Никто не выиграл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2400" dirty="0" smtClean="0"/>
              <a:t>     Было когда-то на свете 25 оловянных солдатиков, которых сделали из старой оловянной ложки массой 123 г. 24 солдатика были одинаковыми: друг от друга не отличались. Но 25-й был не такой как все. Он оказался одноногим. Его отливали последним и олова немного не хватило. Какова масса последнего солдатика?</a:t>
            </a:r>
          </a:p>
          <a:p>
            <a:pPr eaLnBrk="1" hangingPunct="1">
              <a:buFont typeface="Wingdings" pitchFamily="2" charset="2"/>
              <a:buNone/>
            </a:pPr>
            <a:endParaRPr lang="ru-RU" sz="2400" dirty="0" smtClean="0"/>
          </a:p>
          <a:p>
            <a:pPr algn="ctr" eaLnBrk="1" hangingPunct="1">
              <a:buFont typeface="Wingdings" pitchFamily="2" charset="2"/>
              <a:buNone/>
            </a:pPr>
            <a:r>
              <a:rPr lang="ru-RU" sz="2400" dirty="0" smtClean="0">
                <a:solidFill>
                  <a:srgbClr val="FF3300"/>
                </a:solidFill>
              </a:rPr>
              <a:t> 123 : 24 = 5 (ост. 3)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2400" dirty="0" smtClean="0">
                <a:solidFill>
                  <a:srgbClr val="FF3300"/>
                </a:solidFill>
              </a:rPr>
              <a:t>5г – масса каждого солдатика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2400" dirty="0" smtClean="0">
                <a:solidFill>
                  <a:srgbClr val="FF3300"/>
                </a:solidFill>
              </a:rPr>
              <a:t>3г – масса 25-го солдатика</a:t>
            </a:r>
          </a:p>
          <a:p>
            <a:pPr eaLnBrk="1" hangingPunct="1">
              <a:buFont typeface="Wingdings" pitchFamily="2" charset="2"/>
              <a:buNone/>
            </a:pPr>
            <a:endParaRPr lang="ru-RU" sz="2400" dirty="0" smtClean="0"/>
          </a:p>
          <a:p>
            <a:pPr eaLnBrk="1" hangingPunct="1">
              <a:buFont typeface="Wingdings" pitchFamily="2" charset="2"/>
              <a:buNone/>
            </a:pPr>
            <a:endParaRPr lang="ru-RU" sz="2600" dirty="0" smtClean="0"/>
          </a:p>
          <a:p>
            <a:pPr eaLnBrk="1" hangingPunct="1">
              <a:buFont typeface="Wingdings" pitchFamily="2" charset="2"/>
              <a:buNone/>
            </a:pPr>
            <a:endParaRPr lang="ru-RU" sz="2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одном резервуаре 380 куб. м воды, а в другом 1500 куб. м. В первый резервуар каждый час поступает 80 куб. м. воды, а из второго каждый час выкачивают 60 куб. м. Через сколько часов воды в резервуарах станет поровну?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одном резервуаре 380 куб. м воды, а в другом 1500 куб. м. В первый резервуар каждый час поступает 80 куб. м. воды, а из второго каждый час выкачивают 60 куб. м. Через сколько часов воды в резервуарах станет поровну?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Ответ: через 8 часов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9113" y="642938"/>
            <a:ext cx="7497762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Конкурс «Все на одну букву»</a:t>
            </a: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Командам предлага</a:t>
            </a:r>
            <a:r>
              <a:rPr lang="ru-RU" dirty="0" smtClean="0">
                <a:latin typeface="Arial" charset="0"/>
              </a:rPr>
              <a:t>ется</a:t>
            </a:r>
            <a:r>
              <a:rPr lang="ru-RU" dirty="0" smtClean="0"/>
              <a:t> поочередно называть математические термины на  букву</a:t>
            </a:r>
            <a:r>
              <a:rPr lang="ru-RU" dirty="0" smtClean="0">
                <a:latin typeface="Arial" charset="0"/>
              </a:rPr>
              <a:t> «</a:t>
            </a:r>
            <a:r>
              <a:rPr lang="ru-RU" dirty="0" err="1" smtClean="0">
                <a:latin typeface="Arial" charset="0"/>
              </a:rPr>
              <a:t>п</a:t>
            </a:r>
            <a:r>
              <a:rPr lang="ru-RU" dirty="0" smtClean="0">
                <a:latin typeface="Arial" charset="0"/>
              </a:rPr>
              <a:t>»</a:t>
            </a:r>
            <a:r>
              <a:rPr lang="ru-RU" dirty="0" smtClean="0"/>
              <a:t>. Выигрывает команда, назвавшая больше терминов. Эта команда получает 3 балла. Следующая команда – 2 балла</a:t>
            </a:r>
            <a:r>
              <a:rPr lang="ru-RU" dirty="0" smtClean="0">
                <a:latin typeface="Arial" charset="0"/>
              </a:rPr>
              <a:t>.</a:t>
            </a:r>
          </a:p>
          <a:p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0" y="500063"/>
            <a:ext cx="7497763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Конкурс «Пантомима»</a:t>
            </a: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sz="3000" dirty="0" smtClean="0"/>
              <a:t>Капитаны команд вытаскивают наугад карточку, на которой написано слово – какой-либо математический термин.  Необходимо объяснить, что это такое с помощью жестов, мимики и т. </a:t>
            </a:r>
            <a:r>
              <a:rPr lang="ru-RU" sz="3000" dirty="0" smtClean="0">
                <a:latin typeface="Arial" charset="0"/>
              </a:rPr>
              <a:t>п</a:t>
            </a:r>
            <a:r>
              <a:rPr lang="ru-RU" sz="3000" dirty="0" smtClean="0"/>
              <a:t>. Главное условие: не произносить ни одного слова. Болельщики команды должны угадать, что это такое. Жюри судит конкурс по 3-балльной системе.</a:t>
            </a:r>
          </a:p>
          <a:p>
            <a:pPr>
              <a:lnSpc>
                <a:spcPct val="80000"/>
              </a:lnSpc>
            </a:pPr>
            <a:endParaRPr lang="ru-RU" sz="3000" dirty="0" smtClean="0"/>
          </a:p>
          <a:p>
            <a:pPr>
              <a:lnSpc>
                <a:spcPct val="80000"/>
              </a:lnSpc>
            </a:pPr>
            <a:endParaRPr lang="ru-RU" sz="3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836712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КОНКУРС « ТВОРЧЕСКОЕ ЗАДАНИЕ</a:t>
            </a:r>
            <a:r>
              <a:rPr lang="ru-RU" sz="3200" dirty="0" smtClean="0">
                <a:solidFill>
                  <a:srgbClr val="FF0000"/>
                </a:solidFill>
              </a:rPr>
              <a:t>»</a:t>
            </a:r>
            <a:br>
              <a:rPr lang="ru-RU" sz="3200" dirty="0" smtClean="0">
                <a:solidFill>
                  <a:srgbClr val="FF0000"/>
                </a:solidFill>
              </a:rPr>
            </a:b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Нужно сочинить сказку на математическую тему.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323528" y="476672"/>
            <a:ext cx="8351838" cy="301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dirty="0"/>
              <a:t> </a:t>
            </a:r>
            <a:r>
              <a:rPr lang="ru-RU" sz="3200" b="1" dirty="0" smtClean="0">
                <a:solidFill>
                  <a:srgbClr val="FF0000"/>
                </a:solidFill>
              </a:rPr>
              <a:t>Конкурс  «Исторический»</a:t>
            </a:r>
          </a:p>
          <a:p>
            <a:r>
              <a:rPr lang="ru-RU" sz="2800" dirty="0" smtClean="0"/>
              <a:t>Кто </a:t>
            </a:r>
            <a:r>
              <a:rPr lang="ru-RU" sz="2800" dirty="0"/>
              <a:t>написал знаменитое произведение “Начала”, которое сделало имя этого математика бессмертным? </a:t>
            </a:r>
          </a:p>
          <a:p>
            <a:pPr algn="r"/>
            <a:endParaRPr lang="ru-RU" sz="2800" i="1" dirty="0"/>
          </a:p>
          <a:p>
            <a:pPr algn="r"/>
            <a:r>
              <a:rPr lang="ru-RU" sz="2800" b="1" i="1" dirty="0"/>
              <a:t>Евклид</a:t>
            </a:r>
            <a:endParaRPr lang="ru-RU" sz="2800" b="1" dirty="0"/>
          </a:p>
          <a:p>
            <a:endParaRPr lang="ru-RU" dirty="0"/>
          </a:p>
        </p:txBody>
      </p:sp>
      <p:pic>
        <p:nvPicPr>
          <p:cNvPr id="3" name="Рисунок 2" descr="0403301107mat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2420888"/>
            <a:ext cx="3292475" cy="3895725"/>
          </a:xfrm>
          <a:prstGeom prst="rect">
            <a:avLst/>
          </a:prstGeom>
          <a:noFill/>
        </p:spPr>
      </p:pic>
      <p:pic>
        <p:nvPicPr>
          <p:cNvPr id="4" name="Рисунок 3" descr="ArcheEuclid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4470400"/>
            <a:ext cx="3671887" cy="219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79388" y="404813"/>
            <a:ext cx="8496300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/>
              <a:t>   Ученый, который известен как создатель школы математиков. Он открыл замечательное свойство прямоугольных треугольников. </a:t>
            </a:r>
          </a:p>
          <a:p>
            <a:endParaRPr lang="ru-RU" sz="2800" i="1"/>
          </a:p>
          <a:p>
            <a:pPr algn="r"/>
            <a:r>
              <a:rPr lang="ru-RU" sz="2800" b="1" i="1"/>
              <a:t>Пифагор</a:t>
            </a:r>
            <a:endParaRPr lang="ru-RU" sz="2800" b="1"/>
          </a:p>
          <a:p>
            <a:r>
              <a:rPr lang="ru-RU" b="1"/>
              <a:t> </a:t>
            </a:r>
            <a:endParaRPr lang="ru-RU"/>
          </a:p>
          <a:p>
            <a:endParaRPr lang="ru-RU"/>
          </a:p>
        </p:txBody>
      </p:sp>
      <p:pic>
        <p:nvPicPr>
          <p:cNvPr id="3" name="Рисунок 2" descr="pyth5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3488" y="1908175"/>
            <a:ext cx="3005137" cy="359727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Приветствие команд.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Представление капитанов команд.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899592" y="1800693"/>
            <a:ext cx="6480720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lvl="2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-228600" algn="l"/>
              </a:tabLst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228600" algn="l"/>
              </a:tabLst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755576" y="1412776"/>
            <a:ext cx="7544245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КОНКУРС 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«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МАТЕМАТИКА + ЛИТЕРАТУРА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Нужно написать как  можно больше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пословиц, содержащих числа.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Например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не имей 100 рублей, а имей 100 друзей.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u="sng" dirty="0" smtClean="0"/>
              <a:t>Кто больше(2мин)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Из слова </a:t>
            </a:r>
            <a:r>
              <a:rPr lang="ru-RU" b="1" i="1" dirty="0" smtClean="0"/>
              <a:t>Треугольник</a:t>
            </a:r>
            <a:r>
              <a:rPr lang="ru-RU" dirty="0" smtClean="0"/>
              <a:t> составить как можно больше слов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12"/>
          </a:xfrm>
        </p:spPr>
        <p:txBody>
          <a:bodyPr/>
          <a:lstStyle/>
          <a:p>
            <a:r>
              <a:rPr lang="ru-RU" sz="7200" b="1" i="1" dirty="0" smtClean="0">
                <a:solidFill>
                  <a:srgbClr val="002060"/>
                </a:solidFill>
              </a:rPr>
              <a:t>Подведение итогов</a:t>
            </a:r>
          </a:p>
        </p:txBody>
      </p:sp>
      <p:pic>
        <p:nvPicPr>
          <p:cNvPr id="4" name="Рисунок 3" descr="5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2571750"/>
            <a:ext cx="5072063" cy="342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908720"/>
            <a:ext cx="8229600" cy="900100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chemeClr val="accent1">
                    <a:lumMod val="50000"/>
                  </a:schemeClr>
                </a:solidFill>
              </a:rPr>
              <a:t>В записи 5555 поставь знак сложения так, чтобы получилось</a:t>
            </a:r>
            <a:endParaRPr lang="ru-RU" sz="36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/>
          <a:lstStyle/>
          <a:p>
            <a:pPr marL="0" indent="0">
              <a:buNone/>
            </a:pPr>
            <a:r>
              <a:rPr lang="ru-RU" sz="6600" b="1" dirty="0" smtClean="0">
                <a:solidFill>
                  <a:srgbClr val="7030A0"/>
                </a:solidFill>
              </a:rPr>
              <a:t>   5    5    5    5  =  20</a:t>
            </a:r>
          </a:p>
          <a:p>
            <a:pPr marL="0" indent="0">
              <a:buNone/>
            </a:pPr>
            <a:r>
              <a:rPr lang="ru-RU" sz="6600" b="1" dirty="0" smtClean="0">
                <a:solidFill>
                  <a:srgbClr val="7030A0"/>
                </a:solidFill>
              </a:rPr>
              <a:t>   5    5    5    5  = 110</a:t>
            </a:r>
          </a:p>
          <a:p>
            <a:pPr marL="0" indent="0">
              <a:buNone/>
            </a:pPr>
            <a:r>
              <a:rPr lang="ru-RU" sz="6600" b="1" dirty="0" smtClean="0">
                <a:solidFill>
                  <a:srgbClr val="7030A0"/>
                </a:solidFill>
              </a:rPr>
              <a:t>   5    5    5    5  = 560</a:t>
            </a:r>
          </a:p>
          <a:p>
            <a:pPr marL="0" indent="0">
              <a:buNone/>
            </a:pP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1642457" y="2348880"/>
            <a:ext cx="576064" cy="64807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7030A0"/>
                </a:solidFill>
              </a:rPr>
              <a:t>+</a:t>
            </a:r>
            <a:endParaRPr lang="ru-RU" sz="5400" b="1" dirty="0">
              <a:solidFill>
                <a:srgbClr val="7030A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03713" y="2346446"/>
            <a:ext cx="576064" cy="64807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7030A0"/>
                </a:solidFill>
              </a:rPr>
              <a:t>+</a:t>
            </a:r>
            <a:endParaRPr lang="ru-RU" sz="5400" b="1" dirty="0">
              <a:solidFill>
                <a:srgbClr val="7030A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95936" y="2346446"/>
            <a:ext cx="576064" cy="64807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7030A0"/>
                </a:solidFill>
              </a:rPr>
              <a:t>+</a:t>
            </a:r>
            <a:endParaRPr lang="ru-RU" sz="5400" b="1" dirty="0">
              <a:solidFill>
                <a:srgbClr val="7030A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792827" y="3547053"/>
            <a:ext cx="576064" cy="64807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7030A0"/>
                </a:solidFill>
              </a:rPr>
              <a:t>+</a:t>
            </a:r>
            <a:endParaRPr lang="ru-RU" sz="5400" b="1" dirty="0">
              <a:solidFill>
                <a:srgbClr val="7030A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95936" y="4725144"/>
            <a:ext cx="576064" cy="64807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7030A0"/>
                </a:solidFill>
              </a:rPr>
              <a:t>+</a:t>
            </a:r>
            <a:endParaRPr lang="ru-RU" sz="54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56723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chemeClr val="accent3">
                    <a:lumMod val="50000"/>
                  </a:schemeClr>
                </a:solidFill>
              </a:rPr>
              <a:t>Реши анаграммы. </a:t>
            </a:r>
            <a:br>
              <a:rPr lang="ru-RU" sz="3600" b="1" i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3600" b="1" i="1" dirty="0" smtClean="0">
                <a:solidFill>
                  <a:schemeClr val="accent3">
                    <a:lumMod val="50000"/>
                  </a:schemeClr>
                </a:solidFill>
              </a:rPr>
              <a:t>Исключи лишнее слово</a:t>
            </a:r>
            <a:endParaRPr lang="ru-RU" sz="36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4000" b="1" dirty="0" smtClean="0"/>
              <a:t>   </a:t>
            </a:r>
            <a:r>
              <a:rPr lang="ru-RU" sz="4000" b="1" dirty="0" err="1" smtClean="0">
                <a:solidFill>
                  <a:srgbClr val="002060"/>
                </a:solidFill>
              </a:rPr>
              <a:t>киутрелньог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smtClean="0"/>
              <a:t>                      </a:t>
            </a:r>
          </a:p>
          <a:p>
            <a:pPr marL="0" indent="0">
              <a:buNone/>
            </a:pPr>
            <a:r>
              <a:rPr lang="ru-RU" dirty="0" smtClean="0"/>
              <a:t>   </a:t>
            </a:r>
            <a:r>
              <a:rPr lang="ru-RU" sz="4000" b="1" dirty="0" err="1" smtClean="0">
                <a:solidFill>
                  <a:srgbClr val="002060"/>
                </a:solidFill>
              </a:rPr>
              <a:t>ардквта</a:t>
            </a:r>
            <a:r>
              <a:rPr lang="ru-RU" sz="4000" b="1" dirty="0" smtClean="0">
                <a:solidFill>
                  <a:srgbClr val="002060"/>
                </a:solidFill>
              </a:rPr>
              <a:t>  </a:t>
            </a:r>
            <a:r>
              <a:rPr lang="ru-RU" sz="4000" dirty="0" smtClean="0">
                <a:solidFill>
                  <a:srgbClr val="002060"/>
                </a:solidFill>
              </a:rPr>
              <a:t> </a:t>
            </a:r>
            <a:r>
              <a:rPr lang="ru-RU" dirty="0" smtClean="0"/>
              <a:t>                              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</a:t>
            </a:r>
            <a:r>
              <a:rPr lang="ru-RU" sz="4000" b="1" dirty="0" err="1" smtClean="0">
                <a:solidFill>
                  <a:srgbClr val="002060"/>
                </a:solidFill>
              </a:rPr>
              <a:t>ургк</a:t>
            </a:r>
            <a:r>
              <a:rPr lang="ru-RU" dirty="0" smtClean="0"/>
              <a:t>                                                           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</a:t>
            </a:r>
            <a:r>
              <a:rPr lang="ru-RU" sz="4000" b="1" dirty="0" err="1" smtClean="0">
                <a:solidFill>
                  <a:srgbClr val="002060"/>
                </a:solidFill>
              </a:rPr>
              <a:t>омяруоглькинп</a:t>
            </a:r>
            <a:r>
              <a:rPr lang="ru-RU" dirty="0" smtClean="0"/>
              <a:t>          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</a:t>
            </a:r>
            <a:r>
              <a:rPr lang="ru-RU" sz="4000" b="1" dirty="0" err="1" smtClean="0">
                <a:solidFill>
                  <a:srgbClr val="002060"/>
                </a:solidFill>
              </a:rPr>
              <a:t>мбор</a:t>
            </a:r>
            <a:r>
              <a:rPr lang="ru-RU" sz="4000" b="1" dirty="0" smtClean="0">
                <a:solidFill>
                  <a:srgbClr val="002060"/>
                </a:solidFill>
              </a:rPr>
              <a:t> </a:t>
            </a:r>
            <a:r>
              <a:rPr lang="ru-RU" dirty="0" smtClean="0"/>
              <a:t>                                  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808105" y="1628800"/>
            <a:ext cx="3364294" cy="64807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треугольник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808105" y="2405134"/>
            <a:ext cx="3364294" cy="64807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квадрат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808104" y="3140968"/>
            <a:ext cx="3364295" cy="64807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круг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808104" y="3941440"/>
            <a:ext cx="3796344" cy="64807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прямоугольник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808103" y="4725144"/>
            <a:ext cx="3364295" cy="64807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ромб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572000" y="3140968"/>
            <a:ext cx="3816424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73272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313" y="1843088"/>
            <a:ext cx="7497762" cy="4800600"/>
          </a:xfrm>
        </p:spPr>
        <p:txBody>
          <a:bodyPr/>
          <a:lstStyle/>
          <a:p>
            <a:r>
              <a:rPr lang="ru-RU" smtClean="0"/>
              <a:t>От куска материи длиной 10 м портной каждый день отрезает 2 м. Сколько раз он проделает эту операцию до того, как материя закончиться?</a:t>
            </a:r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100" y="2414588"/>
            <a:ext cx="7499350" cy="2943225"/>
          </a:xfrm>
        </p:spPr>
        <p:txBody>
          <a:bodyPr/>
          <a:lstStyle/>
          <a:p>
            <a:r>
              <a:rPr lang="ru-RU" smtClean="0"/>
              <a:t>Если на угол в 10° посмотреть через лупу с четырехкратным увеличением, угол к</a:t>
            </a:r>
            <a:r>
              <a:rPr lang="ru-RU" smtClean="0">
                <a:latin typeface="Arial" charset="0"/>
              </a:rPr>
              <a:t>а</a:t>
            </a:r>
            <a:r>
              <a:rPr lang="ru-RU" smtClean="0"/>
              <a:t>кой величины мы увидим?</a:t>
            </a:r>
          </a:p>
          <a:p>
            <a:endParaRPr lang="ru-RU" smtClean="0"/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100" y="2128838"/>
            <a:ext cx="7499350" cy="4800600"/>
          </a:xfrm>
        </p:spPr>
        <p:txBody>
          <a:bodyPr/>
          <a:lstStyle/>
          <a:p>
            <a:endParaRPr lang="ru-RU" smtClean="0"/>
          </a:p>
          <a:p>
            <a:r>
              <a:rPr lang="ru-RU" smtClean="0"/>
              <a:t>Пять лет назад брату и сестре вместе было 8 лет. Сколько лет им буд</a:t>
            </a:r>
            <a:r>
              <a:rPr lang="ru-RU" smtClean="0">
                <a:latin typeface="Arial" charset="0"/>
              </a:rPr>
              <a:t>е</a:t>
            </a:r>
            <a:r>
              <a:rPr lang="ru-RU" smtClean="0"/>
              <a:t>т вместе через 5 лет?</a:t>
            </a:r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100" y="2286000"/>
            <a:ext cx="7499350" cy="4800600"/>
          </a:xfrm>
        </p:spPr>
        <p:txBody>
          <a:bodyPr/>
          <a:lstStyle/>
          <a:p>
            <a:r>
              <a:rPr lang="ru-RU" smtClean="0"/>
              <a:t>Отец и сын пилят бревно. Они сделали 12 распилов. Сколько получилось чурбаков?</a:t>
            </a:r>
          </a:p>
          <a:p>
            <a:endParaRPr lang="ru-RU" smtClean="0"/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100" y="2557463"/>
            <a:ext cx="7499350" cy="4800600"/>
          </a:xfrm>
        </p:spPr>
        <p:txBody>
          <a:bodyPr/>
          <a:lstStyle/>
          <a:p>
            <a:r>
              <a:rPr lang="ru-RU" smtClean="0"/>
              <a:t>У 7 братьев по одной сестре. Сколько всего детей?</a:t>
            </a:r>
          </a:p>
          <a:p>
            <a:endParaRPr lang="ru-RU" smtClean="0"/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Разминка 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(команды отвечают по очереди)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ru-RU" b="1" dirty="0" smtClean="0"/>
              <a:t>Горят 7 свечей. Из них четыре потушили. Сколько осталось свечей? </a:t>
            </a:r>
          </a:p>
          <a:p>
            <a:pPr marL="0" indent="0">
              <a:buNone/>
            </a:pPr>
            <a:r>
              <a:rPr lang="ru-RU" b="1" dirty="0" smtClean="0"/>
              <a:t>  </a:t>
            </a:r>
          </a:p>
          <a:p>
            <a:pPr marL="0" indent="0">
              <a:buNone/>
            </a:pPr>
            <a:r>
              <a:rPr lang="ru-RU" b="1" dirty="0" smtClean="0"/>
              <a:t>2. В корзине три яблока. Как поделить их между тремя мальчиками, чтобы одно осталось в корзине.</a:t>
            </a:r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b="1" dirty="0" smtClean="0"/>
              <a:t>3. Сколько граней у шестигранного карандаша 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600191" y="1988840"/>
            <a:ext cx="770384" cy="57606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4</a:t>
            </a:r>
            <a:endParaRPr lang="ru-RU" sz="28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597420" y="5445224"/>
            <a:ext cx="770384" cy="57606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8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263887" y="4005064"/>
            <a:ext cx="4248472" cy="57606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Отдать вместе с корзиной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xmlns="" val="3583356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100" y="2214563"/>
            <a:ext cx="7499350" cy="4800600"/>
          </a:xfrm>
        </p:spPr>
        <p:txBody>
          <a:bodyPr/>
          <a:lstStyle/>
          <a:p>
            <a:r>
              <a:rPr lang="ru-RU" smtClean="0"/>
              <a:t>Птицелов поймал в лесу пять синиц, по дороге встретил пять учениц. Каждой подарил по синице, и в клетке осталась одна птица. Как это могло случиться?</a:t>
            </a:r>
          </a:p>
          <a:p>
            <a:endParaRPr lang="ru-RU" smtClean="0"/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100" y="2500313"/>
            <a:ext cx="7499350" cy="4800600"/>
          </a:xfrm>
        </p:spPr>
        <p:txBody>
          <a:bodyPr/>
          <a:lstStyle/>
          <a:p>
            <a:r>
              <a:rPr lang="ru-RU" smtClean="0"/>
              <a:t>Отец и сын играли в шахматы 2 часа. Сколько времени играл каждый?</a:t>
            </a:r>
          </a:p>
          <a:p>
            <a:endParaRPr lang="ru-RU" smtClean="0"/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100" y="2414588"/>
            <a:ext cx="7499350" cy="4800600"/>
          </a:xfrm>
        </p:spPr>
        <p:txBody>
          <a:bodyPr/>
          <a:lstStyle/>
          <a:p>
            <a:r>
              <a:rPr lang="ru-RU" smtClean="0"/>
              <a:t>В каждом углу сидит кошка, напротив каждой кошки – еще по три кошки. Сколько всего кошек?</a:t>
            </a:r>
          </a:p>
          <a:p>
            <a:endParaRPr lang="ru-RU" smtClean="0"/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100" y="2486025"/>
            <a:ext cx="7499350" cy="4800600"/>
          </a:xfrm>
        </p:spPr>
        <p:txBody>
          <a:bodyPr/>
          <a:lstStyle/>
          <a:p>
            <a:r>
              <a:rPr lang="ru-RU" smtClean="0"/>
              <a:t>Маша шла к бабушке 1ч 20 мин, а обратно 80 мин с прежней скоростью. Как это могло быть?</a:t>
            </a:r>
          </a:p>
          <a:p>
            <a:endParaRPr lang="ru-RU" smtClean="0"/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100" y="2428875"/>
            <a:ext cx="7499350" cy="2143125"/>
          </a:xfrm>
        </p:spPr>
        <p:txBody>
          <a:bodyPr/>
          <a:lstStyle/>
          <a:p>
            <a:r>
              <a:rPr lang="ru-RU" smtClean="0"/>
              <a:t>Сколько концов у двух палок? У четырех с половиной?</a:t>
            </a:r>
          </a:p>
          <a:p>
            <a:endParaRPr lang="ru-RU" smtClean="0"/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100" y="2771775"/>
            <a:ext cx="7499350" cy="1014413"/>
          </a:xfrm>
        </p:spPr>
        <p:txBody>
          <a:bodyPr/>
          <a:lstStyle/>
          <a:p>
            <a:r>
              <a:rPr lang="ru-RU" smtClean="0"/>
              <a:t>Что есть у растения и у уравнения?</a:t>
            </a:r>
          </a:p>
          <a:p>
            <a:endParaRPr lang="ru-RU" smtClean="0"/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50" y="2428875"/>
            <a:ext cx="7497763" cy="2624138"/>
          </a:xfrm>
        </p:spPr>
        <p:txBody>
          <a:bodyPr/>
          <a:lstStyle/>
          <a:p>
            <a:r>
              <a:rPr lang="ru-RU" smtClean="0"/>
              <a:t>У </a:t>
            </a:r>
            <a:r>
              <a:rPr lang="ru-RU" smtClean="0">
                <a:latin typeface="Arial" charset="0"/>
              </a:rPr>
              <a:t>М</a:t>
            </a:r>
            <a:r>
              <a:rPr lang="ru-RU" smtClean="0"/>
              <a:t>арины было целое яблоко, две половинки и четыре четвертинки. Сколько было у неё яблок?</a:t>
            </a:r>
          </a:p>
          <a:p>
            <a:endParaRPr lang="ru-RU" smtClean="0"/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100" y="2200275"/>
            <a:ext cx="7499350" cy="2657475"/>
          </a:xfrm>
        </p:spPr>
        <p:txBody>
          <a:bodyPr/>
          <a:lstStyle/>
          <a:p>
            <a:r>
              <a:rPr lang="ru-RU" smtClean="0"/>
              <a:t>Если два петуха закричат изо всех сил, то Вася проснется. Сколько петухов  должно закричать, чтобы проснулись Вася, его брат Ваня и их родители?</a:t>
            </a:r>
          </a:p>
          <a:p>
            <a:endParaRPr lang="ru-RU" smtClean="0"/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100" y="2305050"/>
            <a:ext cx="7499350" cy="2195513"/>
          </a:xfrm>
        </p:spPr>
        <p:txBody>
          <a:bodyPr/>
          <a:lstStyle/>
          <a:p>
            <a:r>
              <a:rPr lang="ru-RU" smtClean="0"/>
              <a:t>Бабушка спрашивает внука: «Что всегда</a:t>
            </a:r>
            <a:r>
              <a:rPr lang="en-US" smtClean="0"/>
              <a:t> </a:t>
            </a:r>
            <a:r>
              <a:rPr lang="ru-RU" smtClean="0"/>
              <a:t>увеличивается и никогда не уменьшается?»</a:t>
            </a:r>
          </a:p>
          <a:p>
            <a:endParaRPr lang="ru-RU" smtClean="0"/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100" y="2214563"/>
            <a:ext cx="7499350" cy="2643187"/>
          </a:xfrm>
        </p:spPr>
        <p:txBody>
          <a:bodyPr/>
          <a:lstStyle/>
          <a:p>
            <a:r>
              <a:rPr lang="ru-RU" smtClean="0"/>
              <a:t>Два отца и два сына съели 6 апельсинов. Причем каждому досталось поровну по целому числу апельсинов. Как это могло быть?</a:t>
            </a:r>
          </a:p>
          <a:p>
            <a:endParaRPr lang="ru-RU" smtClean="0"/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472608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4. Если перевернуть эту цифру сверху вниз, то она уменьшится на 3. Какая это цифра? </a:t>
            </a:r>
            <a:endParaRPr lang="ru-RU" b="1" dirty="0"/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b="1" dirty="0" smtClean="0"/>
              <a:t>5. В каком случае мы смотрим на число 3, а говорим 15. </a:t>
            </a:r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b="1" dirty="0" smtClean="0"/>
              <a:t>6. Я задумал число. Которое меньше 240 во столько раз, во сколько раз 30 меньше 480. Какое число задумано ? 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24328" y="1988840"/>
            <a:ext cx="914400" cy="64807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9</a:t>
            </a:r>
            <a:endParaRPr lang="ru-RU" sz="28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452320" y="5805264"/>
            <a:ext cx="914400" cy="64807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15</a:t>
            </a:r>
            <a:endParaRPr lang="ru-RU" sz="28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56117" y="3645024"/>
            <a:ext cx="7992888" cy="64807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Когда смотрят на часы, в 3 часа дня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xmlns="" val="113499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         Конкурс «На разрезание»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Разделите квадрат на две равные части несколькими способами так, чтобы линия разреза шла по сторонам клеток.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Правильный ответ</a:t>
            </a:r>
            <a:endParaRPr lang="ru-RU" dirty="0"/>
          </a:p>
        </p:txBody>
      </p:sp>
      <p:pic>
        <p:nvPicPr>
          <p:cNvPr id="4" name="Содержимое 3" descr="http://uo-prohladny.narod.ru/uchstranica/borshev/brv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276872"/>
            <a:ext cx="8301136" cy="21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29600" cy="571500"/>
          </a:xfrm>
        </p:spPr>
        <p:txBody>
          <a:bodyPr>
            <a:normAutofit fontScale="90000"/>
          </a:bodyPr>
          <a:lstStyle/>
          <a:p>
            <a:r>
              <a:rPr lang="ru-RU" sz="5400" b="1" dirty="0" smtClean="0"/>
              <a:t/>
            </a:r>
            <a:br>
              <a:rPr lang="ru-RU" sz="5400" b="1" dirty="0" smtClean="0"/>
            </a:br>
            <a:r>
              <a:rPr lang="ru-RU" sz="5400" b="1" dirty="0" smtClean="0"/>
              <a:t/>
            </a:r>
            <a:br>
              <a:rPr lang="ru-RU" sz="5400" b="1" dirty="0" smtClean="0"/>
            </a:br>
            <a:r>
              <a:rPr lang="ru-RU" sz="5400" b="1" dirty="0" smtClean="0"/>
              <a:t/>
            </a:r>
            <a:br>
              <a:rPr lang="ru-RU" sz="5400" b="1" dirty="0" smtClean="0"/>
            </a:br>
            <a:r>
              <a:rPr lang="ru-RU" sz="5400" b="1" dirty="0" smtClean="0"/>
              <a:t>      </a:t>
            </a:r>
            <a:r>
              <a:rPr lang="ru-RU" b="1" dirty="0" smtClean="0">
                <a:solidFill>
                  <a:srgbClr val="FF0000"/>
                </a:solidFill>
              </a:rPr>
              <a:t>Конкурс «</a:t>
            </a:r>
            <a:r>
              <a:rPr lang="ru-RU" b="1" i="1" dirty="0" smtClean="0">
                <a:solidFill>
                  <a:srgbClr val="FF0000"/>
                </a:solidFill>
              </a:rPr>
              <a:t>Найди частное.»</a:t>
            </a:r>
            <a:r>
              <a:rPr lang="ru-RU" sz="6600" dirty="0" smtClean="0">
                <a:solidFill>
                  <a:srgbClr val="FFFF00"/>
                </a:solidFill>
              </a:rPr>
              <a:t/>
            </a:r>
            <a:br>
              <a:rPr lang="ru-RU" sz="6600" dirty="0" smtClean="0">
                <a:solidFill>
                  <a:srgbClr val="FFFF00"/>
                </a:solidFill>
              </a:rPr>
            </a:br>
            <a:r>
              <a:rPr lang="ru-RU" sz="8000" dirty="0" smtClean="0">
                <a:solidFill>
                  <a:srgbClr val="FFFF00"/>
                </a:solidFill>
              </a:rPr>
              <a:t/>
            </a:r>
            <a:br>
              <a:rPr lang="ru-RU" sz="8000" dirty="0" smtClean="0">
                <a:solidFill>
                  <a:srgbClr val="FFFF00"/>
                </a:solidFill>
              </a:rPr>
            </a:br>
            <a:endParaRPr lang="ru-RU" sz="6600" dirty="0" smtClean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00125"/>
            <a:ext cx="8786813" cy="5643563"/>
          </a:xfrm>
        </p:spPr>
        <p:txBody>
          <a:bodyPr>
            <a:normAutofit lnSpcReduction="10000"/>
          </a:bodyPr>
          <a:lstStyle/>
          <a:p>
            <a:r>
              <a:rPr lang="ru-RU" sz="4400" i="1" dirty="0" smtClean="0"/>
              <a:t>Двум ученикам надо было разделить одно и то же число: первому на 14, а второму на 17. </a:t>
            </a:r>
          </a:p>
          <a:p>
            <a:pPr>
              <a:buFont typeface="Arial" charset="0"/>
              <a:buNone/>
            </a:pPr>
            <a:r>
              <a:rPr lang="ru-RU" sz="4400" i="1" dirty="0" smtClean="0"/>
              <a:t>   У первого получилось в частном 20 и в остатке 9.</a:t>
            </a:r>
          </a:p>
          <a:p>
            <a:pPr>
              <a:buFont typeface="Arial" charset="0"/>
              <a:buNone/>
            </a:pPr>
            <a:r>
              <a:rPr lang="ru-RU" sz="4400" i="1" dirty="0" smtClean="0"/>
              <a:t>   Сколько получилось в частном у второго?</a:t>
            </a:r>
            <a:br>
              <a:rPr lang="ru-RU" sz="4400" i="1" dirty="0" smtClean="0"/>
            </a:br>
            <a:endParaRPr lang="ru-RU" sz="4400" i="1" dirty="0" smtClean="0"/>
          </a:p>
        </p:txBody>
      </p:sp>
      <p:pic>
        <p:nvPicPr>
          <p:cNvPr id="4" name="Рисунок 3" descr="3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29438" y="5357813"/>
            <a:ext cx="2214562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764704"/>
            <a:ext cx="8229600" cy="796950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>      </a:t>
            </a:r>
            <a:r>
              <a:rPr lang="ru-RU" sz="2400" b="1" i="1" dirty="0" smtClean="0">
                <a:solidFill>
                  <a:srgbClr val="FF0000"/>
                </a:solidFill>
              </a:rPr>
              <a:t>Конкурс «Ох уж, эта математика!»</a:t>
            </a:r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</a:rPr>
              <a:t>Расставьте числа от 1 до 6 так, чтобы сумма вдоль каждой стороны равнялась 12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332037"/>
            <a:ext cx="8229600" cy="45259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3851920" y="1937859"/>
            <a:ext cx="1259362" cy="1224136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dirty="0" smtClean="0"/>
          </a:p>
        </p:txBody>
      </p:sp>
      <p:sp>
        <p:nvSpPr>
          <p:cNvPr id="10" name="Овал 9"/>
          <p:cNvSpPr/>
          <p:nvPr/>
        </p:nvSpPr>
        <p:spPr>
          <a:xfrm>
            <a:off x="2123728" y="3161995"/>
            <a:ext cx="1259362" cy="1224136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dirty="0" smtClean="0"/>
          </a:p>
        </p:txBody>
      </p:sp>
      <p:sp>
        <p:nvSpPr>
          <p:cNvPr id="11" name="Овал 10"/>
          <p:cNvSpPr/>
          <p:nvPr/>
        </p:nvSpPr>
        <p:spPr>
          <a:xfrm>
            <a:off x="5724128" y="3156247"/>
            <a:ext cx="1259362" cy="1224136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dirty="0" smtClean="0"/>
          </a:p>
        </p:txBody>
      </p:sp>
      <p:sp>
        <p:nvSpPr>
          <p:cNvPr id="12" name="Овал 11"/>
          <p:cNvSpPr/>
          <p:nvPr/>
        </p:nvSpPr>
        <p:spPr>
          <a:xfrm>
            <a:off x="855373" y="4890763"/>
            <a:ext cx="1259362" cy="1224136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dirty="0" smtClean="0"/>
          </a:p>
        </p:txBody>
      </p:sp>
      <p:sp>
        <p:nvSpPr>
          <p:cNvPr id="13" name="Овал 12"/>
          <p:cNvSpPr/>
          <p:nvPr/>
        </p:nvSpPr>
        <p:spPr>
          <a:xfrm>
            <a:off x="3995936" y="4948572"/>
            <a:ext cx="1259362" cy="1224136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dirty="0" smtClean="0"/>
          </a:p>
        </p:txBody>
      </p:sp>
      <p:sp>
        <p:nvSpPr>
          <p:cNvPr id="14" name="Овал 13"/>
          <p:cNvSpPr/>
          <p:nvPr/>
        </p:nvSpPr>
        <p:spPr>
          <a:xfrm>
            <a:off x="7092280" y="4890763"/>
            <a:ext cx="1259362" cy="1224136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dirty="0" smtClean="0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flipV="1">
            <a:off x="1691680" y="4227681"/>
            <a:ext cx="653259" cy="72008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V="1">
            <a:off x="3209614" y="2615438"/>
            <a:ext cx="653259" cy="72008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>
            <a:stCxn id="11" idx="1"/>
          </p:cNvCxnSpPr>
          <p:nvPr/>
        </p:nvCxnSpPr>
        <p:spPr>
          <a:xfrm flipH="1" flipV="1">
            <a:off x="5147253" y="2581774"/>
            <a:ext cx="761304" cy="75374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>
            <a:endCxn id="11" idx="5"/>
          </p:cNvCxnSpPr>
          <p:nvPr/>
        </p:nvCxnSpPr>
        <p:spPr>
          <a:xfrm flipH="1" flipV="1">
            <a:off x="6799061" y="4201112"/>
            <a:ext cx="673871" cy="70824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5255298" y="5661249"/>
            <a:ext cx="1836982" cy="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2344938" y="7094815"/>
            <a:ext cx="1977627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flipV="1">
            <a:off x="2114735" y="5661249"/>
            <a:ext cx="1881201" cy="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Овал 38"/>
          <p:cNvSpPr/>
          <p:nvPr/>
        </p:nvSpPr>
        <p:spPr>
          <a:xfrm>
            <a:off x="4024401" y="2082239"/>
            <a:ext cx="914400" cy="9144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4800" b="1" dirty="0" smtClean="0"/>
          </a:p>
        </p:txBody>
      </p:sp>
      <p:sp>
        <p:nvSpPr>
          <p:cNvPr id="40" name="Овал 39"/>
          <p:cNvSpPr/>
          <p:nvPr/>
        </p:nvSpPr>
        <p:spPr>
          <a:xfrm>
            <a:off x="5914304" y="3286712"/>
            <a:ext cx="914400" cy="9144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4800" b="1" dirty="0" smtClean="0"/>
          </a:p>
        </p:txBody>
      </p:sp>
      <p:sp>
        <p:nvSpPr>
          <p:cNvPr id="41" name="Овал 40"/>
          <p:cNvSpPr/>
          <p:nvPr/>
        </p:nvSpPr>
        <p:spPr>
          <a:xfrm>
            <a:off x="7264761" y="5045631"/>
            <a:ext cx="914400" cy="9144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4800" b="1" dirty="0" smtClean="0"/>
          </a:p>
        </p:txBody>
      </p:sp>
      <p:sp>
        <p:nvSpPr>
          <p:cNvPr id="42" name="Овал 41"/>
          <p:cNvSpPr/>
          <p:nvPr/>
        </p:nvSpPr>
        <p:spPr>
          <a:xfrm>
            <a:off x="2296209" y="3286712"/>
            <a:ext cx="914400" cy="9144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4800" b="1" dirty="0" smtClean="0"/>
          </a:p>
        </p:txBody>
      </p:sp>
      <p:sp>
        <p:nvSpPr>
          <p:cNvPr id="43" name="Овал 42"/>
          <p:cNvSpPr/>
          <p:nvPr/>
        </p:nvSpPr>
        <p:spPr>
          <a:xfrm>
            <a:off x="1046075" y="5045631"/>
            <a:ext cx="914400" cy="9144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4800" b="1" dirty="0" smtClean="0"/>
          </a:p>
        </p:txBody>
      </p:sp>
      <p:sp>
        <p:nvSpPr>
          <p:cNvPr id="44" name="Овал 43"/>
          <p:cNvSpPr/>
          <p:nvPr/>
        </p:nvSpPr>
        <p:spPr>
          <a:xfrm>
            <a:off x="4168417" y="5103440"/>
            <a:ext cx="914400" cy="9144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4800" b="1" dirty="0" smtClean="0"/>
          </a:p>
        </p:txBody>
      </p:sp>
    </p:spTree>
    <p:extLst>
      <p:ext uri="{BB962C8B-B14F-4D97-AF65-F5344CB8AC3E}">
        <p14:creationId xmlns:p14="http://schemas.microsoft.com/office/powerpoint/2010/main" xmlns="" val="81937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692696"/>
            <a:ext cx="8229600" cy="2290266"/>
          </a:xfrm>
        </p:spPr>
        <p:txBody>
          <a:bodyPr>
            <a:normAutofit fontScale="90000"/>
          </a:bodyPr>
          <a:lstStyle/>
          <a:p>
            <a:r>
              <a:rPr lang="ru-RU" sz="5300" b="1" i="1" dirty="0" smtClean="0">
                <a:solidFill>
                  <a:schemeClr val="accent3">
                    <a:lumMod val="50000"/>
                  </a:schemeClr>
                </a:solidFill>
              </a:rPr>
              <a:t>        </a:t>
            </a:r>
            <a:r>
              <a:rPr lang="ru-RU" sz="5300" b="1" i="1" dirty="0" smtClean="0">
                <a:solidFill>
                  <a:srgbClr val="FF0000"/>
                </a:solidFill>
              </a:rPr>
              <a:t>Конкурс « Кто быстрее»</a:t>
            </a:r>
            <a:r>
              <a:rPr lang="ru-RU" b="1" i="1" dirty="0" smtClean="0">
                <a:solidFill>
                  <a:srgbClr val="FF0000"/>
                </a:solidFill>
              </a:rPr>
              <a:t/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Поставьте </a:t>
            </a:r>
            <a:r>
              <a:rPr lang="ru-RU" b="1" i="1" dirty="0">
                <a:solidFill>
                  <a:schemeClr val="accent3">
                    <a:lumMod val="50000"/>
                  </a:schemeClr>
                </a:solidFill>
              </a:rPr>
              <a:t>в записи числа </a:t>
            </a:r>
            <a:r>
              <a:rPr lang="ru-RU" b="1" i="1" dirty="0">
                <a:solidFill>
                  <a:srgbClr val="C00000"/>
                </a:solidFill>
              </a:rPr>
              <a:t> 1234 </a:t>
            </a: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b="1" i="1" dirty="0">
                <a:solidFill>
                  <a:schemeClr val="accent3">
                    <a:lumMod val="50000"/>
                  </a:schemeClr>
                </a:solidFill>
              </a:rPr>
              <a:t>один знак так, чтобы получилось</a:t>
            </a:r>
            <a:r>
              <a:rPr lang="ru-RU" b="1" i="1" dirty="0">
                <a:solidFill>
                  <a:srgbClr val="C00000"/>
                </a:solidFill>
              </a:rPr>
              <a:t> </a:t>
            </a:r>
            <a:r>
              <a:rPr lang="ru-RU" b="1" i="1" dirty="0">
                <a:solidFill>
                  <a:schemeClr val="accent3">
                    <a:lumMod val="50000"/>
                  </a:schemeClr>
                </a:solidFill>
              </a:rPr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576661"/>
            <a:ext cx="8229600" cy="428133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b="1" dirty="0">
                <a:solidFill>
                  <a:schemeClr val="tx2">
                    <a:lumMod val="50000"/>
                  </a:schemeClr>
                </a:solidFill>
              </a:rPr>
              <a:t>а</a:t>
            </a:r>
            <a:r>
              <a:rPr lang="ru-RU" sz="4800" b="1" dirty="0" smtClean="0">
                <a:solidFill>
                  <a:schemeClr val="tx2">
                    <a:lumMod val="50000"/>
                  </a:schemeClr>
                </a:solidFill>
              </a:rPr>
              <a:t>) число, большее 9, но</a:t>
            </a:r>
          </a:p>
          <a:p>
            <a:pPr marL="0" indent="0">
              <a:buNone/>
            </a:pPr>
            <a:r>
              <a:rPr lang="ru-RU" sz="4800" b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4800" b="1" dirty="0" smtClean="0">
                <a:solidFill>
                  <a:schemeClr val="tx2">
                    <a:lumMod val="50000"/>
                  </a:schemeClr>
                </a:solidFill>
              </a:rPr>
              <a:t>        меньшее 19;  </a:t>
            </a:r>
          </a:p>
          <a:p>
            <a:pPr marL="0" indent="0">
              <a:buNone/>
            </a:pPr>
            <a:r>
              <a:rPr lang="ru-RU" sz="4800" b="1" dirty="0">
                <a:solidFill>
                  <a:schemeClr val="tx2">
                    <a:lumMod val="50000"/>
                  </a:schemeClr>
                </a:solidFill>
              </a:rPr>
              <a:t>б</a:t>
            </a:r>
            <a:r>
              <a:rPr lang="ru-RU" sz="4800" b="1" dirty="0" smtClean="0">
                <a:solidFill>
                  <a:schemeClr val="tx2">
                    <a:lumMod val="50000"/>
                  </a:schemeClr>
                </a:solidFill>
              </a:rPr>
              <a:t>) число, большее 30, но</a:t>
            </a:r>
          </a:p>
          <a:p>
            <a:pPr marL="0" indent="0">
              <a:buNone/>
            </a:pPr>
            <a:r>
              <a:rPr lang="ru-RU" sz="4800" b="1" dirty="0" smtClean="0">
                <a:solidFill>
                  <a:schemeClr val="tx2">
                    <a:lumMod val="50000"/>
                  </a:schemeClr>
                </a:solidFill>
              </a:rPr>
              <a:t> меньшее 40.</a:t>
            </a:r>
            <a:endParaRPr lang="ru-RU" sz="48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96136" y="3429000"/>
            <a:ext cx="2448272" cy="85321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12, 34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724128" y="5517232"/>
            <a:ext cx="2448272" cy="85321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123 : 4</a:t>
            </a:r>
          </a:p>
        </p:txBody>
      </p:sp>
    </p:spTree>
    <p:extLst>
      <p:ext uri="{BB962C8B-B14F-4D97-AF65-F5344CB8AC3E}">
        <p14:creationId xmlns:p14="http://schemas.microsoft.com/office/powerpoint/2010/main" xmlns="" val="3868593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dirty="0" smtClean="0"/>
        </a:defPPr>
      </a:lstStyle>
      <a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444</TotalTime>
  <Words>1083</Words>
  <Application>Microsoft Office PowerPoint</Application>
  <PresentationFormat>Экран (4:3)</PresentationFormat>
  <Paragraphs>118</Paragraphs>
  <Slides>39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0" baseType="lpstr">
      <vt:lpstr>Тема Office</vt:lpstr>
      <vt:lpstr>Считай , смекай , отгадывай</vt:lpstr>
      <vt:lpstr>Слайд 2</vt:lpstr>
      <vt:lpstr>Разминка  (команды отвечают по очереди)</vt:lpstr>
      <vt:lpstr>Слайд 4</vt:lpstr>
      <vt:lpstr>         Конкурс «На разрезание» </vt:lpstr>
      <vt:lpstr>Правильный ответ</vt:lpstr>
      <vt:lpstr>         Конкурс «Найди частное.»  </vt:lpstr>
      <vt:lpstr>      Конкурс «Ох уж, эта математика!» Расставьте числа от 1 до 6 так, чтобы сумма вдоль каждой стороны равнялась 12</vt:lpstr>
      <vt:lpstr>        Конкурс « Кто быстрее» Поставьте в записи числа  1234  один знак так, чтобы получилось :</vt:lpstr>
      <vt:lpstr>Слайд 10</vt:lpstr>
      <vt:lpstr>Слайд 11</vt:lpstr>
      <vt:lpstr>Слайд 12</vt:lpstr>
      <vt:lpstr>Слайд 13</vt:lpstr>
      <vt:lpstr>Слайд 14</vt:lpstr>
      <vt:lpstr>Конкурс «Все на одну букву» </vt:lpstr>
      <vt:lpstr>Конкурс «Пантомима» </vt:lpstr>
      <vt:lpstr>КОНКУРС « ТВОРЧЕСКОЕ ЗАДАНИЕ» </vt:lpstr>
      <vt:lpstr>Слайд 18</vt:lpstr>
      <vt:lpstr>Слайд 19</vt:lpstr>
      <vt:lpstr>Слайд 20</vt:lpstr>
      <vt:lpstr>Кто больше(2мин) </vt:lpstr>
      <vt:lpstr>Подведение итогов</vt:lpstr>
      <vt:lpstr>В записи 5555 поставь знак сложения так, чтобы получилось</vt:lpstr>
      <vt:lpstr>Реши анаграммы.  Исключи лишнее слово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Считай , смекай , отгадывай</dc:title>
  <dc:creator>user</dc:creator>
  <cp:lastModifiedBy>Code Geass</cp:lastModifiedBy>
  <cp:revision>41</cp:revision>
  <dcterms:created xsi:type="dcterms:W3CDTF">2012-05-05T18:43:59Z</dcterms:created>
  <dcterms:modified xsi:type="dcterms:W3CDTF">2013-12-10T15:45:58Z</dcterms:modified>
</cp:coreProperties>
</file>