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6" r:id="rId5"/>
    <p:sldId id="270" r:id="rId6"/>
    <p:sldId id="261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1052736"/>
            <a:ext cx="727280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b="1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Формирование духовно-нравственных качеств на уроках литературы</a:t>
            </a:r>
          </a:p>
          <a:p>
            <a:pPr lvl="0" algn="ctr">
              <a:spcBef>
                <a:spcPct val="0"/>
              </a:spcBef>
              <a:defRPr/>
            </a:pPr>
            <a:endParaRPr lang="ru-RU" sz="6000" dirty="0">
              <a:solidFill>
                <a:schemeClr val="accent2">
                  <a:lumMod val="75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221088"/>
            <a:ext cx="4280520" cy="1752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2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Толмосова Ирина Александровна,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2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русского языка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литературы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МБОУ «СОШ № 12»</a:t>
            </a:r>
            <a:endParaRPr lang="ru-RU" sz="22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91264" cy="5098578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Литература содействует духовно-нравственному становлению человека, формированию у него: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-</a:t>
            </a:r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нравственных чувств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(совести, долга, веры, ответственности, </a:t>
            </a:r>
            <a:r>
              <a:rPr lang="ru-RU" sz="240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гражданственности</a:t>
            </a:r>
            <a:r>
              <a:rPr lang="ru-RU" sz="240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, патриотизма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);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- </a:t>
            </a:r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нравственного облика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(терпения, милосердия, кротости);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- </a:t>
            </a:r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нравственной позиции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(способности различать добро от зла, проявлению самоотверженной любви, готовности к преодолению жизненных испытаний);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- </a:t>
            </a:r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нравственного поведения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(готовности служения людям и Отечеству, проявления духовной рассудительности, послушания, доброй воли).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129077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92696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620688"/>
            <a:ext cx="77048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smtClean="0">
                <a:solidFill>
                  <a:schemeClr val="accent2">
                    <a:lumMod val="75000"/>
                  </a:schemeClr>
                </a:solidFill>
              </a:rPr>
              <a:t>Задача:</a:t>
            </a:r>
          </a:p>
          <a:p>
            <a:r>
              <a:rPr lang="ru-RU" sz="3200" smtClean="0">
                <a:solidFill>
                  <a:schemeClr val="accent2">
                    <a:lumMod val="75000"/>
                  </a:schemeClr>
                </a:solidFill>
              </a:rPr>
              <a:t>воспитание </a:t>
            </a:r>
            <a:r>
              <a:rPr lang="ru-RU" sz="3200">
                <a:solidFill>
                  <a:schemeClr val="accent2">
                    <a:lumMod val="75000"/>
                  </a:schemeClr>
                </a:solidFill>
              </a:rPr>
              <a:t>души ребенка, воздействие на процесс становления его нравственных качеств и </a:t>
            </a:r>
            <a:r>
              <a:rPr lang="ru-RU" sz="3200" smtClean="0">
                <a:solidFill>
                  <a:schemeClr val="accent2">
                    <a:lumMod val="75000"/>
                  </a:schemeClr>
                </a:solidFill>
              </a:rPr>
              <a:t>идеалов.</a:t>
            </a:r>
            <a:endParaRPr lang="ru-RU" sz="320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86608" y="2564904"/>
            <a:ext cx="4274840" cy="3740485"/>
          </a:xfrm>
          <a:prstGeom prst="rect">
            <a:avLst/>
          </a:prstGeom>
        </p:spPr>
      </p:pic>
      <p:pic>
        <p:nvPicPr>
          <p:cNvPr id="2050" name="Picture 2" descr="Легенды,притчи Записи в рубрике Легенды,притчи Дневник Zhavoronok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6221"/>
            <a:ext cx="1697831" cy="1498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2492896"/>
            <a:ext cx="5112568" cy="1143000"/>
          </a:xfrm>
        </p:spPr>
        <p:txBody>
          <a:bodyPr>
            <a:noAutofit/>
          </a:bodyPr>
          <a:lstStyle/>
          <a:p>
            <a:pPr algn="l"/>
            <a:r>
              <a:rPr lang="ru-RU" sz="2800" i="1">
                <a:solidFill>
                  <a:schemeClr val="accent2">
                    <a:lumMod val="75000"/>
                  </a:schemeClr>
                </a:solidFill>
                <a:latin typeface="+mn-lt"/>
              </a:rPr>
              <a:t>* У кого из </a:t>
            </a:r>
            <a:r>
              <a:rPr lang="ru-RU" sz="2800" i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русских </a:t>
            </a:r>
            <a:r>
              <a:rPr lang="ru-RU" sz="2800" i="1">
                <a:solidFill>
                  <a:schemeClr val="accent2">
                    <a:lumMod val="75000"/>
                  </a:schemeClr>
                </a:solidFill>
                <a:latin typeface="+mn-lt"/>
              </a:rPr>
              <a:t>писателей тема «сверхчеловека» звучит в числе основных</a:t>
            </a:r>
            <a:r>
              <a:rPr lang="ru-RU" sz="2800" i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?</a:t>
            </a:r>
            <a:r>
              <a:rPr lang="ru-RU" sz="2800" i="1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ru-RU" sz="2800" i="1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2800" i="1">
                <a:solidFill>
                  <a:schemeClr val="accent2">
                    <a:lumMod val="75000"/>
                  </a:schemeClr>
                </a:solidFill>
                <a:latin typeface="+mn-lt"/>
              </a:rPr>
              <a:t>* С какими образами обычно ассоциируется эта тема</a:t>
            </a:r>
            <a:r>
              <a:rPr lang="ru-RU" sz="2800" i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?</a:t>
            </a:r>
            <a:r>
              <a:rPr lang="ru-RU" sz="2800" i="1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ru-RU" sz="2800" i="1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2800" i="1">
                <a:solidFill>
                  <a:schemeClr val="accent2">
                    <a:lumMod val="75000"/>
                  </a:schemeClr>
                </a:solidFill>
                <a:latin typeface="+mn-lt"/>
              </a:rPr>
              <a:t>* Согласны ли вы с рассуждением о том, что сам Достоевский исполнен любви к «дальнему», а не </a:t>
            </a:r>
            <a:r>
              <a:rPr lang="ru-RU" sz="2800" i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к  «</a:t>
            </a:r>
            <a:r>
              <a:rPr lang="ru-RU" sz="2800" i="1">
                <a:solidFill>
                  <a:schemeClr val="accent2">
                    <a:lumMod val="75000"/>
                  </a:schemeClr>
                </a:solidFill>
                <a:latin typeface="+mn-lt"/>
              </a:rPr>
              <a:t>ближнему»?</a:t>
            </a:r>
            <a:r>
              <a:rPr lang="ru-RU" sz="3200" i="1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ru-RU" sz="3200" i="1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endParaRPr lang="ru-RU" sz="3200" i="1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836712"/>
            <a:ext cx="2761727" cy="35298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2177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2708920"/>
            <a:ext cx="5616624" cy="1143000"/>
          </a:xfrm>
        </p:spPr>
        <p:txBody>
          <a:bodyPr>
            <a:noAutofit/>
          </a:bodyPr>
          <a:lstStyle/>
          <a:p>
            <a:pPr algn="l"/>
            <a:r>
              <a:rPr lang="ru-RU" sz="3200" i="1">
                <a:solidFill>
                  <a:schemeClr val="accent2">
                    <a:lumMod val="75000"/>
                  </a:schemeClr>
                </a:solidFill>
                <a:latin typeface="+mn-lt"/>
              </a:rPr>
              <a:t>* </a:t>
            </a:r>
            <a:r>
              <a:rPr lang="ru-RU" sz="3000" i="1">
                <a:solidFill>
                  <a:schemeClr val="accent2">
                    <a:lumMod val="75000"/>
                  </a:schemeClr>
                </a:solidFill>
                <a:latin typeface="+mn-lt"/>
              </a:rPr>
              <a:t>Какой же суд над героями (и над людьми!) признает </a:t>
            </a:r>
            <a:r>
              <a:rPr lang="ru-RU" sz="3000" i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3000" i="1">
                <a:solidFill>
                  <a:schemeClr val="accent2">
                    <a:lumMod val="75000"/>
                  </a:schemeClr>
                </a:solidFill>
                <a:latin typeface="+mn-lt"/>
              </a:rPr>
              <a:t>Достоевский?</a:t>
            </a:r>
            <a:br>
              <a:rPr lang="ru-RU" sz="3000" i="1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3000" i="1">
                <a:solidFill>
                  <a:schemeClr val="accent2">
                    <a:lumMod val="75000"/>
                  </a:schemeClr>
                </a:solidFill>
                <a:latin typeface="+mn-lt"/>
              </a:rPr>
              <a:t>* Почему писатель не показывает </a:t>
            </a:r>
            <a:r>
              <a:rPr lang="ru-RU" sz="3000" i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3000" i="1">
                <a:solidFill>
                  <a:schemeClr val="accent2">
                    <a:lumMod val="75000"/>
                  </a:schemeClr>
                </a:solidFill>
                <a:latin typeface="+mn-lt"/>
              </a:rPr>
              <a:t>душевного переворота в личности Раскольникова?</a:t>
            </a:r>
            <a:br>
              <a:rPr lang="ru-RU" sz="3000" i="1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sz="3000" i="1">
                <a:solidFill>
                  <a:schemeClr val="accent2">
                    <a:lumMod val="75000"/>
                  </a:schemeClr>
                </a:solidFill>
                <a:latin typeface="+mn-lt"/>
              </a:rPr>
              <a:t>* Верится ли вам в </a:t>
            </a:r>
            <a:r>
              <a:rPr lang="ru-RU" sz="3000" i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3000" i="1">
                <a:solidFill>
                  <a:schemeClr val="accent2">
                    <a:lumMod val="75000"/>
                  </a:schemeClr>
                </a:solidFill>
                <a:latin typeface="+mn-lt"/>
              </a:rPr>
              <a:t>духовное воскресение героя?</a:t>
            </a:r>
            <a:r>
              <a:rPr lang="ru-RU" sz="4000" i="1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ru-RU" sz="4000" i="1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endParaRPr lang="ru-RU" sz="4000" i="1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1412776"/>
            <a:ext cx="2950720" cy="280440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3740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92696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836712"/>
            <a:ext cx="54726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>
                <a:solidFill>
                  <a:schemeClr val="accent2">
                    <a:lumMod val="75000"/>
                  </a:schemeClr>
                </a:solidFill>
              </a:rPr>
              <a:t>*Почему писатель </a:t>
            </a:r>
            <a:r>
              <a:rPr lang="ru-RU" sz="2800" smtClean="0">
                <a:solidFill>
                  <a:schemeClr val="accent2">
                    <a:lumMod val="75000"/>
                  </a:schemeClr>
                </a:solidFill>
              </a:rPr>
              <a:t>трижды говорит о"постепенном"возрождении </a:t>
            </a:r>
            <a:r>
              <a:rPr lang="ru-RU" sz="2800">
                <a:solidFill>
                  <a:schemeClr val="accent2">
                    <a:lumMod val="75000"/>
                  </a:schemeClr>
                </a:solidFill>
              </a:rPr>
              <a:t>героя</a:t>
            </a:r>
            <a:r>
              <a:rPr lang="ru-RU" sz="2800" smtClean="0">
                <a:solidFill>
                  <a:schemeClr val="accent2">
                    <a:lumMod val="75000"/>
                  </a:schemeClr>
                </a:solidFill>
              </a:rPr>
              <a:t>? Что </a:t>
            </a:r>
            <a:r>
              <a:rPr lang="ru-RU" sz="2800">
                <a:solidFill>
                  <a:schemeClr val="accent2">
                    <a:lumMod val="75000"/>
                  </a:schemeClr>
                </a:solidFill>
              </a:rPr>
              <a:t>он хочет этим подчеркнуть?</a:t>
            </a:r>
          </a:p>
          <a:p>
            <a:r>
              <a:rPr lang="ru-RU" sz="2800">
                <a:solidFill>
                  <a:schemeClr val="accent2">
                    <a:lumMod val="75000"/>
                  </a:schemeClr>
                </a:solidFill>
              </a:rPr>
              <a:t>*Какими средствами достигает автор силы производимого впечатления,чем увлекает воображение?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0174" y="836712"/>
            <a:ext cx="2857500" cy="3933825"/>
          </a:xfrm>
          <a:prstGeom prst="rect">
            <a:avLst/>
          </a:prstGeom>
        </p:spPr>
      </p:pic>
      <p:pic>
        <p:nvPicPr>
          <p:cNvPr id="4098" name="Picture 2" descr="Легенды,притчи Записи в рубрике Легенды,притчи Дневник Zhavoronok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3256"/>
            <a:ext cx="1481807" cy="130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9920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92696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</a:t>
            </a: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борьбе добра и зла человек играет решающую роль: именно он определяет свои моральные качества, свое жизненное </a:t>
            </a: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кредо.</a:t>
            </a:r>
            <a:endParaRPr kumimoji="0" lang="ru-RU" sz="3600" b="0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045" y="3284984"/>
            <a:ext cx="4177909" cy="2364854"/>
          </a:xfrm>
          <a:prstGeom prst="rect">
            <a:avLst/>
          </a:prstGeom>
        </p:spPr>
      </p:pic>
      <p:pic>
        <p:nvPicPr>
          <p:cNvPr id="5122" name="Picture 2" descr="Легенды,притчи Записи в рубрике Легенды,притчи Дневник Zhavoronok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72" y="5373216"/>
            <a:ext cx="1913855" cy="16889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5337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483522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>
                <a:solidFill>
                  <a:schemeClr val="accent2">
                    <a:lumMod val="75000"/>
                  </a:schemeClr>
                </a:solidFill>
              </a:rPr>
              <a:t>Как бы ни были трудны и горьки жизненные испытания, человек должен душевно выстоять.Но выстоит он лишь тогда, когда у него будет твердая, здоровая нравственная опора в себе и в людях, которая закладывается и на уроках литературы.</a:t>
            </a:r>
          </a:p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031734"/>
            <a:ext cx="3384376" cy="1991072"/>
          </a:xfrm>
          <a:prstGeom prst="rect">
            <a:avLst/>
          </a:prstGeom>
        </p:spPr>
      </p:pic>
      <p:pic>
        <p:nvPicPr>
          <p:cNvPr id="1026" name="Picture 2" descr="Легенды,притчи Записи в рубрике Легенды,притчи Дневник Zhavoronok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886" y="5661248"/>
            <a:ext cx="1606923" cy="14181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9745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164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Литература содействует духовно-нравственному становлению человека, формированию у него:   - нравственных чувств (совести, долга, веры, ответственности, гражданственности, патриотизма);  - нравственного облика (терпения, милосердия, кротости);  - нравственной позиции (способности различать добро от зла, проявлению самоотверженной любви, готовности к преодолению жизненных испытаний);  - нравственного поведения (готовности служения людям и Отечеству, проявления духовной рассудительности, послушания, доброй воли). </vt:lpstr>
      <vt:lpstr>Слайд 3</vt:lpstr>
      <vt:lpstr>* У кого из русских писателей тема «сверхчеловека» звучит в числе основных? * С какими образами обычно ассоциируется эта тема? * Согласны ли вы с рассуждением о том, что сам Достоевский исполнен любви к «дальнему», а не к  «ближнему»? </vt:lpstr>
      <vt:lpstr>* Какой же суд над героями (и над людьми!) признает  Достоевский? * Почему писатель не показывает  душевного переворота в личности Раскольникова? * Верится ли вам в  духовное воскресение героя? 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Ирина</cp:lastModifiedBy>
  <cp:revision>9</cp:revision>
  <dcterms:created xsi:type="dcterms:W3CDTF">2013-08-20T23:50:31Z</dcterms:created>
  <dcterms:modified xsi:type="dcterms:W3CDTF">2015-10-08T14:18:45Z</dcterms:modified>
</cp:coreProperties>
</file>