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00" r:id="rId1"/>
  </p:sldMasterIdLst>
  <p:sldIdLst>
    <p:sldId id="256" r:id="rId2"/>
    <p:sldId id="271" r:id="rId3"/>
    <p:sldId id="257" r:id="rId4"/>
    <p:sldId id="258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3540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5C603C-F526-4C7B-BBDC-E5B610E36998}" type="datetimeFigureOut">
              <a:rPr lang="ru-RU" smtClean="0"/>
              <a:t>26.01.2015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EDA5E-9EEC-4AC1-8513-EE8EC7E8AA61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5C603C-F526-4C7B-BBDC-E5B610E36998}" type="datetimeFigureOut">
              <a:rPr lang="ru-RU" smtClean="0"/>
              <a:t>26.01.2015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EDA5E-9EEC-4AC1-8513-EE8EC7E8AA6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5C603C-F526-4C7B-BBDC-E5B610E36998}" type="datetimeFigureOut">
              <a:rPr lang="ru-RU" smtClean="0"/>
              <a:t>26.01.2015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EDA5E-9EEC-4AC1-8513-EE8EC7E8AA6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5C603C-F526-4C7B-BBDC-E5B610E36998}" type="datetimeFigureOut">
              <a:rPr lang="ru-RU" smtClean="0"/>
              <a:t>26.01.2015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EDA5E-9EEC-4AC1-8513-EE8EC7E8AA6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5C603C-F526-4C7B-BBDC-E5B610E36998}" type="datetimeFigureOut">
              <a:rPr lang="ru-RU" smtClean="0"/>
              <a:t>26.01.2015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6A5EDA5E-9EEC-4AC1-8513-EE8EC7E8AA61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5C603C-F526-4C7B-BBDC-E5B610E36998}" type="datetimeFigureOut">
              <a:rPr lang="ru-RU" smtClean="0"/>
              <a:t>26.01.2015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EDA5E-9EEC-4AC1-8513-EE8EC7E8AA6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5C603C-F526-4C7B-BBDC-E5B610E36998}" type="datetimeFigureOut">
              <a:rPr lang="ru-RU" smtClean="0"/>
              <a:t>26.01.2015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EDA5E-9EEC-4AC1-8513-EE8EC7E8AA6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5C603C-F526-4C7B-BBDC-E5B610E36998}" type="datetimeFigureOut">
              <a:rPr lang="ru-RU" smtClean="0"/>
              <a:t>26.01.2015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EDA5E-9EEC-4AC1-8513-EE8EC7E8AA6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5C603C-F526-4C7B-BBDC-E5B610E36998}" type="datetimeFigureOut">
              <a:rPr lang="ru-RU" smtClean="0"/>
              <a:t>26.01.2015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EDA5E-9EEC-4AC1-8513-EE8EC7E8AA6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5C603C-F526-4C7B-BBDC-E5B610E36998}" type="datetimeFigureOut">
              <a:rPr lang="ru-RU" smtClean="0"/>
              <a:t>26.01.2015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EDA5E-9EEC-4AC1-8513-EE8EC7E8AA6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5C603C-F526-4C7B-BBDC-E5B610E36998}" type="datetimeFigureOut">
              <a:rPr lang="ru-RU" smtClean="0"/>
              <a:t>26.01.2015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EDA5E-9EEC-4AC1-8513-EE8EC7E8AA6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90000">
              <a:schemeClr val="tx2">
                <a:lumMod val="20000"/>
                <a:lumOff val="80000"/>
              </a:schemeClr>
            </a:gs>
            <a:gs pos="1000">
              <a:srgbClr val="FF0000"/>
            </a:gs>
            <a:gs pos="72000">
              <a:schemeClr val="accent5">
                <a:lumMod val="20000"/>
                <a:lumOff val="80000"/>
              </a:schemeClr>
            </a:gs>
          </a:gsLst>
          <a:path path="circle">
            <a:fillToRect l="100000" b="100000"/>
          </a:path>
          <a:tileRect t="-100000" r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3D5C603C-F526-4C7B-BBDC-E5B610E36998}" type="datetimeFigureOut">
              <a:rPr lang="ru-RU" smtClean="0"/>
              <a:t>26.01.2015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6A5EDA5E-9EEC-4AC1-8513-EE8EC7E8AA61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901" r:id="rId1"/>
    <p:sldLayoutId id="2147483902" r:id="rId2"/>
    <p:sldLayoutId id="2147483903" r:id="rId3"/>
    <p:sldLayoutId id="2147483904" r:id="rId4"/>
    <p:sldLayoutId id="2147483905" r:id="rId5"/>
    <p:sldLayoutId id="2147483906" r:id="rId6"/>
    <p:sldLayoutId id="2147483907" r:id="rId7"/>
    <p:sldLayoutId id="2147483908" r:id="rId8"/>
    <p:sldLayoutId id="2147483909" r:id="rId9"/>
    <p:sldLayoutId id="2147483910" r:id="rId10"/>
    <p:sldLayoutId id="214748391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5.jpeg"/><Relationship Id="rId4" Type="http://schemas.openxmlformats.org/officeDocument/2006/relationships/image" Target="../media/image4.gi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71000">
              <a:schemeClr val="tx2">
                <a:lumMod val="20000"/>
                <a:lumOff val="80000"/>
              </a:schemeClr>
            </a:gs>
            <a:gs pos="1000">
              <a:srgbClr val="FF0000"/>
            </a:gs>
            <a:gs pos="67000">
              <a:srgbClr val="FFC000"/>
            </a:gs>
          </a:gsLst>
          <a:path path="circle">
            <a:fillToRect l="100000" b="100000"/>
          </a:path>
          <a:tileRect t="-100000" r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244" y="3429000"/>
            <a:ext cx="9072626" cy="1470025"/>
          </a:xfrm>
        </p:spPr>
        <p:txBody>
          <a:bodyPr>
            <a:normAutofit fontScale="90000"/>
          </a:bodyPr>
          <a:lstStyle/>
          <a:p>
            <a:r>
              <a:rPr lang="ru-RU" i="1" dirty="0" smtClean="0">
                <a:latin typeface="Arial Black" pitchFamily="34" charset="0"/>
              </a:rPr>
              <a:t>Историко-культурное наследие родного края</a:t>
            </a:r>
            <a:r>
              <a:rPr lang="en-US" i="1" dirty="0" smtClean="0">
                <a:latin typeface="Arial Black" pitchFamily="34" charset="0"/>
              </a:rPr>
              <a:t>:</a:t>
            </a:r>
            <a:r>
              <a:rPr lang="ru-RU" i="1" dirty="0" smtClean="0">
                <a:latin typeface="Arial Black" pitchFamily="34" charset="0"/>
              </a:rPr>
              <a:t>Есть </a:t>
            </a:r>
            <a:r>
              <a:rPr lang="ru-RU" i="1" dirty="0">
                <a:latin typeface="Arial Black" pitchFamily="34" charset="0"/>
              </a:rPr>
              <a:t>такой народ – </a:t>
            </a:r>
            <a:r>
              <a:rPr lang="ru-RU" i="1" dirty="0" err="1" smtClean="0">
                <a:latin typeface="Arial Black" pitchFamily="34" charset="0"/>
              </a:rPr>
              <a:t>кряшены</a:t>
            </a:r>
            <a:r>
              <a:rPr lang="ru-RU" i="1" dirty="0">
                <a:latin typeface="Arial Black" pitchFamily="34" charset="0"/>
              </a:rPr>
              <a:t/>
            </a:r>
            <a:br>
              <a:rPr lang="ru-RU" i="1" dirty="0">
                <a:latin typeface="Arial Black" pitchFamily="34" charset="0"/>
              </a:rPr>
            </a:br>
            <a:endParaRPr lang="ru-RU" i="1" dirty="0">
              <a:latin typeface="Arial Black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85786" y="4714884"/>
            <a:ext cx="7772400" cy="1508760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 advClick="0" advTm="2000">
    <p:diamond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285728"/>
            <a:ext cx="4500562" cy="2714644"/>
          </a:xfrm>
        </p:spPr>
        <p:txBody>
          <a:bodyPr>
            <a:normAutofit/>
          </a:bodyPr>
          <a:lstStyle/>
          <a:p>
            <a:r>
              <a:rPr lang="ru-RU" sz="2200" dirty="0" smtClean="0">
                <a:solidFill>
                  <a:schemeClr val="bg1"/>
                </a:solidFill>
              </a:rPr>
              <a:t>В сельских домах культуры, школьных музеях оформлены уголки кряшенской культуры, альбомы, ведется сбор материалов, экспонатов, представляющие самобытную культуру, быт, обряды, обычаи этноса. </a:t>
            </a:r>
          </a:p>
          <a:p>
            <a:endParaRPr lang="ru-RU" dirty="0"/>
          </a:p>
        </p:txBody>
      </p:sp>
      <p:pic>
        <p:nvPicPr>
          <p:cNvPr id="4" name="Рисунок 3" descr="Image_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0" y="0"/>
            <a:ext cx="4572000" cy="3000372"/>
          </a:xfrm>
          <a:prstGeom prst="rect">
            <a:avLst/>
          </a:prstGeom>
        </p:spPr>
      </p:pic>
      <p:pic>
        <p:nvPicPr>
          <p:cNvPr id="6" name="Рисунок 5" descr="imgB3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4282" y="2857496"/>
            <a:ext cx="3429024" cy="3714776"/>
          </a:xfrm>
          <a:prstGeom prst="rect">
            <a:avLst/>
          </a:prstGeom>
        </p:spPr>
      </p:pic>
      <p:pic>
        <p:nvPicPr>
          <p:cNvPr id="8" name="Рисунок 7" descr="x_0222ea8f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57620" y="3143248"/>
            <a:ext cx="5181628" cy="3500462"/>
          </a:xfrm>
          <a:prstGeom prst="rect">
            <a:avLst/>
          </a:prstGeom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400" dirty="0" smtClean="0"/>
              <a:t>Обычаи(праздники)кряшен</a:t>
            </a:r>
            <a:r>
              <a:rPr lang="ru-RU" sz="4800" dirty="0" smtClean="0"/>
              <a:t/>
            </a:r>
            <a:br>
              <a:rPr lang="ru-RU" sz="4800" dirty="0" smtClean="0"/>
            </a:br>
            <a:endParaRPr lang="ru-RU" sz="4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357298"/>
            <a:ext cx="8229600" cy="4709160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en-US" dirty="0" smtClean="0">
                <a:solidFill>
                  <a:schemeClr val="bg1"/>
                </a:solidFill>
              </a:rPr>
              <a:t>  </a:t>
            </a:r>
            <a:r>
              <a:rPr lang="ru-RU" dirty="0" smtClean="0">
                <a:solidFill>
                  <a:schemeClr val="bg1"/>
                </a:solidFill>
              </a:rPr>
              <a:t>Крещенных татар нередко называют обрусевшими татарами. В определенной степени это верно. Русские имена, русский образ жизни, христианская вера, русские праздники. И все же у этого этноса сохранилось много своего самобытного, хранимого и лелеемого веками</a:t>
            </a:r>
            <a:r>
              <a:rPr lang="en-US" dirty="0" smtClean="0">
                <a:solidFill>
                  <a:schemeClr val="bg1"/>
                </a:solidFill>
              </a:rPr>
              <a:t>:</a:t>
            </a:r>
            <a:r>
              <a:rPr lang="ru-RU" dirty="0" smtClean="0">
                <a:solidFill>
                  <a:schemeClr val="bg1"/>
                </a:solidFill>
              </a:rPr>
              <a:t> обрядовые песни, свои праздники, одежда. Среди праздников у кряшен большим почитанием пользуются Рождество и Святки — Роштау и Нардуган. Период от праздника Рождества Христова и до Крещения Господня у кряшен принято называть Нардуган. К этому празднеству приурочены народные гуляния, маскарады, гадания. Несмотря на то, что Нардуган формально считается кряшенскими Святками, но, вероятнее всего, праздничные традиции восходят к прошлому кряшен, а именно празднованию периода зимнего солнцестояния.</a:t>
            </a:r>
          </a:p>
          <a:p>
            <a:endParaRPr lang="ru-RU" dirty="0"/>
          </a:p>
        </p:txBody>
      </p:sp>
    </p:spTree>
  </p:cSld>
  <p:clrMapOvr>
    <a:masterClrMapping/>
  </p:clrMapOvr>
  <p:transition advClick="0" advTm="11000">
    <p:pull dir="l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5720" y="0"/>
            <a:ext cx="8229600" cy="1828800"/>
          </a:xfrm>
        </p:spPr>
        <p:txBody>
          <a:bodyPr/>
          <a:lstStyle/>
          <a:p>
            <a:r>
              <a:rPr lang="ru-RU" dirty="0" smtClean="0"/>
              <a:t>Пасха(Олы кон)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2844" y="1214422"/>
            <a:ext cx="4572032" cy="5786454"/>
          </a:xfrm>
        </p:spPr>
        <p:txBody>
          <a:bodyPr>
            <a:normAutofit fontScale="70000" lnSpcReduction="20000"/>
          </a:bodyPr>
          <a:lstStyle/>
          <a:p>
            <a:pPr algn="l"/>
            <a:r>
              <a:rPr lang="ru-RU" dirty="0" smtClean="0">
                <a:solidFill>
                  <a:schemeClr val="bg1"/>
                </a:solidFill>
              </a:rPr>
              <a:t>Широко почитается также Кач ману — Крещение Господне и, разумеется, Пасха (Олы кон — Великий день). Этот великий христианский праздник также выделяли. Перед праздником люди тщательно убирались в доме, стирали и старались сшить к празднику новую одежду. Этот обычай именуется тамыр корэйту, тамыр тергезу — усилить и оживить корни. Перед самой Пасхой у кряшен принято мыться и топить баню, чтобы встретить Пасху в чистоте. В праздник было принято обходить дома друг друга с пожеланием благополучия и традиционным приветствием: </a:t>
            </a:r>
          </a:p>
          <a:p>
            <a:pPr algn="l"/>
            <a:r>
              <a:rPr lang="ru-RU" i="1" dirty="0" smtClean="0">
                <a:solidFill>
                  <a:schemeClr val="bg1"/>
                </a:solidFill>
              </a:rPr>
              <a:t>    Христос терелеб торган!</a:t>
            </a:r>
            <a:r>
              <a:rPr lang="ru-RU" dirty="0" smtClean="0">
                <a:solidFill>
                  <a:schemeClr val="bg1"/>
                </a:solidFill>
              </a:rPr>
              <a:t> (Христос воскрес!)</a:t>
            </a:r>
            <a:endParaRPr lang="ru-RU" i="1" dirty="0" smtClean="0">
              <a:solidFill>
                <a:schemeClr val="bg1"/>
              </a:solidFill>
            </a:endParaRPr>
          </a:p>
          <a:p>
            <a:pPr algn="l"/>
            <a:r>
              <a:rPr lang="ru-RU" i="1" dirty="0" smtClean="0">
                <a:solidFill>
                  <a:schemeClr val="bg1"/>
                </a:solidFill>
              </a:rPr>
              <a:t>   Чыннап терелеб торган!</a:t>
            </a:r>
            <a:r>
              <a:rPr lang="ru-RU" dirty="0" smtClean="0">
                <a:solidFill>
                  <a:schemeClr val="bg1"/>
                </a:solidFill>
              </a:rPr>
              <a:t> (Воистину воскрес!)</a:t>
            </a:r>
          </a:p>
          <a:p>
            <a:pPr algn="l"/>
            <a:r>
              <a:rPr lang="ru-RU" dirty="0" smtClean="0">
                <a:solidFill>
                  <a:schemeClr val="bg1"/>
                </a:solidFill>
              </a:rPr>
              <a:t>   В моей в семье эти праздники также занимают значимое место и празднуем их ежегодно.</a:t>
            </a:r>
          </a:p>
          <a:p>
            <a:pPr algn="l"/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4" name="Рисунок 3" descr="639660_original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0628" y="1357298"/>
            <a:ext cx="3929090" cy="5214974"/>
          </a:xfrm>
          <a:prstGeom prst="rect">
            <a:avLst/>
          </a:prstGeom>
        </p:spPr>
      </p:pic>
    </p:spTree>
  </p:cSld>
  <p:clrMapOvr>
    <a:masterClrMapping/>
  </p:clrMapOvr>
  <p:transition advTm="11000"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596" y="-642966"/>
            <a:ext cx="8229600" cy="1828800"/>
          </a:xfrm>
        </p:spPr>
        <p:txBody>
          <a:bodyPr/>
          <a:lstStyle/>
          <a:p>
            <a:r>
              <a:rPr lang="ru-RU" dirty="0" smtClean="0"/>
              <a:t>Необычный обычай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42910" y="1857364"/>
            <a:ext cx="7643866" cy="4572032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В селе Умирово есть такой древний обычай. Сразу же после праздничного богослужения в церкви молодежь идет развлекаться. В доме, где проживает девушка, ребята разбирают ворота, уносят их и устанавливают в доме у парня, который неравнодушен к этой барышне.</a:t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dirty="0" smtClean="0">
                <a:solidFill>
                  <a:schemeClr val="bg1"/>
                </a:solidFill>
              </a:rPr>
              <a:t>А ворота парня, также предварительно разобрав, наоборот - вешают у дома девушки. Ее родителям сразу же становится ясно, кто неравнодушен к их дочери. </a:t>
            </a:r>
          </a:p>
          <a:p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advClick="0" advTm="10000">
    <p:wipe dir="r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1472" y="0"/>
            <a:ext cx="8229600" cy="1828800"/>
          </a:xfrm>
        </p:spPr>
        <p:txBody>
          <a:bodyPr/>
          <a:lstStyle/>
          <a:p>
            <a:r>
              <a:rPr lang="ru-RU" dirty="0" smtClean="0"/>
              <a:t>Религия кряшен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14810" y="1285860"/>
            <a:ext cx="4929190" cy="2714644"/>
          </a:xfrm>
        </p:spPr>
        <p:txBody>
          <a:bodyPr>
            <a:normAutofit fontScale="70000" lnSpcReduction="20000"/>
          </a:bodyPr>
          <a:lstStyle/>
          <a:p>
            <a:pPr algn="l"/>
            <a:r>
              <a:rPr lang="ru-RU" dirty="0" smtClean="0">
                <a:solidFill>
                  <a:schemeClr val="bg1"/>
                </a:solidFill>
              </a:rPr>
              <a:t>Как уже было сказано, кряшены исповедуют         христианство(православие). Я ,например, горжусь тем, что исповедую эту религию.    Вера эта мне кажется верной, чистой.     Наверное, что такое чувство испытывают и другие крещенные. Мы ходим в церковь помолится Богу о близких и усопших людях. В церковь принято ходить на пасху (Олы кон), в рождество (Раштуа).</a:t>
            </a:r>
          </a:p>
          <a:p>
            <a:endParaRPr lang="ru-RU" dirty="0"/>
          </a:p>
        </p:txBody>
      </p:sp>
      <p:pic>
        <p:nvPicPr>
          <p:cNvPr id="4" name="Рисунок 3" descr="z_aaec1ce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28596" y="1285860"/>
            <a:ext cx="3714776" cy="2500330"/>
          </a:xfrm>
          <a:prstGeom prst="rect">
            <a:avLst/>
          </a:prstGeom>
        </p:spPr>
      </p:pic>
      <p:pic>
        <p:nvPicPr>
          <p:cNvPr id="5" name="Рисунок 4" descr="017018.jpe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00166" y="3929066"/>
            <a:ext cx="6000792" cy="2928934"/>
          </a:xfrm>
          <a:prstGeom prst="rect">
            <a:avLst/>
          </a:prstGeom>
        </p:spPr>
      </p:pic>
    </p:spTree>
  </p:cSld>
  <p:clrMapOvr>
    <a:masterClrMapping/>
  </p:clrMapOvr>
  <p:transition spd="slow" advClick="0" advTm="10000">
    <p:plus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71472" y="1357298"/>
            <a:ext cx="7929586" cy="4286280"/>
          </a:xfrm>
        </p:spPr>
        <p:txBody>
          <a:bodyPr>
            <a:normAutofit/>
          </a:bodyPr>
          <a:lstStyle/>
          <a:p>
            <a:pPr algn="l"/>
            <a:r>
              <a:rPr lang="ru-RU" dirty="0" smtClean="0">
                <a:solidFill>
                  <a:schemeClr val="bg1"/>
                </a:solidFill>
              </a:rPr>
              <a:t>У каждого народа – свои обычаи, праздники, свои песни и сказки. В них отражается душа народа: уклад его жизни, любовь к труду и земле, почитание отцов и дедов. </a:t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dirty="0" smtClean="0">
                <a:solidFill>
                  <a:schemeClr val="bg1"/>
                </a:solidFill>
              </a:rPr>
              <a:t>Каждому из нас необходимо знать историю и обычаи своего народа. Это наши корни, наши истоки. Но не менее важно знать и уважать обычаи народа, живущего рядом. </a:t>
            </a:r>
            <a:endParaRPr lang="ru-RU" dirty="0"/>
          </a:p>
        </p:txBody>
      </p:sp>
    </p:spTree>
  </p:cSld>
  <p:clrMapOvr>
    <a:masterClrMapping/>
  </p:clrMapOvr>
  <p:transition advClick="0" advTm="8000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2348880"/>
            <a:ext cx="8229600" cy="4709160"/>
          </a:xfrm>
        </p:spPr>
        <p:txBody>
          <a:bodyPr/>
          <a:lstStyle/>
          <a:p>
            <a:pPr marL="137160" indent="0">
              <a:buNone/>
            </a:pPr>
            <a:r>
              <a:rPr lang="ru-RU" dirty="0"/>
              <a:t>Автор </a:t>
            </a:r>
            <a:r>
              <a:rPr lang="ru-RU" dirty="0" smtClean="0"/>
              <a:t>работы: Радионова Кристина, </a:t>
            </a:r>
            <a:r>
              <a:rPr lang="ru-RU" dirty="0"/>
              <a:t>ученица 10б класса МОБУ СОШ №1 с. Бакалы</a:t>
            </a:r>
          </a:p>
          <a:p>
            <a:pPr marL="137160" indent="0">
              <a:buNone/>
            </a:pPr>
            <a:r>
              <a:rPr lang="ru-RU" dirty="0"/>
              <a:t>Руководитель: Фахрисламова Л.И. учитель географии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287291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0034" y="0"/>
            <a:ext cx="8229600" cy="1828800"/>
          </a:xfrm>
        </p:spPr>
        <p:txBody>
          <a:bodyPr/>
          <a:lstStyle/>
          <a:p>
            <a:r>
              <a:rPr lang="ru-RU" dirty="0" smtClean="0"/>
              <a:t>Мой край родной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71472" y="1643050"/>
            <a:ext cx="8215370" cy="4286280"/>
          </a:xfrm>
        </p:spPr>
        <p:txBody>
          <a:bodyPr>
            <a:normAutofit/>
          </a:bodyPr>
          <a:lstStyle/>
          <a:p>
            <a:pPr algn="l"/>
            <a:r>
              <a:rPr lang="ru-RU" dirty="0" smtClean="0">
                <a:solidFill>
                  <a:schemeClr val="bg1"/>
                </a:solidFill>
              </a:rPr>
              <a:t>Каждый человек, вступая в жизнь, открывает для себя слово « Родина». Но вначале пути у каждого из нас есть своя, малая Родина, та, с которой начинается любовь. Эта малая Родина со своим особым обликом, со своей самой скромной и непритязательной красотой предстает человеку в детстве и остается с ним на всю жизнь. Я уроженка села Бакалы Бакалинского района республики Башкортостан.</a:t>
            </a:r>
          </a:p>
          <a:p>
            <a:endParaRPr lang="ru-RU" dirty="0"/>
          </a:p>
        </p:txBody>
      </p:sp>
    </p:spTree>
  </p:cSld>
  <p:clrMapOvr>
    <a:masterClrMapping/>
  </p:clrMapOvr>
  <p:transition advClick="0" advTm="5000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5300" dirty="0" smtClean="0"/>
              <a:t>Визитная карточка района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357298"/>
            <a:ext cx="8229600" cy="4709160"/>
          </a:xfrm>
        </p:spPr>
        <p:txBody>
          <a:bodyPr/>
          <a:lstStyle/>
          <a:p>
            <a:pPr>
              <a:buNone/>
            </a:pPr>
            <a:r>
              <a:rPr lang="ru-RU" b="1" dirty="0" smtClean="0">
                <a:solidFill>
                  <a:schemeClr val="bg1"/>
                </a:solidFill>
              </a:rPr>
              <a:t> Бакалинский район</a:t>
            </a:r>
            <a:r>
              <a:rPr lang="ru-RU" dirty="0" smtClean="0">
                <a:solidFill>
                  <a:schemeClr val="bg1"/>
                </a:solidFill>
              </a:rPr>
              <a:t> находится на западе Башкортостана, граничит с Илишевским, на востоке — Чекмагушевским, на юге — Шаранским районами, на западе — с Республикой Татарстан.</a:t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dirty="0" smtClean="0">
                <a:solidFill>
                  <a:schemeClr val="bg1"/>
                </a:solidFill>
              </a:rPr>
              <a:t>Площадь района составляет 1951 км2. Население — 10 тыс. человек (2010). Село было основано в XVIII веке как казачья крепость. С 1913 по 1924 год имело статус города, позже – села. </a:t>
            </a:r>
          </a:p>
          <a:p>
            <a:endParaRPr lang="ru-RU" dirty="0"/>
          </a:p>
        </p:txBody>
      </p:sp>
    </p:spTree>
  </p:cSld>
  <p:clrMapOvr>
    <a:masterClrMapping/>
  </p:clrMapOvr>
  <p:transition advClick="0" advTm="7000"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Содержимое 17" descr="oI5Sa-RnD1c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786314" y="0"/>
            <a:ext cx="4357686" cy="6858000"/>
          </a:xfrm>
        </p:spPr>
      </p:pic>
      <p:pic>
        <p:nvPicPr>
          <p:cNvPr id="21" name="Рисунок 20" descr="4dbf7354b260767d46dc43c985aebe15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4786314" cy="3143248"/>
          </a:xfrm>
          <a:prstGeom prst="rect">
            <a:avLst/>
          </a:prstGeom>
        </p:spPr>
      </p:pic>
      <p:pic>
        <p:nvPicPr>
          <p:cNvPr id="19" name="Рисунок 18" descr="bakalinskiy_rayon_coa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00958" y="214290"/>
            <a:ext cx="1329743" cy="1643074"/>
          </a:xfrm>
          <a:prstGeom prst="rect">
            <a:avLst/>
          </a:prstGeom>
        </p:spPr>
      </p:pic>
      <p:pic>
        <p:nvPicPr>
          <p:cNvPr id="17" name="Содержимое 16" descr="Bashkiriya.jpg"/>
          <p:cNvPicPr>
            <a:picLocks noGrp="1" noChangeAspect="1"/>
          </p:cNvPicPr>
          <p:nvPr>
            <p:ph sz="half" idx="1"/>
          </p:nvPr>
        </p:nvPicPr>
        <p:blipFill>
          <a:blip r:embed="rId5"/>
          <a:stretch>
            <a:fillRect/>
          </a:stretch>
        </p:blipFill>
        <p:spPr>
          <a:xfrm>
            <a:off x="0" y="2857496"/>
            <a:ext cx="4786314" cy="4000504"/>
          </a:xfrm>
        </p:spPr>
      </p:pic>
    </p:spTree>
  </p:cSld>
  <p:clrMapOvr>
    <a:masterClrMapping/>
  </p:clrMapOvr>
  <p:transition advTm="4000">
    <p:pull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596" y="285728"/>
            <a:ext cx="8229600" cy="18288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Народы Бакалинского района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7158" y="1643050"/>
            <a:ext cx="4572032" cy="4857784"/>
          </a:xfrm>
        </p:spPr>
        <p:txBody>
          <a:bodyPr>
            <a:normAutofit fontScale="77500" lnSpcReduction="20000"/>
          </a:bodyPr>
          <a:lstStyle/>
          <a:p>
            <a:pPr algn="l"/>
            <a:r>
              <a:rPr lang="ru-RU" dirty="0" smtClean="0">
                <a:solidFill>
                  <a:schemeClr val="bg1"/>
                </a:solidFill>
              </a:rPr>
              <a:t>Мой родной край богат многим, но главное его богатство – это многонациональный народ, проживающий на его территории. Башкиры составляют 19,4%, русские 21,3, татары 51,7(в т.ч.кряшены13,3),чуваши 3,2, марийцы 2,9, украинцы 0,3, мордва 0,5, другие национальности 0,6%. В результате многовекового взаимодействия тюркских, славянских и финно-угорских народов на территории республики, в том числе и Бакалинского района, сложились устойчивые традиции взаимного уважения и терпимости. </a:t>
            </a:r>
          </a:p>
          <a:p>
            <a:endParaRPr lang="ru-RU" dirty="0"/>
          </a:p>
        </p:txBody>
      </p:sp>
      <p:pic>
        <p:nvPicPr>
          <p:cNvPr id="4" name="Рисунок 3" descr="03860519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57752" y="1643050"/>
            <a:ext cx="4000496" cy="4000528"/>
          </a:xfrm>
          <a:prstGeom prst="rect">
            <a:avLst/>
          </a:prstGeom>
        </p:spPr>
      </p:pic>
    </p:spTree>
  </p:cSld>
  <p:clrMapOvr>
    <a:masterClrMapping/>
  </p:clrMapOvr>
  <p:transition advTm="13000"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z_8d62829b.jpg"/>
          <p:cNvPicPr>
            <a:picLocks noGrp="1" noChangeAspect="1"/>
          </p:cNvPicPr>
          <p:nvPr>
            <p:ph idx="4294967295"/>
          </p:nvPr>
        </p:nvPicPr>
        <p:blipFill>
          <a:blip r:embed="rId2"/>
          <a:stretch>
            <a:fillRect/>
          </a:stretch>
        </p:blipFill>
        <p:spPr>
          <a:xfrm>
            <a:off x="500034" y="2000240"/>
            <a:ext cx="8229600" cy="4629150"/>
          </a:xfrm>
        </p:spPr>
      </p:pic>
      <p:sp>
        <p:nvSpPr>
          <p:cNvPr id="14" name="Заголовок 11"/>
          <p:cNvSpPr>
            <a:spLocks noGrp="1"/>
          </p:cNvSpPr>
          <p:nvPr>
            <p:ph type="body" idx="1"/>
          </p:nvPr>
        </p:nvSpPr>
        <p:spPr>
          <a:xfrm>
            <a:off x="428596" y="214290"/>
            <a:ext cx="8429684" cy="1643074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Наиболее знаменит Бакалинский район распространением такой народности как кряшены. Я и сама являюсь представительницей этой национальности. На  территории района кряшены компактно проживают в селах Старые и Новые Маты, Новый Илик, Умирово, Новые Балыклы, Бюзюр, Утар, Старый Азмей и в других селах.</a:t>
            </a:r>
          </a:p>
          <a:p>
            <a:endParaRPr lang="ru-RU" dirty="0"/>
          </a:p>
        </p:txBody>
      </p:sp>
    </p:spTree>
  </p:cSld>
  <p:clrMapOvr>
    <a:masterClrMapping/>
  </p:clrMapOvr>
  <p:transition advClick="0" advTm="6000">
    <p:pull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i (1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715148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0034" y="0"/>
            <a:ext cx="8358246" cy="785818"/>
          </a:xfrm>
        </p:spPr>
        <p:txBody>
          <a:bodyPr>
            <a:normAutofit fontScale="90000"/>
          </a:bodyPr>
          <a:lstStyle/>
          <a:p>
            <a:r>
              <a:rPr lang="ru-RU" sz="3600" dirty="0" smtClean="0">
                <a:solidFill>
                  <a:schemeClr val="bg1"/>
                </a:solidFill>
              </a:rPr>
              <a:t>История происхождения кряшен</a:t>
            </a:r>
            <a:endParaRPr lang="ru-RU" sz="3600" dirty="0">
              <a:solidFill>
                <a:schemeClr val="bg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71472" y="1071546"/>
            <a:ext cx="8001056" cy="5357850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Многовековая история кряшен весьма интересна, а в чем-то и драматична. Кряшены - это самобытный тюркский этнос, имеющий собственный язык, орфографию, культуру и историю, исповедующий православие. Кряшены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ru-RU" dirty="0" smtClean="0">
                <a:solidFill>
                  <a:schemeClr val="bg1"/>
                </a:solidFill>
              </a:rPr>
              <a:t>Башкортостана имеют давнюю историю, которая связана с историей России. Кряшены одни из коренных народов Поволжья. Во времена монголо-татарского нашествия благодаря самостоятельной православной епархии в столице Золотой Орды Сарае </a:t>
            </a:r>
            <a:r>
              <a:rPr lang="ru-RU" dirty="0" err="1" smtClean="0">
                <a:solidFill>
                  <a:schemeClr val="bg1"/>
                </a:solidFill>
              </a:rPr>
              <a:t>кряшенам</a:t>
            </a:r>
            <a:r>
              <a:rPr lang="ru-RU" dirty="0" smtClean="0">
                <a:solidFill>
                  <a:schemeClr val="bg1"/>
                </a:solidFill>
              </a:rPr>
              <a:t> удалось сохранить свое вероисповедание. После падения Казанского ханства во 2-ой половине 16 в. началась христианизация поволжских народов. Для простоты этнических кряшен стали называть </a:t>
            </a:r>
            <a:r>
              <a:rPr lang="en-US" dirty="0" smtClean="0">
                <a:solidFill>
                  <a:schemeClr val="bg1"/>
                </a:solidFill>
              </a:rPr>
              <a:t>“</a:t>
            </a:r>
            <a:r>
              <a:rPr lang="ru-RU" dirty="0" smtClean="0">
                <a:solidFill>
                  <a:schemeClr val="bg1"/>
                </a:solidFill>
              </a:rPr>
              <a:t>крещенными татарами</a:t>
            </a:r>
            <a:r>
              <a:rPr lang="en-US" dirty="0" smtClean="0">
                <a:solidFill>
                  <a:schemeClr val="bg1"/>
                </a:solidFill>
              </a:rPr>
              <a:t>”</a:t>
            </a:r>
            <a:r>
              <a:rPr lang="ru-RU" dirty="0" smtClean="0">
                <a:solidFill>
                  <a:schemeClr val="bg1"/>
                </a:solidFill>
              </a:rPr>
              <a:t>, а группу татар и волжских булгар, принявших христианство,- </a:t>
            </a:r>
            <a:r>
              <a:rPr lang="en-US" dirty="0" smtClean="0">
                <a:solidFill>
                  <a:schemeClr val="bg1"/>
                </a:solidFill>
              </a:rPr>
              <a:t>“</a:t>
            </a:r>
            <a:r>
              <a:rPr lang="ru-RU" dirty="0" smtClean="0">
                <a:solidFill>
                  <a:schemeClr val="bg1"/>
                </a:solidFill>
              </a:rPr>
              <a:t>новокрещенными татарами</a:t>
            </a:r>
            <a:r>
              <a:rPr lang="en-US" dirty="0" smtClean="0">
                <a:solidFill>
                  <a:schemeClr val="bg1"/>
                </a:solidFill>
              </a:rPr>
              <a:t>”</a:t>
            </a:r>
            <a:r>
              <a:rPr lang="ru-RU" dirty="0" smtClean="0">
                <a:solidFill>
                  <a:schemeClr val="bg1"/>
                </a:solidFill>
              </a:rPr>
              <a:t>. В конце 19-го, начале 20 веков под воздействием мусульманской общины большинство из крещенных татар вернулось в ислам, а оставшихся вместе с кряшенами именовать </a:t>
            </a:r>
            <a:r>
              <a:rPr lang="en-US" dirty="0" smtClean="0">
                <a:solidFill>
                  <a:schemeClr val="bg1"/>
                </a:solidFill>
              </a:rPr>
              <a:t>“</a:t>
            </a:r>
            <a:r>
              <a:rPr lang="ru-RU" dirty="0" smtClean="0">
                <a:solidFill>
                  <a:schemeClr val="bg1"/>
                </a:solidFill>
              </a:rPr>
              <a:t>крещенными татарами</a:t>
            </a:r>
            <a:r>
              <a:rPr lang="en-US" dirty="0" smtClean="0">
                <a:solidFill>
                  <a:schemeClr val="bg1"/>
                </a:solidFill>
              </a:rPr>
              <a:t>”</a:t>
            </a:r>
            <a:r>
              <a:rPr lang="ru-RU" dirty="0" smtClean="0">
                <a:solidFill>
                  <a:schemeClr val="bg1"/>
                </a:solidFill>
              </a:rPr>
              <a:t> или просто </a:t>
            </a:r>
            <a:r>
              <a:rPr lang="en-US" dirty="0" smtClean="0">
                <a:solidFill>
                  <a:schemeClr val="bg1"/>
                </a:solidFill>
              </a:rPr>
              <a:t>“</a:t>
            </a:r>
            <a:r>
              <a:rPr lang="ru-RU" dirty="0" smtClean="0">
                <a:solidFill>
                  <a:schemeClr val="bg1"/>
                </a:solidFill>
              </a:rPr>
              <a:t>кряшенами</a:t>
            </a:r>
            <a:r>
              <a:rPr lang="en-US" dirty="0" smtClean="0">
                <a:solidFill>
                  <a:schemeClr val="bg1"/>
                </a:solidFill>
              </a:rPr>
              <a:t>”</a:t>
            </a:r>
            <a:r>
              <a:rPr lang="ru-RU" dirty="0" smtClean="0">
                <a:solidFill>
                  <a:schemeClr val="bg1"/>
                </a:solidFill>
              </a:rPr>
              <a:t>.</a:t>
            </a:r>
          </a:p>
          <a:p>
            <a:endParaRPr lang="ru-RU" dirty="0"/>
          </a:p>
        </p:txBody>
      </p:sp>
    </p:spTree>
  </p:cSld>
  <p:clrMapOvr>
    <a:masterClrMapping/>
  </p:clrMapOvr>
  <p:transition advClick="0" advTm="18000">
    <p:wipe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4572000" y="142852"/>
            <a:ext cx="4214842" cy="3500462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sz="3200" dirty="0" smtClean="0">
                <a:solidFill>
                  <a:schemeClr val="bg1"/>
                </a:solidFill>
              </a:rPr>
              <a:t>В населенных пунктах района с компактным проживание кряшен действуют сельские национально-культурные центры, созданы и успешно работают фольклорные коллективы. В 1999 году при районном Дворце культуры был создан фольклорный ансамбль </a:t>
            </a:r>
            <a:r>
              <a:rPr lang="en-US" sz="3200" dirty="0" smtClean="0">
                <a:solidFill>
                  <a:schemeClr val="bg1"/>
                </a:solidFill>
              </a:rPr>
              <a:t>“</a:t>
            </a:r>
            <a:r>
              <a:rPr lang="ru-RU" sz="3200" dirty="0" smtClean="0">
                <a:solidFill>
                  <a:schemeClr val="bg1"/>
                </a:solidFill>
              </a:rPr>
              <a:t>Мирас</a:t>
            </a:r>
            <a:r>
              <a:rPr lang="en-US" sz="3200" dirty="0" smtClean="0">
                <a:solidFill>
                  <a:schemeClr val="bg1"/>
                </a:solidFill>
              </a:rPr>
              <a:t>”.</a:t>
            </a:r>
            <a:r>
              <a:rPr lang="ru-RU" sz="1800" dirty="0" smtClean="0"/>
              <a:t> </a:t>
            </a:r>
            <a:endParaRPr lang="ru-RU" sz="3200" dirty="0" smtClean="0">
              <a:solidFill>
                <a:schemeClr val="bg1"/>
              </a:solidFill>
            </a:endParaRPr>
          </a:p>
          <a:p>
            <a:endParaRPr lang="ru-RU" dirty="0"/>
          </a:p>
        </p:txBody>
      </p:sp>
      <p:pic>
        <p:nvPicPr>
          <p:cNvPr id="8" name="Рисунок 7" descr="IMG_3507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4572000" cy="3357562"/>
          </a:xfrm>
          <a:prstGeom prst="rect">
            <a:avLst/>
          </a:prstGeom>
        </p:spPr>
      </p:pic>
      <p:sp>
        <p:nvSpPr>
          <p:cNvPr id="10" name="Содержимое 9"/>
          <p:cNvSpPr>
            <a:spLocks noGrp="1"/>
          </p:cNvSpPr>
          <p:nvPr>
            <p:ph sz="half" idx="2"/>
          </p:nvPr>
        </p:nvSpPr>
        <p:spPr>
          <a:xfrm>
            <a:off x="-285784" y="3643314"/>
            <a:ext cx="5143536" cy="4525963"/>
          </a:xfrm>
        </p:spPr>
        <p:txBody>
          <a:bodyPr>
            <a:normAutofit fontScale="70000" lnSpcReduction="20000"/>
          </a:bodyPr>
          <a:lstStyle/>
          <a:p>
            <a:r>
              <a:rPr lang="ru-RU" sz="2800" dirty="0" smtClean="0">
                <a:solidFill>
                  <a:schemeClr val="bg1"/>
                </a:solidFill>
              </a:rPr>
              <a:t>В моей деревне Умирово также       действует фольклорный ансамбль </a:t>
            </a:r>
            <a:r>
              <a:rPr lang="en-US" sz="2800" dirty="0" smtClean="0">
                <a:solidFill>
                  <a:schemeClr val="bg1"/>
                </a:solidFill>
              </a:rPr>
              <a:t>“</a:t>
            </a:r>
            <a:r>
              <a:rPr lang="ru-RU" sz="2800" dirty="0" smtClean="0">
                <a:solidFill>
                  <a:schemeClr val="bg1"/>
                </a:solidFill>
              </a:rPr>
              <a:t>Сонекей</a:t>
            </a:r>
            <a:r>
              <a:rPr lang="en-US" sz="2800" dirty="0" smtClean="0">
                <a:solidFill>
                  <a:schemeClr val="bg1"/>
                </a:solidFill>
              </a:rPr>
              <a:t>”</a:t>
            </a:r>
            <a:r>
              <a:rPr lang="ru-RU" sz="2800" dirty="0" smtClean="0">
                <a:solidFill>
                  <a:schemeClr val="bg1"/>
                </a:solidFill>
              </a:rPr>
              <a:t>. Коллектив является    участником различных республиканских мероприятий, фольклорных праздников, конкурсов. В октябре 2007 года он представлял Бакалинский район на празднике, посвященном 450-летию единства Башкортостана с Россией.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11" name="Рисунок 10" descr="IMG_0569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86314" y="3357562"/>
            <a:ext cx="4357686" cy="3500438"/>
          </a:xfrm>
          <a:prstGeom prst="rect">
            <a:avLst/>
          </a:prstGeom>
        </p:spPr>
      </p:pic>
      <p:sp>
        <p:nvSpPr>
          <p:cNvPr id="13" name="Прямоугольник 12"/>
          <p:cNvSpPr/>
          <p:nvPr/>
        </p:nvSpPr>
        <p:spPr>
          <a:xfrm>
            <a:off x="5500694" y="6519446"/>
            <a:ext cx="3264805" cy="33855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6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Фольклорный ансамбль </a:t>
            </a:r>
            <a:r>
              <a:rPr lang="en-US" sz="16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“</a:t>
            </a:r>
            <a:r>
              <a:rPr lang="ru-RU" sz="16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Сонекей</a:t>
            </a:r>
            <a:r>
              <a:rPr lang="en-US" sz="16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”</a:t>
            </a:r>
            <a:endParaRPr lang="ru-RU" sz="1600" b="0" cap="none" spc="0" dirty="0">
              <a:ln w="10160">
                <a:solidFill>
                  <a:schemeClr val="accent1"/>
                </a:solidFill>
                <a:prstDash val="solid"/>
              </a:ln>
              <a:solidFill>
                <a:srgbClr val="FFFFFF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642910" y="2928934"/>
            <a:ext cx="3469668" cy="36933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Фольклорный ансамбль </a:t>
            </a:r>
            <a:r>
              <a:rPr lang="en-US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“</a:t>
            </a:r>
            <a:r>
              <a:rPr lang="ru-RU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Мирас</a:t>
            </a:r>
            <a:r>
              <a:rPr lang="en-US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”</a:t>
            </a:r>
            <a:endParaRPr lang="ru-RU" b="0" cap="none" spc="0" dirty="0">
              <a:ln w="10160">
                <a:solidFill>
                  <a:schemeClr val="accent1"/>
                </a:solidFill>
                <a:prstDash val="solid"/>
              </a:ln>
              <a:solidFill>
                <a:srgbClr val="FFFFFF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advTm="17000">
    <p:fad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147</TotalTime>
  <Words>878</Words>
  <Application>Microsoft Office PowerPoint</Application>
  <PresentationFormat>Экран (4:3)</PresentationFormat>
  <Paragraphs>29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Апекс</vt:lpstr>
      <vt:lpstr>Историко-культурное наследие родного края:Есть такой народ – кряшены </vt:lpstr>
      <vt:lpstr>Презентация PowerPoint</vt:lpstr>
      <vt:lpstr>Мой край родной </vt:lpstr>
      <vt:lpstr>Визитная карточка района </vt:lpstr>
      <vt:lpstr>Презентация PowerPoint</vt:lpstr>
      <vt:lpstr>Народы Бакалинского района </vt:lpstr>
      <vt:lpstr>Презентация PowerPoint</vt:lpstr>
      <vt:lpstr>История происхождения кряшен</vt:lpstr>
      <vt:lpstr>Презентация PowerPoint</vt:lpstr>
      <vt:lpstr>Презентация PowerPoint</vt:lpstr>
      <vt:lpstr>Обычаи(праздники)кряшен </vt:lpstr>
      <vt:lpstr>Пасха(Олы кон) </vt:lpstr>
      <vt:lpstr>Необычный обычай</vt:lpstr>
      <vt:lpstr>Религия кряшен 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Есть такой народ – кряшены…</dc:title>
  <dc:creator>001</dc:creator>
  <cp:lastModifiedBy>лариса</cp:lastModifiedBy>
  <cp:revision>15</cp:revision>
  <dcterms:created xsi:type="dcterms:W3CDTF">2015-01-23T11:42:04Z</dcterms:created>
  <dcterms:modified xsi:type="dcterms:W3CDTF">2015-01-26T09:55:52Z</dcterms:modified>
</cp:coreProperties>
</file>