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308" r:id="rId18"/>
    <p:sldId id="309" r:id="rId19"/>
    <p:sldId id="310" r:id="rId20"/>
    <p:sldId id="311" r:id="rId21"/>
    <p:sldId id="272" r:id="rId22"/>
    <p:sldId id="273" r:id="rId23"/>
    <p:sldId id="312" r:id="rId24"/>
    <p:sldId id="274" r:id="rId25"/>
    <p:sldId id="275" r:id="rId26"/>
    <p:sldId id="313" r:id="rId27"/>
    <p:sldId id="314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315" r:id="rId36"/>
    <p:sldId id="283" r:id="rId37"/>
    <p:sldId id="284" r:id="rId38"/>
    <p:sldId id="316" r:id="rId39"/>
    <p:sldId id="285" r:id="rId40"/>
    <p:sldId id="286" r:id="rId41"/>
    <p:sldId id="287" r:id="rId42"/>
    <p:sldId id="288" r:id="rId43"/>
    <p:sldId id="289" r:id="rId44"/>
    <p:sldId id="290" r:id="rId45"/>
    <p:sldId id="291" r:id="rId46"/>
    <p:sldId id="292" r:id="rId47"/>
    <p:sldId id="293" r:id="rId48"/>
    <p:sldId id="294" r:id="rId49"/>
    <p:sldId id="295" r:id="rId50"/>
    <p:sldId id="296" r:id="rId51"/>
    <p:sldId id="297" r:id="rId52"/>
    <p:sldId id="298" r:id="rId53"/>
    <p:sldId id="299" r:id="rId54"/>
    <p:sldId id="300" r:id="rId55"/>
    <p:sldId id="301" r:id="rId56"/>
    <p:sldId id="302" r:id="rId57"/>
    <p:sldId id="303" r:id="rId58"/>
    <p:sldId id="304" r:id="rId59"/>
    <p:sldId id="305" r:id="rId60"/>
    <p:sldId id="306" r:id="rId61"/>
    <p:sldId id="307" r:id="rId6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191" autoAdjust="0"/>
    <p:restoredTop sz="94660"/>
  </p:normalViewPr>
  <p:slideViewPr>
    <p:cSldViewPr>
      <p:cViewPr>
        <p:scale>
          <a:sx n="46" d="100"/>
          <a:sy n="46" d="100"/>
        </p:scale>
        <p:origin x="-1158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1C3-2354-4BDE-9EE4-CB0AF926D2C0}" type="datetimeFigureOut">
              <a:rPr lang="ru-RU" smtClean="0"/>
              <a:pPr/>
              <a:t>24.01.2012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CC68-33EE-4A8E-980C-07B3E57F19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1C3-2354-4BDE-9EE4-CB0AF926D2C0}" type="datetimeFigureOut">
              <a:rPr lang="ru-RU" smtClean="0"/>
              <a:pPr/>
              <a:t>24.01.2012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CC68-33EE-4A8E-980C-07B3E57F19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1C3-2354-4BDE-9EE4-CB0AF926D2C0}" type="datetimeFigureOut">
              <a:rPr lang="ru-RU" smtClean="0"/>
              <a:pPr/>
              <a:t>24.01.2012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CC68-33EE-4A8E-980C-07B3E57F19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1C3-2354-4BDE-9EE4-CB0AF926D2C0}" type="datetimeFigureOut">
              <a:rPr lang="ru-RU" smtClean="0"/>
              <a:pPr/>
              <a:t>24.01.2012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CC68-33EE-4A8E-980C-07B3E57F19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1C3-2354-4BDE-9EE4-CB0AF926D2C0}" type="datetimeFigureOut">
              <a:rPr lang="ru-RU" smtClean="0"/>
              <a:pPr/>
              <a:t>24.01.2012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CC68-33EE-4A8E-980C-07B3E57F19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1C3-2354-4BDE-9EE4-CB0AF926D2C0}" type="datetimeFigureOut">
              <a:rPr lang="ru-RU" smtClean="0"/>
              <a:pPr/>
              <a:t>24.01.2012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CC68-33EE-4A8E-980C-07B3E57F19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1C3-2354-4BDE-9EE4-CB0AF926D2C0}" type="datetimeFigureOut">
              <a:rPr lang="ru-RU" smtClean="0"/>
              <a:pPr/>
              <a:t>24.01.2012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CC68-33EE-4A8E-980C-07B3E57F19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1C3-2354-4BDE-9EE4-CB0AF926D2C0}" type="datetimeFigureOut">
              <a:rPr lang="ru-RU" smtClean="0"/>
              <a:pPr/>
              <a:t>24.01.2012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CC68-33EE-4A8E-980C-07B3E57F19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1C3-2354-4BDE-9EE4-CB0AF926D2C0}" type="datetimeFigureOut">
              <a:rPr lang="ru-RU" smtClean="0"/>
              <a:pPr/>
              <a:t>24.01.2012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CC68-33EE-4A8E-980C-07B3E57F19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1C3-2354-4BDE-9EE4-CB0AF926D2C0}" type="datetimeFigureOut">
              <a:rPr lang="ru-RU" smtClean="0"/>
              <a:pPr/>
              <a:t>24.01.2012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CC68-33EE-4A8E-980C-07B3E57F19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1C3-2354-4BDE-9EE4-CB0AF926D2C0}" type="datetimeFigureOut">
              <a:rPr lang="ru-RU" smtClean="0"/>
              <a:pPr/>
              <a:t>24.01.2012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CC68-33EE-4A8E-980C-07B3E57F19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391C3-2354-4BDE-9EE4-CB0AF926D2C0}" type="datetimeFigureOut">
              <a:rPr lang="ru-RU" smtClean="0"/>
              <a:pPr/>
              <a:t>24.01.2012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ACC68-33EE-4A8E-980C-07B3E57F19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D%D0%B8%D0%BD%D1%8C%D1%8F" TargetMode="External"/><Relationship Id="rId2" Type="http://schemas.openxmlformats.org/officeDocument/2006/relationships/hyperlink" Target="http://ru.wikipedia.org/wiki/1496_%D0%B3%D0%BE%D0%B4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hyperlink" Target="http://ru.wikipedia.org/wiki/%D0%A4%D0%B0%D0%B9%D0%BB:Nicotiana_tabacum_001.JPG" TargetMode="External"/><Relationship Id="rId4" Type="http://schemas.openxmlformats.org/officeDocument/2006/relationships/hyperlink" Target="http://ru.wikipedia.org/wiki/%D0%A2%D0%B0%D0%B1%D0%B0%D0%BA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634_%D0%B3%D0%BE%D0%B4" TargetMode="External"/><Relationship Id="rId2" Type="http://schemas.openxmlformats.org/officeDocument/2006/relationships/hyperlink" Target="http://ru.wikipedia.org/wiki/%D0%90%D0%BB%D0%B5%D0%BA%D1%81%D0%B5%D0%B9_%D0%9C%D0%B8%D1%85%D0%B0%D0%B9%D0%BB%D0%BE%D0%B2%D0%B8%D1%87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697_%D0%B3%D0%BE%D0%B4" TargetMode="External"/><Relationship Id="rId2" Type="http://schemas.openxmlformats.org/officeDocument/2006/relationships/hyperlink" Target="http://ru.wikipedia.org/wiki/%D0%9F%D0%B5%D1%82%D1%80_I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D%D0%B8%D1%82%D1%80%D0%BE%D0%B7%D0%BE%D1%81%D0%BE%D0%B5%D0%B4%D0%B8%D0%BD%D0%B5%D0%BD%D0%B8%D1%8F" TargetMode="External"/><Relationship Id="rId7" Type="http://schemas.openxmlformats.org/officeDocument/2006/relationships/image" Target="../media/image18.jpeg"/><Relationship Id="rId2" Type="http://schemas.openxmlformats.org/officeDocument/2006/relationships/hyperlink" Target="http://ru.wikipedia.org/wiki/%D0%91%D0%B5%D0%BD%D0%B7%D0%BF%D0%B8%D1%80%D0%B5%D0%BD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A%D0%B0%D1%80%D1%86%D0%B8%D0%BD%D0%BE%D0%BC%D0%B0" TargetMode="External"/><Relationship Id="rId5" Type="http://schemas.openxmlformats.org/officeDocument/2006/relationships/hyperlink" Target="http://ru.wikipedia.org/wiki/%D0%A1%D0%B0%D0%B6%D0%B0" TargetMode="External"/><Relationship Id="rId4" Type="http://schemas.openxmlformats.org/officeDocument/2006/relationships/hyperlink" Target="http://ru.wikipedia.org/wiki/%D0%9C%D0%BE%D0%BD%D0%BE%D0%BE%D0%BA%D1%81%D0%B8%D0%B4_%D1%83%D0%B3%D0%BB%D0%B5%D1%80%D0%BE%D0%B4%D0%B0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5%D0%9E%D0%91%D0%9B" TargetMode="External"/><Relationship Id="rId2" Type="http://schemas.openxmlformats.org/officeDocument/2006/relationships/hyperlink" Target="http://ru.wikipedia.org/wiki/%D0%A0%D0%BE%D1%82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C%D0%BF%D0%BE%D1%82%D0%B5%D0%BD%D1%86%D0%B8%D1%8F" TargetMode="External"/><Relationship Id="rId2" Type="http://schemas.openxmlformats.org/officeDocument/2006/relationships/hyperlink" Target="http://ru.wikipedia.org/wiki/%D0%9A%D0%BE%D1%80%D1%80%D0%B5%D0%BB%D1%8F%D1%86%D0%B8%D1%8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D%D0%B0%D1%80%D0%BA%D0%BE%D1%82%D0%B8%D0%BA" TargetMode="External"/><Relationship Id="rId13" Type="http://schemas.openxmlformats.org/officeDocument/2006/relationships/hyperlink" Target="http://ru.wikipedia.org/wiki/%D0%9A%D1%80%D1%8D%D0%BA" TargetMode="External"/><Relationship Id="rId3" Type="http://schemas.openxmlformats.org/officeDocument/2006/relationships/hyperlink" Target="http://ru.wikipedia.org/wiki/%D0%A2%D0%BB%D0%B5%D0%BD%D0%B8%D0%B5" TargetMode="External"/><Relationship Id="rId7" Type="http://schemas.openxmlformats.org/officeDocument/2006/relationships/hyperlink" Target="http://ru.wikipedia.org/wiki/%D0%9B%D1%91%D0%B3%D0%BA%D0%B8%D0%B5" TargetMode="External"/><Relationship Id="rId12" Type="http://schemas.openxmlformats.org/officeDocument/2006/relationships/hyperlink" Target="http://ru.wikipedia.org/wiki/%D0%9E%D0%BF%D0%B8%D1%83%D0%BC" TargetMode="External"/><Relationship Id="rId17" Type="http://schemas.openxmlformats.org/officeDocument/2006/relationships/image" Target="../media/image2.jpeg"/><Relationship Id="rId2" Type="http://schemas.openxmlformats.org/officeDocument/2006/relationships/hyperlink" Target="http://ru.wikipedia.org/wiki/%D0%94%D1%8B%D0%BC" TargetMode="External"/><Relationship Id="rId16" Type="http://schemas.openxmlformats.org/officeDocument/2006/relationships/hyperlink" Target="http://ru.wikipedia.org/wiki/%D0%9C%D0%BE%D0%B7%D0%B3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2%D0%BE%D0%B7%D0%B3%D0%BE%D0%BD%D0%BA%D0%B0" TargetMode="External"/><Relationship Id="rId11" Type="http://schemas.openxmlformats.org/officeDocument/2006/relationships/hyperlink" Target="http://ru.wikipedia.org/wiki/%D0%9C%D0%B0%D1%80%D0%B8%D1%85%D1%83%D0%B0%D0%BD%D0%B0" TargetMode="External"/><Relationship Id="rId5" Type="http://schemas.openxmlformats.org/officeDocument/2006/relationships/hyperlink" Target="http://ru.wikipedia.org/wiki/%D0%9E%D1%80%D0%B3%D0%B0%D0%BD%D0%B8%D0%B7%D0%BC" TargetMode="External"/><Relationship Id="rId15" Type="http://schemas.openxmlformats.org/officeDocument/2006/relationships/hyperlink" Target="http://ru.wikipedia.org/wiki/%D0%9A%D1%80%D0%BE%D0%B2%D1%8C" TargetMode="External"/><Relationship Id="rId10" Type="http://schemas.openxmlformats.org/officeDocument/2006/relationships/hyperlink" Target="http://ru.wikipedia.org/wiki/%D0%93%D0%B0%D1%88%D0%B8%D1%88" TargetMode="External"/><Relationship Id="rId4" Type="http://schemas.openxmlformats.org/officeDocument/2006/relationships/hyperlink" Target="http://ru.wikipedia.org/wiki/%D0%92%D0%BE%D0%B7%D0%B4%D1%83%D1%85" TargetMode="External"/><Relationship Id="rId9" Type="http://schemas.openxmlformats.org/officeDocument/2006/relationships/hyperlink" Target="http://ru.wikipedia.org/wiki/%D0%A2%D0%B0%D0%B1%D0%B0%D0%BA" TargetMode="External"/><Relationship Id="rId14" Type="http://schemas.openxmlformats.org/officeDocument/2006/relationships/hyperlink" Target="http://ru.wikipedia.org/wiki/%D0%9F%D1%81%D0%B8%D1%85%D0%BE%D0%B0%D0%BA%D1%82%D0%B8%D0%B2%D0%BD%D1%8B%D0%B5_%D0%B2%D0%B5%D1%89%D0%B5%D1%81%D1%82%D0%B2%D0%B0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ru.wikipedia.org/wiki/%D0%91%D0%B5%D0%BB%D1%8C%D0%B3%D0%B8%D1%8F" TargetMode="Externa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ru.wikipedia.org/wiki/%D0%91%D1%83%D1%82%D0%B0%D0%BD" TargetMode="Externa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ru.wikipedia.org/wiki/%D0%92%D0%B5%D0%BB%D0%B8%D0%BA%D0%BE%D0%B1%D1%80%D0%B8%D1%82%D0%B0%D0%BD%D0%B8%D1%8F" TargetMode="Externa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ru.wikipedia.org/wiki/%D0%92%D0%B5%D0%BD%D0%B3%D1%80%D0%B8%D1%8F" TargetMode="Externa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ru.wikipedia.org/wiki/%D0%93%D0%B5%D1%80%D0%BC%D0%B0%D0%BD%D0%B8%D1%8F" TargetMode="Externa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ru.wikipedia.org/wiki/%D0%98%D1%82%D0%B0%D0%BB%D0%B8%D1%8F" TargetMode="Externa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ru.wikipedia.org/wiki/%D0%9A%D0%B0%D0%BD%D0%B0%D0%B4%D0%B0" TargetMode="Externa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ru.wikipedia.org/wiki/%D0%9D%D0%B8%D0%B4%D0%B5%D1%80%D0%BB%D0%B0%D0%BD%D0%B4%D1%8B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http://ru.wikipedia.org/wiki/%D0%9F%D0%BE%D0%BB%D1%8C%D1%88%D0%B0" TargetMode="Externa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://ru.wikipedia.org/wiki/%D0%A1%D0%A8%D0%90" TargetMode="Externa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hyperlink" Target="http://ru.wikipedia.org/wiki/%D0%A8%D0%B2%D0%B5%D1%86%D0%B8%D1%8F" TargetMode="Externa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hyperlink" Target="http://ru.wikipedia.org/wiki/%D0%AF%D0%BF%D0%BE%D0%BD%D0%B8%D1%8F" TargetMode="Externa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iki/%D0%9A%D1%83%D1%80%D0%B8%D1%82%D0%B5%D0%BB%D1%8C%D0%BD%D1%8B%D0%B5_%D1%82%D1%80%D1%83%D0%B1%D0%BA%D0%B8" TargetMode="Externa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1%83%D1%80%D0%B8%D1%82%D0%B5%D0%BB%D1%8C%D0%BD%D0%B0%D1%8F_%D1%82%D1%80%D1%83%D0%B1%D0%BA%D0%B0" TargetMode="External"/><Relationship Id="rId7" Type="http://schemas.openxmlformats.org/officeDocument/2006/relationships/image" Target="../media/image6.jpeg"/><Relationship Id="rId2" Type="http://schemas.openxmlformats.org/officeDocument/2006/relationships/hyperlink" Target="http://ru.wikipedia.org/wiki/%D0%AD%D1%82%D0%BD%D0%BE%D0%B3%D1%80%D0%B0%D1%84%D0%B8%D1%8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I_%D0%B2%D0%B5%D0%BA_%D0%B4%D0%BE_%D0%BD._%D1%8D." TargetMode="External"/><Relationship Id="rId5" Type="http://schemas.openxmlformats.org/officeDocument/2006/relationships/hyperlink" Target="http://ru.wikipedia.org/wiki/%D0%9A%D0%B5%D0%BB%D1%8C%D1%82%D1%8B" TargetMode="External"/><Relationship Id="rId4" Type="http://schemas.openxmlformats.org/officeDocument/2006/relationships/hyperlink" Target="http://ru.wikipedia.org/wiki/%D0%93%D0%B5%D1%80%D0%BC%D0%B0%D0%BD%D1%86%D1%8B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7772400" cy="1470025"/>
          </a:xfrm>
        </p:spPr>
        <p:txBody>
          <a:bodyPr>
            <a:noAutofit/>
          </a:bodyPr>
          <a:lstStyle/>
          <a:p>
            <a:r>
              <a:rPr lang="ru-RU" sz="13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курение</a:t>
            </a:r>
            <a:endParaRPr lang="ru-RU" sz="13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29066"/>
            <a:ext cx="2200268" cy="17097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1506" name="Picture 2" descr="http://ts1.mm.bing.net/images/thumbnail.aspx?q=1518453262372&amp;id=acf5634d653e55295ae714dc7588a4ac&amp;url=http%3a%2f%2fupload.wikimedia.org%2fwikipedia%2fcommons%2fthumb%2f5%2f56%2fPapierosa_1_ubt_0069.jpeg%2f260px-Papierosa_1_ubt_006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28868"/>
            <a:ext cx="9143999" cy="44291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276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15 марта </a:t>
            </a:r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1496 год"/>
              </a:rPr>
              <a:t>1496 года</a:t>
            </a:r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корабль второй экспедиции Колумба «</a:t>
            </a:r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  <a:hlinkClick r:id="rId3" tooltip="Нинья"/>
              </a:rPr>
              <a:t>Эль Ниьон</a:t>
            </a:r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 привез в Европу высушенные листья специальной травы для курения. Трава была «родом» из провинции Табаго и была представлена европейцам под именем «</a:t>
            </a:r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  <a:hlinkClick r:id="rId4" tooltip="Табак"/>
              </a:rPr>
              <a:t>табак</a:t>
            </a:r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».</a:t>
            </a:r>
            <a:endParaRPr kumimoji="0" lang="ru-RU" sz="40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 descr="Табак">
            <a:hlinkClick r:id="rId5" tooltip="Табак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2714620"/>
            <a:ext cx="5273808" cy="378826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00042"/>
            <a:ext cx="450059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Век спустя после открытия Америки табак уже выращивали в Бельгии, Испании, Италии, Швейцарии и Англии. Одной из причин столь быстрого распространения табака стало глубокое убеждение тогдашних просвещённых умов в целебных свойствах табака. </a:t>
            </a:r>
          </a:p>
        </p:txBody>
      </p:sp>
      <p:pic>
        <p:nvPicPr>
          <p:cNvPr id="11266" name="Picture 2" descr="http://900igr.net/datai/geografija/Gidrosfera/0009-009-Gidrosfera-Zem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028707"/>
            <a:ext cx="3397061" cy="461487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1480"/>
            <a:ext cx="478631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Великобритании и Османской империи в конце XVI века курильщиков приравнивали к колдунам и наказывали «усекновением головы». </a:t>
            </a:r>
          </a:p>
        </p:txBody>
      </p:sp>
      <p:pic>
        <p:nvPicPr>
          <p:cNvPr id="10242" name="Picture 2" descr="http://ts3.mm.bing.net/images/thumbnail.aspx?q=1516696440502&amp;id=74006388d751265130e7e4df2bef66f0&amp;url=http%3a%2f%2fpics.livejournal.com%2fputnik1%2fpic%2f00118z6r%2fs320x2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714356"/>
            <a:ext cx="4500562" cy="56436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357686" y="357166"/>
            <a:ext cx="4786314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Руси в XVII веке при царе </a:t>
            </a:r>
            <a:r>
              <a:rPr kumimoji="0" lang="ru-RU" sz="4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Алексей Михайлович"/>
              </a:rPr>
              <a:t>Алексее Михайловиче</a:t>
            </a:r>
            <a:r>
              <a:rPr kumimoji="0" lang="ru-RU" sz="4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курильщиков били палками, а после московского пожара </a:t>
            </a:r>
            <a:r>
              <a:rPr kumimoji="0" lang="ru-RU" sz="4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  <a:hlinkClick r:id="rId3" tooltip="1634 год"/>
              </a:rPr>
              <a:t>1634 года</a:t>
            </a:r>
            <a:r>
              <a:rPr kumimoji="0" lang="ru-RU" sz="4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стали применять смертную казнь.</a:t>
            </a:r>
            <a:endParaRPr kumimoji="0" lang="ru-RU" sz="5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http://ts1.mm.bing.net/images/thumbnail.aspx?q=1518465526836&amp;id=a0125a30f042b46669a99ff8beb802d3&amp;url=http%3a%2f%2fbibliotekar.ru%2frusRomanov%2f2.files%2fimage0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357686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521495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Петр I"/>
              </a:rPr>
              <a:t>Петр I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 tooltip="1697 год"/>
              </a:rPr>
              <a:t>1697 году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отменил запрет на курение после возвращения на родину из Европы. Там он стал заядлым курильщиком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http://ts1.mm.bing.net/images/thumbnail.aspx?q=1449218868148&amp;id=58faf0a2de8cfd1ef03ff11b42ebc56c&amp;url=http%3a%2f%2fkinderlibrary.files.wordpress.com%2f2010%2f12%2fd0bfd0b5d182d180-d0bfd0b5d180d0b2d18bd0b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0"/>
            <a:ext cx="5214974" cy="501397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 rot="10800000" flipV="1">
            <a:off x="0" y="28569"/>
            <a:ext cx="2857488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 время Первой Мировой войны табак стал незаменимой частью рациона солдат, его рекомендовали курить для успокоения нервов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http://ts4.mm.bing.net/images/thumbnail.aspx?q=1532409610999&amp;id=fea585decac3fa75fb0479a34d215dc9&amp;url=http%3a%2f%2ftopwar.ru%2fuploads%2fposts%2f2010-12%2f1291390783_i-1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0"/>
            <a:ext cx="6429388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ts4.mm.bing.net/images/thumbnail.aspx?q=1519563049295&amp;id=90e5002a64b5b794faa93aa149b400c3&amp;url=http%3a%2f%2ftell-smoking.net%2fwp-content%2fuploads%2f2011%2f10%2fMarlboro-brand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0"/>
            <a:ext cx="6215106" cy="431961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85886" y="4786322"/>
            <a:ext cx="73581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Пагубное  действие никотина на курящих</a:t>
            </a:r>
            <a:endParaRPr lang="ru-RU" sz="4400" dirty="0"/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0010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Поскольку вдыхаемый дым обжигает слизистые и в нём содержится большое количество вредных веществ (</a:t>
            </a:r>
            <a:r>
              <a:rPr lang="ru-RU" sz="28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hlinkClick r:id="rId2" tooltip="Бензпирен"/>
              </a:rPr>
              <a:t>бензпирен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  <a:r>
              <a:rPr lang="ru-RU" sz="28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hlinkClick r:id="rId3" tooltip="Нитрозосоединения"/>
              </a:rPr>
              <a:t>нитрозамины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  <a:r>
              <a:rPr lang="ru-RU" sz="28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hlinkClick r:id="rId4" tooltip="Монооксид углерода"/>
              </a:rPr>
              <a:t>угарный газ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, частицы </a:t>
            </a:r>
            <a:r>
              <a:rPr lang="ru-RU" sz="28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hlinkClick r:id="rId5" tooltip="Сажа"/>
              </a:rPr>
              <a:t>сажи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и т. д.), курение (независимо от используемого препарата) повышает риск развития </a:t>
            </a:r>
            <a:r>
              <a:rPr lang="ru-RU" sz="28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hlinkClick r:id="rId6" tooltip="Карцинома"/>
              </a:rPr>
              <a:t>рака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лёгких</a:t>
            </a:r>
            <a:endParaRPr lang="ru-RU" sz="2800" dirty="0"/>
          </a:p>
        </p:txBody>
      </p:sp>
      <p:pic>
        <p:nvPicPr>
          <p:cNvPr id="1026" name="Picture 2" descr="http://ts1.mm.bing.net/images/thumbnail.aspx?q=1549805293392&amp;id=89d95cb05debf0bda725a0aa4d82cac1&amp;url=http%3a%2f%2fmegalife.com.ua%2fuploads%2fposts%2f2010-01%2f1264095903_12477big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6248" y="3643314"/>
            <a:ext cx="3571900" cy="29289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450059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hlinkClick r:id="rId2" tooltip="Рот"/>
              </a:rPr>
              <a:t>рта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и дыхательных путей, </a:t>
            </a:r>
            <a:r>
              <a:rPr lang="ru-RU" sz="32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hlinkClick r:id="rId3" tooltip="ХОБЛ"/>
              </a:rPr>
              <a:t>хронической обструктивной болезни легких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(ХОБЛ), психических, сердечно-сосудистых и прочих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заболеваний </a:t>
            </a:r>
            <a:endParaRPr lang="ru-RU" sz="3200" dirty="0"/>
          </a:p>
        </p:txBody>
      </p:sp>
      <p:pic>
        <p:nvPicPr>
          <p:cNvPr id="67586" name="Picture 2" descr="http://ts2.mm.bing.net/images/thumbnail.aspx?q=1521484247509&amp;id=60ea4dd7deacd97d0216d47e62234d26&amp;url=http%3a%2f%2fne-kurim.ru%2fupload%2finformation_system_4%2f5%2f7%2f4%2fitem_5747%2finformation_items_57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5" y="930381"/>
            <a:ext cx="4725783" cy="5141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58579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Исследователями отмечается </a:t>
            </a:r>
            <a:r>
              <a:rPr lang="ru-RU" sz="40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hlinkClick r:id="rId2" tooltip="Корреляция"/>
              </a:rPr>
              <a:t>корреляция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курения с </a:t>
            </a:r>
            <a:r>
              <a:rPr lang="ru-RU" sz="40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hlinkClick r:id="rId3" tooltip="Импотенция"/>
              </a:rPr>
              <a:t>импотенцией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endParaRPr lang="ru-RU" sz="4000" dirty="0"/>
          </a:p>
        </p:txBody>
      </p:sp>
      <p:pic>
        <p:nvPicPr>
          <p:cNvPr id="68610" name="Picture 2" descr="http://ts2.mm.bing.net/images/thumbnail.aspx?q=1449949269693&amp;id=c57bf637798c2d472d4b122ed6703bef&amp;url=http%3a%2f%2fdostavilo.ru%2fwordpress%2fwp-content%2fuploads%2f2010%2f10%2fcry-ma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1000108"/>
            <a:ext cx="3714776" cy="5572164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14356"/>
            <a:ext cx="4714908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>
                <a:solidFill>
                  <a:srgbClr val="FF0000"/>
                </a:solidFill>
              </a:rPr>
              <a:t>Куре́ние</a:t>
            </a:r>
            <a:r>
              <a:rPr lang="ru-RU" sz="3600" dirty="0">
                <a:solidFill>
                  <a:srgbClr val="FF0000"/>
                </a:solidFill>
              </a:rPr>
              <a:t> </a:t>
            </a:r>
            <a:r>
              <a:rPr lang="ru-RU" sz="2000" dirty="0"/>
              <a:t>—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вдыхание </a:t>
            </a:r>
            <a:r>
              <a:rPr lang="ru-RU" sz="2000" u="sng" dirty="0">
                <a:solidFill>
                  <a:schemeClr val="tx1">
                    <a:lumMod val="75000"/>
                    <a:lumOff val="25000"/>
                  </a:schemeClr>
                </a:solidFill>
                <a:hlinkClick r:id="rId2" tooltip="Дым"/>
              </a:rPr>
              <a:t>дыма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препаратов, преимущественно растительного происхождения, </a:t>
            </a:r>
            <a:r>
              <a:rPr lang="ru-RU" sz="2000" u="sng" dirty="0">
                <a:solidFill>
                  <a:schemeClr val="tx1">
                    <a:lumMod val="75000"/>
                    <a:lumOff val="25000"/>
                  </a:schemeClr>
                </a:solidFill>
                <a:hlinkClick r:id="rId3" tooltip="Тление"/>
              </a:rPr>
              <a:t>тлеющих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в потоке вдыхаемого </a:t>
            </a:r>
            <a:r>
              <a:rPr lang="ru-RU" sz="2000" u="sng" dirty="0">
                <a:solidFill>
                  <a:schemeClr val="tx1">
                    <a:lumMod val="75000"/>
                    <a:lumOff val="25000"/>
                  </a:schemeClr>
                </a:solidFill>
                <a:hlinkClick r:id="rId4" tooltip="Воздух"/>
              </a:rPr>
              <a:t>воздуха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с целью насыщения </a:t>
            </a:r>
            <a:r>
              <a:rPr lang="ru-RU" sz="2000" u="sng" dirty="0">
                <a:solidFill>
                  <a:schemeClr val="tx1">
                    <a:lumMod val="75000"/>
                    <a:lumOff val="25000"/>
                  </a:schemeClr>
                </a:solidFill>
                <a:hlinkClick r:id="rId5" tooltip="Организм"/>
              </a:rPr>
              <a:t>организма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содержащимися в них активными веществами путём их </a:t>
            </a:r>
            <a:r>
              <a:rPr lang="ru-RU" sz="2000" u="sng" dirty="0">
                <a:solidFill>
                  <a:schemeClr val="tx1">
                    <a:lumMod val="75000"/>
                    <a:lumOff val="25000"/>
                  </a:schemeClr>
                </a:solidFill>
                <a:hlinkClick r:id="rId6" tooltip="Возгонка"/>
              </a:rPr>
              <a:t>возгонки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последующего всасывания в </a:t>
            </a:r>
            <a:r>
              <a:rPr lang="ru-RU" sz="2000" u="sng" dirty="0">
                <a:solidFill>
                  <a:schemeClr val="tx1">
                    <a:lumMod val="75000"/>
                    <a:lumOff val="25000"/>
                  </a:schemeClr>
                </a:solidFill>
                <a:hlinkClick r:id="rId7" tooltip="Лёгкие"/>
              </a:rPr>
              <a:t>лёгких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дыхательных путях. Как правило, применяется для употребления курительных смесей, обладающих </a:t>
            </a:r>
            <a:r>
              <a:rPr lang="ru-RU" sz="2000" u="sng" dirty="0">
                <a:solidFill>
                  <a:schemeClr val="tx1">
                    <a:lumMod val="75000"/>
                    <a:lumOff val="25000"/>
                  </a:schemeClr>
                </a:solidFill>
                <a:hlinkClick r:id="rId8" tooltip="Наркотик"/>
              </a:rPr>
              <a:t>наркотическими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свойствами (</a:t>
            </a:r>
            <a:r>
              <a:rPr lang="ru-RU" sz="2000" u="sng" dirty="0">
                <a:solidFill>
                  <a:schemeClr val="tx1">
                    <a:lumMod val="75000"/>
                    <a:lumOff val="25000"/>
                  </a:schemeClr>
                </a:solidFill>
                <a:hlinkClick r:id="rId9" tooltip="Табак"/>
              </a:rPr>
              <a:t>табак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ru-RU" sz="2000" u="sng" dirty="0">
                <a:solidFill>
                  <a:schemeClr val="tx1">
                    <a:lumMod val="75000"/>
                    <a:lumOff val="25000"/>
                  </a:schemeClr>
                </a:solidFill>
                <a:hlinkClick r:id="rId10" tooltip="Гашиш"/>
              </a:rPr>
              <a:t>гашиш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ru-RU" sz="2000" u="sng" dirty="0">
                <a:solidFill>
                  <a:schemeClr val="tx1">
                    <a:lumMod val="75000"/>
                    <a:lumOff val="25000"/>
                  </a:schemeClr>
                </a:solidFill>
                <a:hlinkClick r:id="rId11" tooltip="Марихуана"/>
              </a:rPr>
              <a:t>марихуана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ru-RU" sz="2000" u="sng" dirty="0">
                <a:solidFill>
                  <a:schemeClr val="tx1">
                    <a:lumMod val="75000"/>
                    <a:lumOff val="25000"/>
                  </a:schemeClr>
                </a:solidFill>
                <a:hlinkClick r:id="rId12" tooltip="Опиум"/>
              </a:rPr>
              <a:t>опиум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ru-RU" sz="2000" u="sng" dirty="0">
                <a:solidFill>
                  <a:schemeClr val="tx1">
                    <a:lumMod val="75000"/>
                    <a:lumOff val="25000"/>
                  </a:schemeClr>
                </a:solidFill>
                <a:hlinkClick r:id="rId13" tooltip="Крэк"/>
              </a:rPr>
              <a:t>крэк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т. п.) благодаря быстрому поступлению насыщенной </a:t>
            </a:r>
            <a:r>
              <a:rPr lang="ru-RU" sz="2000" u="sng" dirty="0">
                <a:solidFill>
                  <a:schemeClr val="tx1">
                    <a:lumMod val="75000"/>
                    <a:lumOff val="25000"/>
                  </a:schemeClr>
                </a:solidFill>
                <a:hlinkClick r:id="rId14" tooltip="Психоактивные вещества"/>
              </a:rPr>
              <a:t>психоактивными веществами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000" u="sng" dirty="0">
                <a:solidFill>
                  <a:schemeClr val="tx1">
                    <a:lumMod val="75000"/>
                    <a:lumOff val="25000"/>
                  </a:schemeClr>
                </a:solidFill>
                <a:hlinkClick r:id="rId15" tooltip="Кровь"/>
              </a:rPr>
              <a:t>крови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в головной </a:t>
            </a:r>
            <a:r>
              <a:rPr lang="ru-RU" sz="2000" u="sng" dirty="0">
                <a:solidFill>
                  <a:schemeClr val="tx1">
                    <a:lumMod val="75000"/>
                    <a:lumOff val="25000"/>
                  </a:schemeClr>
                </a:solidFill>
                <a:hlinkClick r:id="rId16" tooltip="Мозг"/>
              </a:rPr>
              <a:t>мозг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pic>
        <p:nvPicPr>
          <p:cNvPr id="20482" name="Picture 2" descr="http://ts4.mm.bing.net/images/thumbnail.aspx?q=1549797499959&amp;id=45005125c79e0fb04a61551636beea07&amp;url=http%3a%2f%2fwww.freeoboi.ru%2fimages%2f755520651.jp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072066" y="1357298"/>
            <a:ext cx="3714744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ts4.mm.bing.net/images/thumbnail.aspx?q=1593921701823&amp;id=28b5cddd8aec8723a5bd165fb90e1549&amp;url=http%3a%2f%2fcrazy.werd.ru%2fuploads%2fposts%2f2008-06-04%2f1212549558_post-65562-12004819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000109"/>
            <a:ext cx="3429024" cy="419926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857232"/>
            <a:ext cx="4572000" cy="452431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развитие различных опухолей дыхательной системы, 90 % случаев рака легких связано с курением</a:t>
            </a:r>
            <a:endParaRPr lang="ru-RU" sz="3600" b="1" spc="50" dirty="0">
              <a:ln w="11430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9124" y="1142984"/>
            <a:ext cx="471487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Курение или пассивное вдыхание табачного дыма может послужить причиной бесплодия у женщин</a:t>
            </a:r>
          </a:p>
        </p:txBody>
      </p:sp>
      <p:pic>
        <p:nvPicPr>
          <p:cNvPr id="5122" name="Picture 2" descr="http://ts4.mm.bing.net/images/thumbnail.aspx?q=1515475965455&amp;id=3c185be37b9d5f2b8053da900423cf86&amp;url=http%3a%2f%2fimg.liveinternet.ru%2fimages%2fattach%2f3%2f9331%2f9331451_8941285_Tetka_plach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4000528" cy="5842405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85720" y="500042"/>
            <a:ext cx="821537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 </a:t>
            </a:r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психологической зависимости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человек тянется за сигаретой, когда находится в курящей компании, либо в состоянии стресса, нервного напряжения, для стимуляции умственной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деятельности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6866" name="Picture 2" descr="http://ts1.mm.bing.net/images/thumbnail.aspx?q=1524327260544&amp;id=188b6367c35ce8d53b80253e541321a2&amp;url=http%3a%2f%2fcs4320.vkontakte.ru%2fu12947073%2f8142433%2fx_03dff03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500306"/>
            <a:ext cx="5310225" cy="39826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4572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Вырабатывается определённая привычка, ритуал курения, без которого человек не может полноценно жить.</a:t>
            </a:r>
            <a:r>
              <a:rPr lang="ru-RU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Иногда такие люди ищут повод, чтобы покурить, «перекуривают», при обсуждении какого-либо дела, либо просто общаясь, или чтобы «убить» время, тянутся за сигаретой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0658" name="Picture 2" descr="http://ts3.mm.bing.net/images/thumbnail.aspx?q=1544340845686&amp;id=e3311f510110f357c2a136c05117aca2&amp;url=http%3a%2f%2fne-ky.ru%2fwp-content%2fuploads%2f2011%2f11%2fkurenie-podrost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428736"/>
            <a:ext cx="4500562" cy="35719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s2.mm.bing.net/images/thumbnail.aspx?q=1593080488725&amp;id=f5a4b1f7a0096c14bff00930762ffb59&amp;url=http%3a%2f%2f2.bp.blogspot.com%2f-_jOaSGq9JKM%2fTWVUK7kp-UI%2fAAAAAAAAAHA%2fjFf-zGPNYx8%2fs1600%2fe_sigare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416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500034" y="500042"/>
            <a:ext cx="778674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 </a:t>
            </a: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физической зависимости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требование организмом никотиновой дозы так сильно, что все внимание курящего сосредоточивается на поиске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сигареты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18" name="AutoShape 2" descr="http://ts2.mm.bing.net/images/thumbnail.aspx?q=1444257666401&amp;id=3165e5fac0b4206951e5d9903c160861&amp;url=http%3a%2f%2fwww.odessa-life.od.ua%2fupload%2fimage%2fkurit_(2).jpg"/>
          <p:cNvSpPr>
            <a:spLocks noChangeAspect="1" noChangeArrowheads="1"/>
          </p:cNvSpPr>
          <p:nvPr/>
        </p:nvSpPr>
        <p:spPr bwMode="auto">
          <a:xfrm>
            <a:off x="155575" y="-1050925"/>
            <a:ext cx="2295525" cy="2190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0" name="AutoShape 4" descr="http://ts2.mm.bing.net/images/thumbnail.aspx?q=1444257666401&amp;id=3165e5fac0b4206951e5d9903c160861&amp;url=http%3a%2f%2fwww.odessa-life.od.ua%2fupload%2fimage%2fkurit_(2).jpg"/>
          <p:cNvSpPr>
            <a:spLocks noChangeAspect="1" noChangeArrowheads="1"/>
          </p:cNvSpPr>
          <p:nvPr/>
        </p:nvSpPr>
        <p:spPr bwMode="auto">
          <a:xfrm>
            <a:off x="155575" y="-1050925"/>
            <a:ext cx="2295525" cy="2190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2" name="AutoShape 6" descr="http://ts4.mm.bing.net/images/thumbnail.aspx?q=1505348290499&amp;id=2e7cc574a207f7ccae39977221bade26&amp;url=http%3a%2f%2fbrosaitekurit.ru%2fwp-content%2fuploads%2f2011%2f03%2fimage024.jpg"/>
          <p:cNvSpPr>
            <a:spLocks noChangeAspect="1" noChangeArrowheads="1"/>
          </p:cNvSpPr>
          <p:nvPr/>
        </p:nvSpPr>
        <p:spPr bwMode="auto">
          <a:xfrm>
            <a:off x="155575" y="-876300"/>
            <a:ext cx="2695575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4" name="AutoShape 8" descr="http://ts4.mm.bing.net/images/thumbnail.aspx?q=1505348290499&amp;id=2e7cc574a207f7ccae39977221bade26&amp;url=http%3a%2f%2fbrosaitekurit.ru%2fwp-content%2fuploads%2f2011%2f03%2fimage024.jpg"/>
          <p:cNvSpPr>
            <a:spLocks noChangeAspect="1" noChangeArrowheads="1"/>
          </p:cNvSpPr>
          <p:nvPr/>
        </p:nvSpPr>
        <p:spPr bwMode="auto">
          <a:xfrm>
            <a:off x="155575" y="-876300"/>
            <a:ext cx="2695575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6" name="AutoShape 10" descr="http://ts4.mm.bing.net/images/thumbnail.aspx?q=1505348290499&amp;id=2e7cc574a207f7ccae39977221bade26&amp;url=http%3a%2f%2fbrosaitekurit.ru%2fwp-content%2fuploads%2f2011%2f03%2fimage024.jpg"/>
          <p:cNvSpPr>
            <a:spLocks noChangeAspect="1" noChangeArrowheads="1"/>
          </p:cNvSpPr>
          <p:nvPr/>
        </p:nvSpPr>
        <p:spPr bwMode="auto">
          <a:xfrm>
            <a:off x="155575" y="-876300"/>
            <a:ext cx="2695575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8" name="AutoShape 12" descr="http://ts4.mm.bing.net/images/thumbnail.aspx?q=1505348290499&amp;id=2e7cc574a207f7ccae39977221bade26&amp;url=http%3a%2f%2fbrosaitekurit.ru%2fwp-content%2fuploads%2f2011%2f03%2fimage024.jpg"/>
          <p:cNvSpPr>
            <a:spLocks noChangeAspect="1" noChangeArrowheads="1"/>
          </p:cNvSpPr>
          <p:nvPr/>
        </p:nvSpPr>
        <p:spPr bwMode="auto">
          <a:xfrm>
            <a:off x="155575" y="-876300"/>
            <a:ext cx="2695575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30" name="AutoShape 14" descr="http://ts4.mm.bing.net/images/thumbnail.aspx?q=1505348290499&amp;id=2e7cc574a207f7ccae39977221bade26&amp;url=http%3a%2f%2fbrosaitekurit.ru%2fwp-content%2fuploads%2f2011%2f03%2fimage024.jpg"/>
          <p:cNvSpPr>
            <a:spLocks noChangeAspect="1" noChangeArrowheads="1"/>
          </p:cNvSpPr>
          <p:nvPr/>
        </p:nvSpPr>
        <p:spPr bwMode="auto">
          <a:xfrm>
            <a:off x="155575" y="-876300"/>
            <a:ext cx="2695575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32" name="AutoShape 16" descr="http://ts4.mm.bing.net/images/thumbnail.aspx?q=1505348290499&amp;id=2e7cc574a207f7ccae39977221bade26&amp;url=http%3a%2f%2fbrosaitekurit.ru%2fwp-content%2fuploads%2f2011%2f03%2fimage024.jpg"/>
          <p:cNvSpPr>
            <a:spLocks noChangeAspect="1" noChangeArrowheads="1"/>
          </p:cNvSpPr>
          <p:nvPr/>
        </p:nvSpPr>
        <p:spPr bwMode="auto">
          <a:xfrm>
            <a:off x="155575" y="-876300"/>
            <a:ext cx="2695575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34" name="Picture 18" descr="http://ts4.mm.bing.net/images/thumbnail.aspx?q=1505348290499&amp;id=2e7cc574a207f7ccae39977221bade26&amp;url=http%3a%2f%2fbrosaitekurit.ru%2fwp-content%2fuploads%2f2011%2f03%2fimage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786058"/>
            <a:ext cx="7000924" cy="378619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28604"/>
            <a:ext cx="478634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дея </a:t>
            </a: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курения становится столь навязчивой, что большинство других потребностей (сосредоточение на работе, утоление голода, отдых, сон и т. д.) уходят на второй план.</a:t>
            </a:r>
            <a:endParaRPr lang="ru-RU" sz="3600" dirty="0"/>
          </a:p>
        </p:txBody>
      </p:sp>
      <p:pic>
        <p:nvPicPr>
          <p:cNvPr id="71682" name="Picture 2" descr="http://ts4.mm.bing.net/images/thumbnail.aspx?q=1596071613275&amp;id=dc12010bd5c8112fb4e9ef1979c17954&amp;url=http%3a%2f%2fimg1.liveinternet.ru%2fimages%2fattach%2fc%2f3%2f76%2f774%2f76774527_large_3132223_x_476af38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571612"/>
            <a:ext cx="4143404" cy="38092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14356"/>
            <a:ext cx="44291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Появляется невозможность сконцентрироваться на чём-либо, кроме сигареты</a:t>
            </a:r>
            <a:r>
              <a:rPr lang="ru-RU" sz="3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может наступить апатия, нежелание что-либо делать.</a:t>
            </a:r>
            <a:endParaRPr lang="ru-RU" sz="2800" dirty="0"/>
          </a:p>
        </p:txBody>
      </p:sp>
      <p:pic>
        <p:nvPicPr>
          <p:cNvPr id="72706" name="Picture 2" descr="http://ts4.mm.bing.net/images/thumbnail.aspx?q=1596251448483&amp;id=68654b24460b81bd526594563cfcf6e3&amp;url=http%3a%2f%2fimg1.liveinternet.ru%2fimages%2fattach%2fb%2f3%2f14%2f255%2f14255922_10781665_02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571480"/>
            <a:ext cx="3643338" cy="494959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s1.mm.bing.net/images/thumbnail.aspx?q=1517685772088&amp;id=5fd74f5aa2bfc5893daa7bd6de3fa6ac&amp;url=http%3a%2f%2fi002.radikal.ru%2f0804%2fa1%2fd869e5687b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ts4.mm.bing.net/images/thumbnail.aspx?q=1517314718875&amp;id=d6beb78fea23f5a5b696bf0124b169de&amp;url=http%3a%2f%2fi057.radikal.ru%2f0808%2f2d%2f775b92bee8f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86380" cy="6858000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5429256" y="0"/>
            <a:ext cx="3714744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различных странах согласно национальному законодательству действует ряд ограничений по реализации и потреблению табачных изделий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857232"/>
            <a:ext cx="6858048" cy="5509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Курение как таковое (если рассматривать в этом качестве вдыхание дыма от сгорающих растений) известно очень давно. </a:t>
            </a:r>
          </a:p>
        </p:txBody>
      </p:sp>
      <p:pic>
        <p:nvPicPr>
          <p:cNvPr id="19458" name="Picture 2" descr="http://www.bing.com/mm/s/loading_l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228600" cy="228600"/>
          </a:xfrm>
          <a:prstGeom prst="rect">
            <a:avLst/>
          </a:prstGeom>
          <a:noFill/>
        </p:spPr>
      </p:pic>
      <p:pic>
        <p:nvPicPr>
          <p:cNvPr id="19460" name="Picture 4" descr="http://www.bing.com/mm/s/loading_l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228600" cy="228600"/>
          </a:xfrm>
          <a:prstGeom prst="rect">
            <a:avLst/>
          </a:prstGeom>
          <a:noFill/>
        </p:spPr>
      </p:pic>
      <p:pic>
        <p:nvPicPr>
          <p:cNvPr id="19462" name="Picture 6" descr="http://www.bing.com/mm/s/loading_l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228600" cy="228600"/>
          </a:xfrm>
          <a:prstGeom prst="rect">
            <a:avLst/>
          </a:prstGeom>
          <a:noFill/>
        </p:spPr>
      </p:pic>
      <p:pic>
        <p:nvPicPr>
          <p:cNvPr id="19464" name="Picture 8" descr="http://www.bing.com/mm/s/loading_l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228600" cy="228600"/>
          </a:xfrm>
          <a:prstGeom prst="rect">
            <a:avLst/>
          </a:prstGeom>
          <a:noFill/>
        </p:spPr>
      </p:pic>
      <p:pic>
        <p:nvPicPr>
          <p:cNvPr id="19466" name="Picture 10" descr="http://www.bing.com/mm/s/loading_l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228600" cy="228600"/>
          </a:xfrm>
          <a:prstGeom prst="rect">
            <a:avLst/>
          </a:prstGeom>
          <a:noFill/>
        </p:spPr>
      </p:pic>
      <p:pic>
        <p:nvPicPr>
          <p:cNvPr id="19468" name="Picture 12" descr="http://www.bing.com/mm/s/loading_l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228600" cy="228600"/>
          </a:xfrm>
          <a:prstGeom prst="rect">
            <a:avLst/>
          </a:prstGeom>
          <a:noFill/>
        </p:spPr>
      </p:pic>
      <p:pic>
        <p:nvPicPr>
          <p:cNvPr id="19470" name="Picture 14" descr="http://www.bing.com/mm/s/loading_l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228600" cy="228600"/>
          </a:xfrm>
          <a:prstGeom prst="rect">
            <a:avLst/>
          </a:prstGeom>
          <a:noFill/>
        </p:spPr>
      </p:pic>
      <p:pic>
        <p:nvPicPr>
          <p:cNvPr id="19472" name="Picture 16" descr="http://www.bing.com/mm/s/loading_l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228600" cy="228600"/>
          </a:xfrm>
          <a:prstGeom prst="rect">
            <a:avLst/>
          </a:prstGeom>
          <a:noFill/>
        </p:spPr>
      </p:pic>
      <p:pic>
        <p:nvPicPr>
          <p:cNvPr id="19475" name="Picture 19" descr="http://www.bing.com/mm/s/loading_l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228600" cy="228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0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Бельгия"/>
              </a:rPr>
              <a:t>Бельгия</a:t>
            </a: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подписан закон о запрете курения в общественных помещениях. За нарушение — штраф 480 долларов.</a:t>
            </a:r>
            <a:endParaRPr kumimoji="0" lang="ru-RU" sz="2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3" name="Picture 3" descr="http://ts2.mm.bing.net/images/thumbnail.aspx?q=1445582279457&amp;id=5ab74b3394ccfa728010b226ba33397d&amp;url=http%3a%2f%2fimg-fotki.yandex.ru%2fget%2f5801%2fvadiksk.19%2f0_4df8e_d0e787e5_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214554"/>
            <a:ext cx="7572428" cy="46434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0"/>
            <a:ext cx="91440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Бутан"/>
              </a:rPr>
              <a:t>Бутан</a:t>
            </a:r>
            <a:r>
              <a:rPr kumimoji="0" lang="ru-RU" sz="4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единственная страна мира, на всей территории которой запрещено курение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6869" name="Picture 5" descr="http://ts1.mm.bing.net/images/thumbnail.aspx?q=1524910529924&amp;id=562278c65fdb99481bfcdf44611a6533&amp;url=http%3a%2f%2fimg12.nnm.ru%2f2%2fe%2f2%2fe%2ff%2fca36996fdb4c6898caf10862e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428868"/>
            <a:ext cx="6572296" cy="41434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4429124" cy="658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Великобритания"/>
              </a:rPr>
              <a:t>Великобритания</a:t>
            </a:r>
            <a:r>
              <a:rPr kumimoji="0" lang="ru-RU" sz="36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запрещено курение во всех кафе, ресторанах, клубах, офисах и организациях. Штраф за нарушение может достигать 2500 фунтов.</a:t>
            </a:r>
            <a:endParaRPr kumimoji="0" lang="ru-RU" sz="32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1" name="Picture 3" descr="http://ts4.mm.bing.net/images/thumbnail.aspx?q=1551235825239&amp;id=fddd23507632a332b91ca8ddc73e5592&amp;url=http%3a%2f%2feuguide.ru%2fwp-content%2fuploads%2f2008%2f07%2flondon_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0"/>
            <a:ext cx="4814452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0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Венгрия"/>
              </a:rPr>
              <a:t>Венгрия</a:t>
            </a:r>
            <a:r>
              <a:rPr kumimoji="0" lang="ru-RU" sz="36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за курение в неположенном месте взимается штраф 125 долларов, за нарушение правил продажи — до 420 долларов.</a:t>
            </a:r>
            <a:endParaRPr kumimoji="0" lang="ru-RU" sz="32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5" name="Picture 3" descr="http://ts4.mm.bing.net/images/thumbnail.aspx?q=1594636181927&amp;id=befd998d8ab9f0752c3edfc3ab432406&amp;url=http%3a%2f%2fwww.toptravel.ru%2fimages%2fhungar1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285992"/>
            <a:ext cx="5357818" cy="38576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0" y="0"/>
            <a:ext cx="9144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normalizeH="0" baseline="0" dirty="0" smtClean="0">
              <a:ln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normalizeH="0" baseline="0" dirty="0" smtClean="0">
              <a:ln/>
              <a:solidFill>
                <a:schemeClr val="accent5">
                  <a:tint val="50000"/>
                  <a:satMod val="1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0" y="-214338"/>
            <a:ext cx="4143372" cy="747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Германия"/>
              </a:rPr>
              <a:t>Германия</a:t>
            </a:r>
            <a:r>
              <a:rPr kumimoji="0" lang="ru-RU" sz="4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в Закон о страховании внесена поправка: взнос некурящего на 40 % меньше, поскольку для медицины он обходится дешевле. 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http://cs9797.vkontakte.ru/u4454409/-14/x_63c621c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285860"/>
            <a:ext cx="5214942" cy="42862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407196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Известно, что в Германии выделяется время на перекуры. Но время тех, кто добровольно отказался от курения, суммируется и прибавляется к отпуску.</a:t>
            </a:r>
            <a:endParaRPr lang="ru-RU" sz="3600" dirty="0"/>
          </a:p>
        </p:txBody>
      </p:sp>
      <p:pic>
        <p:nvPicPr>
          <p:cNvPr id="73730" name="Picture 2" descr="http://ts2.mm.bing.net/images/thumbnail.aspx?q=1504288774945&amp;id=3c5257dbebd84f088002e6b51705c0d3&amp;url=http%3a%2f%2fwww.globaldialog.ru%2f_mod_files%2fce_images%2fGerman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643050"/>
            <a:ext cx="4572000" cy="409432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0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Италия"/>
              </a:rPr>
              <a:t>Италия</a:t>
            </a:r>
            <a:r>
              <a:rPr kumimoji="0" lang="ru-RU" sz="36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штраф за курение в общественных местах составляет от 250 до 2000 евро.</a:t>
            </a:r>
            <a:endParaRPr kumimoji="0" lang="ru-RU" sz="32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63" name="Picture 3" descr="http://ts1.mm.bing.net/images/thumbnail.aspx?q=1515390185076&amp;id=0aec7247cd9198045496565c48ab6d35&amp;url=http%3a%2f%2fbts-tour.com.ua%2fimages%2fstories%2fItalia%2fVenec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143116"/>
            <a:ext cx="7215238" cy="44291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559415"/>
            <a:ext cx="4643438" cy="741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Канада"/>
              </a:rPr>
              <a:t>Канада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курить запрещено во всех госучреждениях страны, курильщикам запрещено появляться с сигаретой на службе, в аэропортах, на вокзалах.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http://ts4.mm.bing.net/images/thumbnail.aspx?q=1444318154111&amp;id=95f07223d12f01acec56c5d6fadc7f18&amp;url=http%3a%2f%2fwww.motto.net.ua%2fimg%2fplaces%2f1264116338_CAE0EDE0E4E02C20C2E0EDEAF3E2E5F02030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1643050"/>
            <a:ext cx="5286412" cy="429287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7604" y="500042"/>
            <a:ext cx="528639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Пепельницы исчезли из баров и ресторанов. Табачным компаниям не разрешается быть спонсорами спортивных соревнований</a:t>
            </a:r>
            <a:r>
              <a:rPr lang="ru-RU" sz="1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3600" dirty="0"/>
          </a:p>
        </p:txBody>
      </p:sp>
      <p:pic>
        <p:nvPicPr>
          <p:cNvPr id="74754" name="Picture 2" descr="http://ts2.mm.bing.net/images/thumbnail.aspx?q=1516034527053&amp;id=282ee2d71cd0c3b7fbed1a952a339af5&amp;url=http%3a%2f%2fimg.ca24.ru%2fnews%2f2000%2f001028%2fmain-3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3961567" cy="421484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0"/>
            <a:ext cx="91440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Нидерланды"/>
              </a:rPr>
              <a:t>Нидерланды</a:t>
            </a:r>
            <a:r>
              <a:rPr kumimoji="0" lang="ru-RU" sz="28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всем подросткам от 12 до 16 лет, которые после специальных тестов докажут, что они не курят, ежемесячно выплачивают 200 долларов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11" name="Picture 3" descr="http://ts4.mm.bing.net/images/thumbnail.aspx?q=1516101509603&amp;id=6b3b95cd78b5a84efdac36b0a253c1bb&amp;url=http%3a%2f%2fwww.ctc.kz%2fimages%2f00%2f9d20af577b6ec1f5c5bac32db1277050.tif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857364"/>
            <a:ext cx="6699832" cy="47149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714356"/>
            <a:ext cx="621509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Фрески в индийских храмах изображают святых подвижников, вдыхающих дым ароматических курений</a:t>
            </a:r>
          </a:p>
        </p:txBody>
      </p:sp>
      <p:pic>
        <p:nvPicPr>
          <p:cNvPr id="18434" name="Picture 2" descr="http://ts1.mm.bing.net/images/thumbnail.aspx?q=1505503223760&amp;id=c00e9ad0223bf572d187635b0b38e92d&amp;url=http%3a%2f%2fsmallbay.ru%2fimages%2fbotticelli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000372"/>
            <a:ext cx="7286676" cy="32289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-428652"/>
            <a:ext cx="914400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Польша"/>
              </a:rPr>
              <a:t>Польша</a:t>
            </a: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запрещено курить в общественных местах и с улиц убрали автоматы, продающие сигареты.</a:t>
            </a:r>
            <a:endParaRPr kumimoji="0" lang="ru-RU" sz="2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4035" name="Picture 3" descr="http://ts3.mm.bing.net/images/thumbnail.aspx?q=1536311361550&amp;id=d9d9d9ef2540a85746026cfda87021dc&amp;url=http%3a%2f%2fwww.for-tur.com%2fassets%2fimages%2fWarsaw--Poland-s-capital-europe-585459_550_330%5b1%5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071678"/>
            <a:ext cx="6807023" cy="43472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57158" y="0"/>
            <a:ext cx="8786842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США"/>
              </a:rPr>
              <a:t>США</a:t>
            </a: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запрещено курить в закрытых общественных помещениях и служебных автомобилях. Штраф за нарушение — 1000 долларов.</a:t>
            </a:r>
            <a:endParaRPr kumimoji="0" lang="ru-RU" sz="2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59" name="Picture 3" descr="http://ts3.mm.bing.net/images/thumbnail.aspx?q=1558391371314&amp;id=9470907e823296e8c3e3b6499294941f&amp;url=http%3a%2f%2fwww.uatourist.com%2fupload%2fiblock%2fbdc%2fusa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500306"/>
            <a:ext cx="5572164" cy="37595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-428652"/>
            <a:ext cx="914400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Швеция"/>
              </a:rPr>
              <a:t>Швеция</a:t>
            </a:r>
            <a:r>
              <a:rPr kumimoji="0" lang="ru-RU" sz="36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если студент хочет получить стипендию, он не должен курить.</a:t>
            </a:r>
            <a:endParaRPr kumimoji="0" lang="ru-RU" sz="32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6083" name="Picture 3" descr="http://ts3.mm.bing.net/images/thumbnail.aspx?q=1515854827246&amp;id=c9d89d1ec248ddcb85e7da90f855ca54&amp;url=http%3a%2f%2fswedengid.ru%2fuploads%2fimages%2f00%2f00%2f02%2f2011%2f04%2f04%2f1b8ebe615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0"/>
            <a:ext cx="392905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Япония"/>
              </a:rPr>
              <a:t>Япония</a:t>
            </a:r>
            <a:r>
              <a:rPr kumimoji="0" lang="ru-RU" sz="4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фирмы выплачивают премии некурящим сотрудникам.</a:t>
            </a:r>
            <a:endParaRPr kumimoji="0" lang="ru-RU" sz="36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7107" name="Picture 3" descr="http://ts2.mm.bing.net/images/thumbnail.aspx?q=1512345108893&amp;id=b7b31f61621370b2e10f8bfc95141f08&amp;url=http%3a%2f%2fwallpaper.goodfon.ru%2fimage%2f54042-2048x13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3" y="642918"/>
            <a:ext cx="5206212" cy="49064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714488"/>
            <a:ext cx="7858180" cy="31393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6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Бросить курить. </a:t>
            </a:r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Советы НИКОРЕТТЕ.</a:t>
            </a:r>
            <a:endParaRPr lang="ru-RU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Constantia" pitchFamily="18" charset="0"/>
              </a:rPr>
              <a:t>Настройтесь на лучшее</a:t>
            </a:r>
          </a:p>
          <a:p>
            <a:r>
              <a:rPr lang="ru-RU" sz="3600" b="1" i="1" dirty="0" smtClean="0">
                <a:latin typeface="Constantia" pitchFamily="18" charset="0"/>
              </a:rPr>
              <a:t>Будьте позитивны</a:t>
            </a:r>
          </a:p>
          <a:p>
            <a:r>
              <a:rPr lang="ru-RU" sz="3600" dirty="0" smtClean="0">
                <a:latin typeface="Constantia" pitchFamily="18" charset="0"/>
              </a:rPr>
              <a:t>Составьте список причин, побудивших Вас бросить курить, и держите его на виду. Это поможет Вам </a:t>
            </a:r>
            <a:r>
              <a:rPr lang="ru-RU" sz="3600" b="1" dirty="0" smtClean="0">
                <a:latin typeface="Constantia" pitchFamily="18" charset="0"/>
              </a:rPr>
              <a:t>не закурить</a:t>
            </a:r>
            <a:r>
              <a:rPr lang="ru-RU" sz="3600" dirty="0" smtClean="0">
                <a:latin typeface="Constantia" pitchFamily="18" charset="0"/>
              </a:rPr>
              <a:t>, если Ваша сила воли даст слабину.</a:t>
            </a:r>
            <a:endParaRPr lang="ru-RU" sz="3600" dirty="0">
              <a:latin typeface="Constantia" pitchFamily="18" charset="0"/>
            </a:endParaRPr>
          </a:p>
        </p:txBody>
      </p:sp>
      <p:pic>
        <p:nvPicPr>
          <p:cNvPr id="1026" name="Picture 2" descr="http://ts4.mm.bing.net/images/thumbnail.aspx?q=1536289945147&amp;id=218e963d577701bdb46980e44a5eaa48&amp;url=http%3a%2f%2fpleasenosmoking2009.narod.ru%2fp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00438"/>
            <a:ext cx="9144000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57166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Воспринимайте себя некурящим человеком, а не бывшим курильщиком.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0178" name="Picture 2" descr="http://ts2.mm.bing.net/images/thumbnail.aspx?q=1504077153657&amp;id=9a968ea83a8f013435d21018bea132c7&amp;url=http%3a%2f%2fwww.fullhdoboi.ru%2f_ph%2f11%2f1%2f733338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57364"/>
            <a:ext cx="9144000" cy="50006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71480"/>
            <a:ext cx="892971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Негативные мысли – удел курильщиков. Чтобы </a:t>
            </a:r>
            <a:r>
              <a:rPr lang="ru-RU" sz="3200" b="1" dirty="0" smtClean="0"/>
              <a:t>бросить курить</a:t>
            </a:r>
            <a:r>
              <a:rPr lang="ru-RU" sz="3200" dirty="0" smtClean="0"/>
              <a:t>, Вам сейчас как никогда нужен боевой настрой.</a:t>
            </a:r>
          </a:p>
          <a:p>
            <a:r>
              <a:rPr lang="ru-RU" sz="3200" u="sng" dirty="0" smtClean="0"/>
              <a:t>Думайте о приятном</a:t>
            </a:r>
            <a:endParaRPr lang="ru-RU" sz="3200" dirty="0"/>
          </a:p>
        </p:txBody>
      </p:sp>
      <p:pic>
        <p:nvPicPr>
          <p:cNvPr id="51202" name="Picture 2" descr="http://ts4.mm.bing.net/images/thumbnail.aspx?q=1518657150003&amp;id=312b10070b49e0a96edfe6d021110125&amp;url=http%3a%2f%2fi40.mindmix.ru%2f36%2f2%2f20236%2f87%2f168187%2fFili_di_silenzio_by_Plainsong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43182"/>
            <a:ext cx="4643438" cy="4164853"/>
          </a:xfrm>
          <a:prstGeom prst="rect">
            <a:avLst/>
          </a:prstGeom>
          <a:noFill/>
        </p:spPr>
      </p:pic>
      <p:pic>
        <p:nvPicPr>
          <p:cNvPr id="51206" name="Picture 6" descr="http://ts4.mm.bing.net/images/thumbnail.aspx?q=1449851165303&amp;id=1656604b0a17a0be5fb23631373ea4ac&amp;url=http%3a%2f%2fasset0.dressed.ru%2fphotos%2fitems%2f2%2f2%2f4%2f7%2f6%2f1%2fVeselye-kartinki-iz-multikov-Disney-na-belom-fone---8-norma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586356"/>
            <a:ext cx="4500562" cy="42716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Чувствуя соблазн закурить, подумайте о чем угодно, кроме желания затянуться сигаретой, - о близких Вам людях, о приятных моментах в Вашей жизни. Чем меньше Вы думаете о курении, тем проще Вам будет воздерживаться от сигарет. </a:t>
            </a:r>
            <a:endParaRPr lang="ru-RU" sz="3200" b="1" dirty="0"/>
          </a:p>
        </p:txBody>
      </p:sp>
      <p:pic>
        <p:nvPicPr>
          <p:cNvPr id="53250" name="Picture 2" descr="http://ts3.mm.bing.net/images/thumbnail.aspx?q=1514082934410&amp;id=628ed2daeb81e9723f36e71569cadd7d&amp;url=http%3a%2f%2ftopclipart.ru%2fwp-content%2fuploads%2f2010%2f02%2fpara_i_roz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857232"/>
            <a:ext cx="4286248" cy="53748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478634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Воля и контроль</a:t>
            </a:r>
          </a:p>
          <a:p>
            <a:r>
              <a:rPr lang="ru-RU" sz="2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Решив бросить курить, возьмите контроль над ситуацией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Соберите волю в кулак и спросите себя: «Действительно ли мне нужна эта сигарета?» Вспомните обо всех причинах, побудивших Вас бросить курить. Неужели все Ваши усилия и уже преодоленные трудности были напрасны?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196" name="Picture 4" descr="http://ts3.mm.bing.net/images/thumbnail.aspx?q=1517632625070&amp;id=fa7c65e86d4e0106f8fd82b3e87adaa7&amp;url=http%3a%2f%2fi1.i.ua%2fprikol%2fthumb%2f1%2f4%2f3000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0"/>
            <a:ext cx="4071934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3786190"/>
            <a:ext cx="7143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2" tooltip="Курительные трубки"/>
              </a:rPr>
              <a:t> </a:t>
            </a:r>
            <a:r>
              <a:rPr lang="ru-RU" sz="32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2" tooltip="Курительные трубки"/>
              </a:rPr>
              <a:t> Курительные </a:t>
            </a:r>
            <a:r>
              <a:rPr lang="ru-RU" sz="32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2" tooltip="Курительные трубки"/>
              </a:rPr>
              <a:t>трубки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были найдены при раскопках захоронений знати в Египте, датируемых XXI—XVIII веками до нашей эры. </a:t>
            </a:r>
          </a:p>
        </p:txBody>
      </p:sp>
      <p:pic>
        <p:nvPicPr>
          <p:cNvPr id="17410" name="Picture 2" descr="http://ts3.mm.bing.net/images/thumbnail.aspx?q=1505200180394&amp;id=5fa291e1447f59ed12c1d850ec6cd66f&amp;url=http%3a%2f%2fwww.1001tur.ru%2fgalerka%2fimages%2fturpic%2fegyp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36433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7654" y="0"/>
            <a:ext cx="478634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/>
              <a:t>Побеждайте стресс</a:t>
            </a:r>
            <a:endParaRPr lang="ru-RU" sz="3200" dirty="0" smtClean="0"/>
          </a:p>
          <a:p>
            <a:r>
              <a:rPr lang="ru-RU" sz="3200" dirty="0" smtClean="0"/>
              <a:t>Будьте готовы к тому, что в процессе отказа от курения возможны моменты, когда Вам захочется махнуть на все рукой и затянуться сигаретой. Разберитесь в ситуации. Как правило, подобное желание вызвано неладами в семье или на работе. </a:t>
            </a:r>
            <a:endParaRPr lang="ru-RU" sz="3200" dirty="0"/>
          </a:p>
        </p:txBody>
      </p:sp>
      <p:pic>
        <p:nvPicPr>
          <p:cNvPr id="54274" name="Picture 2" descr="http://ts2.mm.bing.net/images/thumbnail.aspx?q=1577240245317&amp;id=cd6e4ec7e4c61bd3ccc733771e0e78bf&amp;url=http%3a%2f%2fpoetamor.ru%2fwp-content%2fuploads%2f2011%2f11%2f2011-11-22_1601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4152304" cy="53578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82868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/>
              <a:t>Избегайте стимуляторов</a:t>
            </a:r>
            <a:endParaRPr lang="ru-RU" sz="2800" dirty="0" smtClean="0"/>
          </a:p>
          <a:p>
            <a:r>
              <a:rPr lang="ru-RU" sz="2800" dirty="0" smtClean="0"/>
              <a:t>Помните, что алкоголь и кофе вызывают сильное желание закурить. Решив больше </a:t>
            </a:r>
            <a:r>
              <a:rPr lang="ru-RU" sz="2800" b="1" dirty="0" smtClean="0"/>
              <a:t>не курить</a:t>
            </a:r>
            <a:r>
              <a:rPr lang="ru-RU" sz="2800" dirty="0" smtClean="0"/>
              <a:t>, попробуйте отказаться от алкоголя, если он ослабляет Ваш самоконтроль, и уменьшить потребление кофе и чая. Пейте кофе без кофеина, воду, фруктовый сок.</a:t>
            </a:r>
            <a:endParaRPr lang="ru-RU" sz="2800" dirty="0"/>
          </a:p>
        </p:txBody>
      </p:sp>
      <p:pic>
        <p:nvPicPr>
          <p:cNvPr id="55298" name="Picture 2" descr="http://ts3.mm.bing.net/images/thumbnail.aspx?q=1440964285950&amp;id=cd6d432f6f54c3e89820ce2eed2c98d9&amp;url=http%3a%2f%2fwww.icube.ru%2ffiles%2fworks%2fimages%2fbutyilka_piva_miller122285929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5" y="3714752"/>
            <a:ext cx="2718128" cy="2786082"/>
          </a:xfrm>
          <a:prstGeom prst="rect">
            <a:avLst/>
          </a:prstGeom>
          <a:noFill/>
        </p:spPr>
      </p:pic>
      <p:pic>
        <p:nvPicPr>
          <p:cNvPr id="55302" name="Picture 6" descr="http://ts3.mm.bing.net/images/thumbnail.aspx?q=1549635759458&amp;id=066090b6c40979a3d272334901fdd19b&amp;url=http%3a%2f%2fwww.sostav.ru%2farticles%2frus%2f2010%2f22.03%2fnews%2fimages%2f1sad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643314"/>
            <a:ext cx="2500330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550069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/>
              <a:t>Избавьтесь от соблазнов</a:t>
            </a:r>
            <a:endParaRPr lang="ru-RU" sz="3200" dirty="0" smtClean="0"/>
          </a:p>
          <a:p>
            <a:r>
              <a:rPr lang="ru-RU" sz="3200" dirty="0" smtClean="0"/>
              <a:t>Не поддавайтесь искушению покурить в комфортной обстановке выходных или вечерних встреч с друзьями. Вы рискуете плодами всех своих усилий ради одной сигареты. Помните, что одна сигарета, выкуриваемая от случая к случаю, только усилит симптомы отмены. </a:t>
            </a:r>
            <a:endParaRPr lang="ru-RU" sz="3200" dirty="0"/>
          </a:p>
        </p:txBody>
      </p:sp>
      <p:pic>
        <p:nvPicPr>
          <p:cNvPr id="56322" name="Picture 2" descr="http://ts2.mm.bing.net/images/thumbnail.aspx?q=1572874627921&amp;id=6c8634fba2065bfa016c826aff787729&amp;url=http%3a%2f%2fwww.stihi.ru%2fpics%2f2011%2f05%2f23%2f92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569379"/>
            <a:ext cx="4095778" cy="35741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478634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/>
              <a:t>Будьте всегда заняты</a:t>
            </a:r>
            <a:endParaRPr lang="ru-RU" sz="3200" dirty="0" smtClean="0"/>
          </a:p>
          <a:p>
            <a:r>
              <a:rPr lang="ru-RU" sz="3200" dirty="0" smtClean="0"/>
              <a:t>Как только почувствуете импульс закурить, займитесь чем-нибудь. Ранний вечер часто становится самым трудным временем дня. Займитесь спортом, новым хобби, встретьтесь с друзьями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pic>
        <p:nvPicPr>
          <p:cNvPr id="57346" name="Picture 2" descr="http://ts1.mm.bing.net/images/thumbnail.aspx?q=1525000769676&amp;id=d08326e3c17fc32b748d1341b5f3ee4f&amp;url=http%3a%2f%2fstatic1.purepeople.ru%2farticles%2f3%2f11%2f43%2f%40%2f8138-studenty-637x0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0"/>
            <a:ext cx="3643306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428604"/>
            <a:ext cx="78581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/>
              <a:t>Найдите замену сигарете</a:t>
            </a:r>
            <a:endParaRPr lang="ru-RU" sz="2800" dirty="0" smtClean="0"/>
          </a:p>
          <a:p>
            <a:r>
              <a:rPr lang="ru-RU" sz="2800" dirty="0" smtClean="0"/>
              <a:t>Если Вы на встрече или вечеринке, возьмите бокал с безалкогольным коктейлем, чтобы занять руки. Держите под рукой жевательную резинку или ингалятор Никоретте.</a:t>
            </a:r>
            <a:endParaRPr lang="ru-RU" sz="2800" dirty="0"/>
          </a:p>
        </p:txBody>
      </p:sp>
      <p:pic>
        <p:nvPicPr>
          <p:cNvPr id="58370" name="Picture 2" descr="http://ts3.mm.bing.net/images/thumbnail.aspx?q=1596263768586&amp;id=b214c483267bb8c5e7e92a330681c1b0&amp;url=http%3a%2f%2fquba-moskva.do.am%2favatar%2f1cghxjjjjjjjjjjjjj1270422254_picture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714620"/>
            <a:ext cx="4786346" cy="35719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357166"/>
            <a:ext cx="621510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u="sng" dirty="0" smtClean="0"/>
              <a:t>Вам не нужна сигарета, чтобы расслабиться</a:t>
            </a:r>
            <a:endParaRPr lang="ru-RU" sz="3600" dirty="0" smtClean="0"/>
          </a:p>
          <a:p>
            <a:pPr algn="r"/>
            <a:r>
              <a:rPr lang="ru-RU" sz="3600" dirty="0" smtClean="0"/>
              <a:t>Попробуйте новые способы расслабления – глубокие вдохи, регулярные перерывы, легкую разминку. Попробуйте добавлять несколько капель лавандового масла в воду, готовя себе ванну, или на подушку перед сном. </a:t>
            </a:r>
            <a:endParaRPr lang="ru-RU" sz="3600" dirty="0"/>
          </a:p>
        </p:txBody>
      </p:sp>
      <p:pic>
        <p:nvPicPr>
          <p:cNvPr id="59394" name="Picture 2" descr="http://ts2.mm.bing.net/images/thumbnail.aspx?q=1523534276209&amp;id=015649579e5b56e68a313527837c9ea1&amp;url=http%3a%2f%2fproject-nsk.ru%2ffoto%2fyog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00240"/>
            <a:ext cx="2662228" cy="38576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578646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/>
              <a:t>Двигайтесь больше</a:t>
            </a:r>
            <a:endParaRPr lang="ru-RU" sz="3200" dirty="0" smtClean="0"/>
          </a:p>
          <a:p>
            <a:r>
              <a:rPr lang="ru-RU" sz="3200" dirty="0" smtClean="0"/>
              <a:t>Совершайте прогулки, пробежки, плавайте – хотя бы понемногу. Физическая активность поможет не только справиться со стрессом, но и обрести отличную форму. </a:t>
            </a:r>
            <a:endParaRPr lang="ru-RU" sz="3200" dirty="0"/>
          </a:p>
        </p:txBody>
      </p:sp>
      <p:pic>
        <p:nvPicPr>
          <p:cNvPr id="60418" name="Picture 2" descr="http://ts3.mm.bing.net/images/thumbnail.aspx?q=1517369107914&amp;id=d44e1624f9a1ce05a99ca14c34ed71a8&amp;url=http%3a%2f%2fwww.verytiksi.ru%2f_pu%2f8%2f096946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571744"/>
            <a:ext cx="4112758" cy="3714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290"/>
            <a:ext cx="457203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/>
              <a:t>Ешьте разумно, придерживаясь обычного рациона</a:t>
            </a:r>
            <a:endParaRPr lang="ru-RU" sz="2800" dirty="0" smtClean="0"/>
          </a:p>
          <a:p>
            <a:r>
              <a:rPr lang="ru-RU" sz="2800" dirty="0" smtClean="0"/>
              <a:t>Желание закурить часто ошибочно принимают за позывы голода. Если Вы чувствуете больший аппетит, чем обычно, или волнуетесь, что набираете вес, старайтесь избегать высококалорийных продуктов. Держите поблизости свежие овощи и фрукты. </a:t>
            </a:r>
            <a:endParaRPr lang="ru-RU" sz="2800" dirty="0"/>
          </a:p>
        </p:txBody>
      </p:sp>
      <p:pic>
        <p:nvPicPr>
          <p:cNvPr id="61442" name="Picture 2" descr="http://ts3.mm.bing.net/images/thumbnail.aspx?q=1519361531926&amp;id=5b8ad2c3619f5172fe33089c347d3eee&amp;url=http%3a%2f%2fwww.babushkinysovety.ru%2fpictures%2fy_otem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34" y="0"/>
            <a:ext cx="4071966" cy="3000372"/>
          </a:xfrm>
          <a:prstGeom prst="rect">
            <a:avLst/>
          </a:prstGeom>
          <a:noFill/>
        </p:spPr>
      </p:pic>
      <p:pic>
        <p:nvPicPr>
          <p:cNvPr id="61444" name="Picture 4" descr="http://ts2.mm.bing.net/images/thumbnail.aspx?q=1543630558229&amp;id=0290aaaaeb0d1a369a43ca4ce8574407&amp;url=http%3a%2f%2fwww.walland.ru%2ffotos%2f1287560554_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000372"/>
            <a:ext cx="4071946" cy="38576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1480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только Вы бросите курить, Вы сразу же заметите пополнение личного бюджета, сравнимое с весомой прибавкой к зарплате. Используйте эти деньги, чтобы побаловать и порадовать себя. 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2466" name="Picture 2" descr="http://ts2.mm.bing.net/images/thumbnail.aspx?q=1536599602253&amp;id=4c987260b2bc928488ada6b62433f981&amp;url=http%3a%2f%2f2.bp.blogspot.com%2f_fStFHJBgmYo%2fTSGlRq0szTI%2fAAAAAAAAB44%2fd4qzKqSYp2Y%2fs400%2f000073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928934"/>
            <a:ext cx="4500562" cy="3929066"/>
          </a:xfrm>
          <a:prstGeom prst="rect">
            <a:avLst/>
          </a:prstGeom>
          <a:noFill/>
        </p:spPr>
      </p:pic>
      <p:pic>
        <p:nvPicPr>
          <p:cNvPr id="62468" name="Picture 4" descr="http://ts4.mm.bing.net/images/thumbnail.aspx?q=1521769842451&amp;id=57b898baef97e80599c0eaf730f0933b&amp;url=http%3a%2f%2fvoda.ucoz.ru%2fMeshok_S_Dengam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14686"/>
            <a:ext cx="4643438" cy="36433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4"/>
            <a:ext cx="40005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Не паникуйте</a:t>
            </a:r>
          </a:p>
          <a:p>
            <a:r>
              <a:rPr lang="ru-RU" sz="3600" u="sng" dirty="0" smtClean="0"/>
              <a:t>Помните, Вы не одиноки</a:t>
            </a:r>
            <a:endParaRPr lang="ru-RU" sz="3600" dirty="0" smtClean="0"/>
          </a:p>
          <a:p>
            <a:r>
              <a:rPr lang="ru-RU" sz="3600" dirty="0" smtClean="0"/>
              <a:t>Поддержка друзей и семьи поистине бесценна. При необходимости обращайтесь к врачу.</a:t>
            </a:r>
            <a:endParaRPr lang="ru-RU" sz="3600" dirty="0"/>
          </a:p>
        </p:txBody>
      </p:sp>
      <p:pic>
        <p:nvPicPr>
          <p:cNvPr id="64514" name="Picture 2" descr="C:\Users\усер\Pictures\картинки\Картинки\-_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571480"/>
            <a:ext cx="5072066" cy="50006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642919"/>
            <a:ext cx="42862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утверждал немецкий </a:t>
            </a:r>
            <a:r>
              <a:rPr lang="ru-RU" sz="28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2" tooltip="Этнография"/>
              </a:rPr>
              <a:t>этнограф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Гюго Обермейер, курение конопли при помощи </a:t>
            </a:r>
            <a:r>
              <a:rPr lang="ru-RU" sz="28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3" tooltip="Курительная трубка"/>
              </a:rPr>
              <a:t>трубок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было известно древним </a:t>
            </a:r>
            <a:r>
              <a:rPr lang="ru-RU" sz="28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4" tooltip="Германцы"/>
              </a:rPr>
              <a:t>германцам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 </a:t>
            </a:r>
            <a:r>
              <a:rPr lang="ru-RU" sz="28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5" tooltip="Кельты"/>
              </a:rPr>
              <a:t>галлам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в </a:t>
            </a:r>
            <a:r>
              <a:rPr lang="ru-RU" sz="2800" b="1" u="sng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6" tooltip="I век до н. э."/>
              </a:rPr>
              <a:t>I веке до н. э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</a:p>
        </p:txBody>
      </p:sp>
      <p:pic>
        <p:nvPicPr>
          <p:cNvPr id="16386" name="Picture 2" descr="http://ts4.mm.bing.net/images/thumbnail.aspx?q=1515239849051&amp;id=bf57b125d6a301f48183122bc9fc3c12&amp;url=http%3a%2f%2fimg.liveinternet.ru%2fimages%2fattach%2f4%2f18860%2f18860675_asterik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2928933"/>
            <a:ext cx="4500561" cy="39243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514350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Срывы случаются, поэтому не отчаивайтесь. Многие бывшие курильщики делали несколько попыток, прежде чем справились с зависимостью. Воспринимайте срыв как временное отступление, а не как полную неудачу. Используйте полученный опыт, чтобы избежать ошибок в следующий раз. </a:t>
            </a:r>
            <a:endParaRPr lang="ru-RU" sz="3200" dirty="0"/>
          </a:p>
        </p:txBody>
      </p:sp>
      <p:pic>
        <p:nvPicPr>
          <p:cNvPr id="63490" name="Picture 2" descr="C:\Users\усер\Pictures\картинки\Картинки\~IKAjZ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1876" y="1357298"/>
            <a:ext cx="3992124" cy="407196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7554" y="4572008"/>
            <a:ext cx="57864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Общежитие БУ СПО «Урайский профессиональный колледж» Ефимова Наталья</a:t>
            </a:r>
          </a:p>
          <a:p>
            <a:r>
              <a:rPr lang="ru-RU" sz="2800" dirty="0" smtClean="0"/>
              <a:t>2012г.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1571612"/>
            <a:ext cx="84695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714356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 этом говорится и в древнекитайской литературе.</a:t>
            </a:r>
            <a:endParaRPr lang="ru-RU" dirty="0"/>
          </a:p>
        </p:txBody>
      </p:sp>
      <p:pic>
        <p:nvPicPr>
          <p:cNvPr id="15362" name="Picture 2" descr="http://ts3.mm.bing.net/images/thumbnail.aspx?q=1512346686058&amp;id=f39e7050338855b5cc9a60531c756c25&amp;url=http%3a%2f%2fwww.epochtimes.ru%2fimages%2fstories%2f05%2fchina%2fu91_2308_ch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57166"/>
            <a:ext cx="4000496" cy="4786322"/>
          </a:xfrm>
          <a:prstGeom prst="rect">
            <a:avLst/>
          </a:prstGeom>
          <a:noFill/>
        </p:spPr>
      </p:pic>
      <p:pic>
        <p:nvPicPr>
          <p:cNvPr id="15364" name="Picture 4" descr="http://ts4.mm.bing.net/images/thumbnail.aspx?q=1517567486683&amp;id=b2cc8156100c8eb8adb38badb63d94f3&amp;url=http%3a%2f%2fturmanual.ru%2fwp-content%2fuploads%2f2010%2f12%2fSovety-dlja-poezdki-v-Kitaj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071810"/>
            <a:ext cx="4357718" cy="35004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857232"/>
            <a:ext cx="514350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Предполагают, что курение в виде вдыхания дымов особенных растений (например, конопли) возникло как атрибут ритуальных действий, помогающих освободить сознание шамана и достигнуть особого состояния духа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 descr="http://ts4.mm.bing.net/images/thumbnail.aspx?q=1533870081307&amp;id=6a605c7633201f994cbd8fe2fefae316&amp;url=http%3a%2f%2fwaking-up.org%2fwp-content%2fuploads%2f2011%2f05%2fshama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9362" y="1071546"/>
            <a:ext cx="3954637" cy="54292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84296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 Франции существует единственный в мире Музей курения. Он расположен в Париже, на улице Паш, рядом с площадью Бастилии.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6" name="Picture 4" descr="http://www.just-paris.ru/images/stories/museums/baccarat/art/a-baccarat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857364"/>
            <a:ext cx="6786610" cy="471490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</TotalTime>
  <Words>1462</Words>
  <Application>Microsoft Office PowerPoint</Application>
  <PresentationFormat>Экран (4:3)</PresentationFormat>
  <Paragraphs>88</Paragraphs>
  <Slides>61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61</vt:i4>
      </vt:variant>
    </vt:vector>
  </HeadingPairs>
  <TitlesOfParts>
    <vt:vector size="62" baseType="lpstr">
      <vt:lpstr>Тема Office</vt:lpstr>
      <vt:lpstr>курение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курение</dc:title>
  <dc:creator>усер</dc:creator>
  <cp:lastModifiedBy>усер</cp:lastModifiedBy>
  <cp:revision>86</cp:revision>
  <dcterms:created xsi:type="dcterms:W3CDTF">2012-01-19T19:35:25Z</dcterms:created>
  <dcterms:modified xsi:type="dcterms:W3CDTF">2012-01-24T15:26:32Z</dcterms:modified>
</cp:coreProperties>
</file>