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FBA053CE-3A6C-4B8E-9970-5F124E0670FE}" type="datetimeFigureOut">
              <a:rPr lang="ru-RU" smtClean="0"/>
              <a:t>30.04.2015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5751AC0-FF8C-422A-84C0-2ABF77741A8B}"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FBA053CE-3A6C-4B8E-9970-5F124E0670FE}" type="datetimeFigureOut">
              <a:rPr lang="ru-RU" smtClean="0"/>
              <a:t>30.04.2015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5751AC0-FF8C-422A-84C0-2ABF77741A8B}"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FBA053CE-3A6C-4B8E-9970-5F124E0670FE}" type="datetimeFigureOut">
              <a:rPr lang="ru-RU" smtClean="0"/>
              <a:t>30.04.2015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5751AC0-FF8C-422A-84C0-2ABF77741A8B}" type="slidenum">
              <a:rPr lang="ru-RU" smtClean="0"/>
              <a:t>‹#›</a:t>
            </a:fld>
            <a:endParaRPr lang="ru-RU"/>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FBA053CE-3A6C-4B8E-9970-5F124E0670FE}" type="datetimeFigureOut">
              <a:rPr lang="ru-RU" smtClean="0"/>
              <a:t>30.04.2015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5751AC0-FF8C-422A-84C0-2ABF77741A8B}" type="slidenum">
              <a:rPr lang="ru-RU" smtClean="0"/>
              <a:t>‹#›</a:t>
            </a:fld>
            <a:endParaRPr lang="ru-RU"/>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BA053CE-3A6C-4B8E-9970-5F124E0670FE}" type="datetimeFigureOut">
              <a:rPr lang="ru-RU" smtClean="0"/>
              <a:t>30.04.2015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5751AC0-FF8C-422A-84C0-2ABF77741A8B}"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FBA053CE-3A6C-4B8E-9970-5F124E0670FE}" type="datetimeFigureOut">
              <a:rPr lang="ru-RU" smtClean="0"/>
              <a:t>30.04.2015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5751AC0-FF8C-422A-84C0-2ABF77741A8B}" type="slidenum">
              <a:rPr lang="ru-RU" smtClean="0"/>
              <a:t>‹#›</a:t>
            </a:fld>
            <a:endParaRPr lang="ru-RU"/>
          </a:p>
        </p:txBody>
      </p:sp>
      <p:sp>
        <p:nvSpPr>
          <p:cNvPr id="9" name="Content Placeholder 8"/>
          <p:cNvSpPr>
            <a:spLocks noGrp="1"/>
          </p:cNvSpPr>
          <p:nvPr>
            <p:ph sz="quarter" idx="13"/>
          </p:nvPr>
        </p:nvSpPr>
        <p:spPr>
          <a:xfrm>
            <a:off x="676655"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FBA053CE-3A6C-4B8E-9970-5F124E0670FE}" type="datetimeFigureOut">
              <a:rPr lang="ru-RU" smtClean="0"/>
              <a:t>30.04.2015</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75751AC0-FF8C-422A-84C0-2ABF77741A8B}"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FBA053CE-3A6C-4B8E-9970-5F124E0670FE}" type="datetimeFigureOut">
              <a:rPr lang="ru-RU" smtClean="0"/>
              <a:t>30.04.2015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5751AC0-FF8C-422A-84C0-2ABF77741A8B}"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FBA053CE-3A6C-4B8E-9970-5F124E0670FE}" type="datetimeFigureOut">
              <a:rPr lang="ru-RU" smtClean="0"/>
              <a:t>30.04.2015</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75751AC0-FF8C-422A-84C0-2ABF77741A8B}"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FBA053CE-3A6C-4B8E-9970-5F124E0670FE}" type="datetimeFigureOut">
              <a:rPr lang="ru-RU" smtClean="0"/>
              <a:t>30.04.2015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5751AC0-FF8C-422A-84C0-2ABF77741A8B}" type="slidenum">
              <a:rPr lang="ru-RU" smtClean="0"/>
              <a:t>‹#›</a:t>
            </a:fld>
            <a:endParaRPr lang="ru-RU"/>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FBA053CE-3A6C-4B8E-9970-5F124E0670FE}" type="datetimeFigureOut">
              <a:rPr lang="ru-RU" smtClean="0"/>
              <a:t>30.04.2015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5751AC0-FF8C-422A-84C0-2ABF77741A8B}" type="slidenum">
              <a:rPr lang="ru-RU" smtClean="0"/>
              <a:t>‹#›</a:t>
            </a:fld>
            <a:endParaRPr lang="ru-RU"/>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FBA053CE-3A6C-4B8E-9970-5F124E0670FE}" type="datetimeFigureOut">
              <a:rPr lang="ru-RU" smtClean="0"/>
              <a:t>30.04.2015</a:t>
            </a:fld>
            <a:endParaRPr lang="ru-RU"/>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ru-RU"/>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75751AC0-FF8C-422A-84C0-2ABF77741A8B}" type="slidenum">
              <a:rPr lang="ru-RU" smtClean="0"/>
              <a:t>‹#›</a:t>
            </a:fld>
            <a:endParaRPr lang="ru-RU"/>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solidFill>
                  <a:schemeClr val="tx2"/>
                </a:solidFill>
              </a:rPr>
              <a:t>Междометие</a:t>
            </a:r>
            <a:r>
              <a:rPr lang="ru-RU" dirty="0" smtClean="0"/>
              <a:t> </a:t>
            </a:r>
            <a:endParaRPr lang="ru-RU" dirty="0"/>
          </a:p>
        </p:txBody>
      </p:sp>
      <p:sp>
        <p:nvSpPr>
          <p:cNvPr id="3" name="Подзаголовок 2"/>
          <p:cNvSpPr>
            <a:spLocks noGrp="1"/>
          </p:cNvSpPr>
          <p:nvPr>
            <p:ph type="subTitle" idx="1"/>
          </p:nvPr>
        </p:nvSpPr>
        <p:spPr/>
        <p:txBody>
          <a:bodyPr>
            <a:normAutofit/>
          </a:bodyPr>
          <a:lstStyle/>
          <a:p>
            <a:r>
              <a:rPr lang="ru-RU" sz="3200" dirty="0" smtClean="0">
                <a:solidFill>
                  <a:schemeClr val="tx2"/>
                </a:solidFill>
              </a:rPr>
              <a:t>как часть речи </a:t>
            </a:r>
            <a:endParaRPr lang="ru-RU" sz="3200" dirty="0">
              <a:solidFill>
                <a:schemeClr val="tx2"/>
              </a:solidFill>
            </a:endParaRPr>
          </a:p>
        </p:txBody>
      </p:sp>
    </p:spTree>
    <p:extLst>
      <p:ext uri="{BB962C8B-B14F-4D97-AF65-F5344CB8AC3E}">
        <p14:creationId xmlns:p14="http://schemas.microsoft.com/office/powerpoint/2010/main" val="4384004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932040" y="811020"/>
            <a:ext cx="3600400" cy="2350008"/>
          </a:xfrm>
        </p:spPr>
        <p:txBody>
          <a:bodyPr/>
          <a:lstStyle/>
          <a:p>
            <a:r>
              <a:rPr lang="ru-RU" dirty="0" smtClean="0">
                <a:solidFill>
                  <a:schemeClr val="tx2"/>
                </a:solidFill>
              </a:rPr>
              <a:t>Владимир Высоцкий</a:t>
            </a:r>
            <a:endParaRPr lang="ru-RU" dirty="0">
              <a:solidFill>
                <a:schemeClr val="tx2"/>
              </a:solidFill>
            </a:endParaRPr>
          </a:p>
        </p:txBody>
      </p:sp>
      <p:sp>
        <p:nvSpPr>
          <p:cNvPr id="2" name="Текст 1"/>
          <p:cNvSpPr>
            <a:spLocks noGrp="1"/>
          </p:cNvSpPr>
          <p:nvPr>
            <p:ph type="body" idx="1"/>
          </p:nvPr>
        </p:nvSpPr>
        <p:spPr>
          <a:xfrm>
            <a:off x="4572000" y="4267368"/>
            <a:ext cx="4320480" cy="2113960"/>
          </a:xfrm>
        </p:spPr>
        <p:txBody>
          <a:bodyPr>
            <a:noAutofit/>
          </a:bodyPr>
          <a:lstStyle/>
          <a:p>
            <a:r>
              <a:rPr lang="ru-RU" sz="2800" dirty="0">
                <a:solidFill>
                  <a:schemeClr val="tx2"/>
                </a:solidFill>
              </a:rPr>
              <a:t>поэт, актер и автор-исполнитель песен, автор прозаических произведений, сыграл десятки ролей в театре</a:t>
            </a:r>
          </a:p>
        </p:txBody>
      </p:sp>
      <p:pic>
        <p:nvPicPr>
          <p:cNvPr id="1026" name="Picture 2" descr="C:\Users\омак\Documents\выс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692696"/>
            <a:ext cx="4617110" cy="34563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47784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77240" y="188640"/>
            <a:ext cx="7543800" cy="6408712"/>
          </a:xfrm>
        </p:spPr>
        <p:txBody>
          <a:bodyPr numCol="2"/>
          <a:lstStyle/>
          <a:p>
            <a:r>
              <a:rPr lang="ru-RU" sz="2400" dirty="0">
                <a:solidFill>
                  <a:schemeClr val="tx2"/>
                </a:solidFill>
                <a:latin typeface="Times New Roman" panose="02020603050405020304" pitchFamily="18" charset="0"/>
                <a:cs typeface="Times New Roman" panose="02020603050405020304" pitchFamily="18" charset="0"/>
              </a:rPr>
              <a:t>Если друг оказался вдруг </a:t>
            </a:r>
            <a:br>
              <a:rPr lang="ru-RU" sz="2400" dirty="0">
                <a:solidFill>
                  <a:schemeClr val="tx2"/>
                </a:solidFill>
                <a:latin typeface="Times New Roman" panose="02020603050405020304" pitchFamily="18" charset="0"/>
                <a:cs typeface="Times New Roman" panose="02020603050405020304" pitchFamily="18" charset="0"/>
              </a:rPr>
            </a:br>
            <a:r>
              <a:rPr lang="ru-RU" sz="2400" dirty="0">
                <a:solidFill>
                  <a:schemeClr val="tx2"/>
                </a:solidFill>
                <a:latin typeface="Times New Roman" panose="02020603050405020304" pitchFamily="18" charset="0"/>
                <a:cs typeface="Times New Roman" panose="02020603050405020304" pitchFamily="18" charset="0"/>
              </a:rPr>
              <a:t>И не друг, и не враг, а так, </a:t>
            </a:r>
            <a:br>
              <a:rPr lang="ru-RU" sz="2400" dirty="0">
                <a:solidFill>
                  <a:schemeClr val="tx2"/>
                </a:solidFill>
                <a:latin typeface="Times New Roman" panose="02020603050405020304" pitchFamily="18" charset="0"/>
                <a:cs typeface="Times New Roman" panose="02020603050405020304" pitchFamily="18" charset="0"/>
              </a:rPr>
            </a:br>
            <a:r>
              <a:rPr lang="ru-RU" sz="2400" dirty="0">
                <a:solidFill>
                  <a:schemeClr val="tx2"/>
                </a:solidFill>
                <a:latin typeface="Times New Roman" panose="02020603050405020304" pitchFamily="18" charset="0"/>
                <a:cs typeface="Times New Roman" panose="02020603050405020304" pitchFamily="18" charset="0"/>
              </a:rPr>
              <a:t>Если сразу не разберёшь </a:t>
            </a:r>
            <a:br>
              <a:rPr lang="ru-RU" sz="2400" dirty="0">
                <a:solidFill>
                  <a:schemeClr val="tx2"/>
                </a:solidFill>
                <a:latin typeface="Times New Roman" panose="02020603050405020304" pitchFamily="18" charset="0"/>
                <a:cs typeface="Times New Roman" panose="02020603050405020304" pitchFamily="18" charset="0"/>
              </a:rPr>
            </a:br>
            <a:r>
              <a:rPr lang="ru-RU" sz="2400" dirty="0">
                <a:solidFill>
                  <a:schemeClr val="tx2"/>
                </a:solidFill>
                <a:latin typeface="Times New Roman" panose="02020603050405020304" pitchFamily="18" charset="0"/>
                <a:cs typeface="Times New Roman" panose="02020603050405020304" pitchFamily="18" charset="0"/>
              </a:rPr>
              <a:t>Плох он или хорош, </a:t>
            </a:r>
            <a:br>
              <a:rPr lang="ru-RU" sz="2400" dirty="0">
                <a:solidFill>
                  <a:schemeClr val="tx2"/>
                </a:solidFill>
                <a:latin typeface="Times New Roman" panose="02020603050405020304" pitchFamily="18" charset="0"/>
                <a:cs typeface="Times New Roman" panose="02020603050405020304" pitchFamily="18" charset="0"/>
              </a:rPr>
            </a:br>
            <a:r>
              <a:rPr lang="ru-RU" sz="2400" dirty="0">
                <a:solidFill>
                  <a:schemeClr val="tx2"/>
                </a:solidFill>
                <a:latin typeface="Times New Roman" panose="02020603050405020304" pitchFamily="18" charset="0"/>
                <a:cs typeface="Times New Roman" panose="02020603050405020304" pitchFamily="18" charset="0"/>
              </a:rPr>
              <a:t>Парня в горы тяни, рискни, </a:t>
            </a:r>
            <a:br>
              <a:rPr lang="ru-RU" sz="2400" dirty="0">
                <a:solidFill>
                  <a:schemeClr val="tx2"/>
                </a:solidFill>
                <a:latin typeface="Times New Roman" panose="02020603050405020304" pitchFamily="18" charset="0"/>
                <a:cs typeface="Times New Roman" panose="02020603050405020304" pitchFamily="18" charset="0"/>
              </a:rPr>
            </a:br>
            <a:r>
              <a:rPr lang="ru-RU" sz="2400" dirty="0">
                <a:solidFill>
                  <a:schemeClr val="tx2"/>
                </a:solidFill>
                <a:latin typeface="Times New Roman" panose="02020603050405020304" pitchFamily="18" charset="0"/>
                <a:cs typeface="Times New Roman" panose="02020603050405020304" pitchFamily="18" charset="0"/>
              </a:rPr>
              <a:t>Не бросай одного его, </a:t>
            </a:r>
            <a:br>
              <a:rPr lang="ru-RU" sz="2400" dirty="0">
                <a:solidFill>
                  <a:schemeClr val="tx2"/>
                </a:solidFill>
                <a:latin typeface="Times New Roman" panose="02020603050405020304" pitchFamily="18" charset="0"/>
                <a:cs typeface="Times New Roman" panose="02020603050405020304" pitchFamily="18" charset="0"/>
              </a:rPr>
            </a:br>
            <a:r>
              <a:rPr lang="ru-RU" sz="2400" dirty="0">
                <a:solidFill>
                  <a:schemeClr val="tx2"/>
                </a:solidFill>
                <a:latin typeface="Times New Roman" panose="02020603050405020304" pitchFamily="18" charset="0"/>
                <a:cs typeface="Times New Roman" panose="02020603050405020304" pitchFamily="18" charset="0"/>
              </a:rPr>
              <a:t>Пусть он в связке одной с тобой, </a:t>
            </a:r>
            <a:br>
              <a:rPr lang="ru-RU" sz="2400" dirty="0">
                <a:solidFill>
                  <a:schemeClr val="tx2"/>
                </a:solidFill>
                <a:latin typeface="Times New Roman" panose="02020603050405020304" pitchFamily="18" charset="0"/>
                <a:cs typeface="Times New Roman" panose="02020603050405020304" pitchFamily="18" charset="0"/>
              </a:rPr>
            </a:br>
            <a:r>
              <a:rPr lang="ru-RU" sz="2400" dirty="0">
                <a:solidFill>
                  <a:schemeClr val="tx2"/>
                </a:solidFill>
                <a:latin typeface="Times New Roman" panose="02020603050405020304" pitchFamily="18" charset="0"/>
                <a:cs typeface="Times New Roman" panose="02020603050405020304" pitchFamily="18" charset="0"/>
              </a:rPr>
              <a:t>Там поймешь кто такой. </a:t>
            </a:r>
            <a:br>
              <a:rPr lang="ru-RU" sz="2400" dirty="0">
                <a:solidFill>
                  <a:schemeClr val="tx2"/>
                </a:solidFill>
                <a:latin typeface="Times New Roman" panose="02020603050405020304" pitchFamily="18" charset="0"/>
                <a:cs typeface="Times New Roman" panose="02020603050405020304" pitchFamily="18" charset="0"/>
              </a:rPr>
            </a:br>
            <a:r>
              <a:rPr lang="ru-RU" sz="2400" dirty="0">
                <a:solidFill>
                  <a:schemeClr val="tx2"/>
                </a:solidFill>
                <a:latin typeface="Times New Roman" panose="02020603050405020304" pitchFamily="18" charset="0"/>
                <a:cs typeface="Times New Roman" panose="02020603050405020304" pitchFamily="18" charset="0"/>
              </a:rPr>
              <a:t>Если парень в горах не </a:t>
            </a:r>
            <a:r>
              <a:rPr lang="ru-RU" sz="2400" b="1" i="1" dirty="0">
                <a:solidFill>
                  <a:schemeClr val="tx2"/>
                </a:solidFill>
                <a:latin typeface="Times New Roman" panose="02020603050405020304" pitchFamily="18" charset="0"/>
                <a:cs typeface="Times New Roman" panose="02020603050405020304" pitchFamily="18" charset="0"/>
              </a:rPr>
              <a:t>ах</a:t>
            </a:r>
            <a:r>
              <a:rPr lang="ru-RU" sz="2400" dirty="0">
                <a:solidFill>
                  <a:schemeClr val="tx2"/>
                </a:solidFill>
                <a:latin typeface="Times New Roman" panose="02020603050405020304" pitchFamily="18" charset="0"/>
                <a:cs typeface="Times New Roman" panose="02020603050405020304" pitchFamily="18" charset="0"/>
              </a:rPr>
              <a:t>, </a:t>
            </a:r>
            <a:br>
              <a:rPr lang="ru-RU" sz="2400" dirty="0">
                <a:solidFill>
                  <a:schemeClr val="tx2"/>
                </a:solidFill>
                <a:latin typeface="Times New Roman" panose="02020603050405020304" pitchFamily="18" charset="0"/>
                <a:cs typeface="Times New Roman" panose="02020603050405020304" pitchFamily="18" charset="0"/>
              </a:rPr>
            </a:br>
            <a:r>
              <a:rPr lang="ru-RU" sz="2400" dirty="0">
                <a:solidFill>
                  <a:schemeClr val="tx2"/>
                </a:solidFill>
                <a:latin typeface="Times New Roman" panose="02020603050405020304" pitchFamily="18" charset="0"/>
                <a:cs typeface="Times New Roman" panose="02020603050405020304" pitchFamily="18" charset="0"/>
              </a:rPr>
              <a:t>Если сразу раскис и вниз, </a:t>
            </a:r>
            <a:br>
              <a:rPr lang="ru-RU" sz="2400" dirty="0">
                <a:solidFill>
                  <a:schemeClr val="tx2"/>
                </a:solidFill>
                <a:latin typeface="Times New Roman" panose="02020603050405020304" pitchFamily="18" charset="0"/>
                <a:cs typeface="Times New Roman" panose="02020603050405020304" pitchFamily="18" charset="0"/>
              </a:rPr>
            </a:br>
            <a:r>
              <a:rPr lang="ru-RU" sz="2400" dirty="0">
                <a:solidFill>
                  <a:schemeClr val="tx2"/>
                </a:solidFill>
                <a:latin typeface="Times New Roman" panose="02020603050405020304" pitchFamily="18" charset="0"/>
                <a:cs typeface="Times New Roman" panose="02020603050405020304" pitchFamily="18" charset="0"/>
              </a:rPr>
              <a:t>Шаг ступил на ледник и сник, </a:t>
            </a:r>
            <a:br>
              <a:rPr lang="ru-RU" sz="2400" dirty="0">
                <a:solidFill>
                  <a:schemeClr val="tx2"/>
                </a:solidFill>
                <a:latin typeface="Times New Roman" panose="02020603050405020304" pitchFamily="18" charset="0"/>
                <a:cs typeface="Times New Roman" panose="02020603050405020304" pitchFamily="18" charset="0"/>
              </a:rPr>
            </a:br>
            <a:r>
              <a:rPr lang="ru-RU" sz="2400" dirty="0">
                <a:solidFill>
                  <a:schemeClr val="tx2"/>
                </a:solidFill>
                <a:latin typeface="Times New Roman" panose="02020603050405020304" pitchFamily="18" charset="0"/>
                <a:cs typeface="Times New Roman" panose="02020603050405020304" pitchFamily="18" charset="0"/>
              </a:rPr>
              <a:t>Оступился и в крик, </a:t>
            </a:r>
            <a:br>
              <a:rPr lang="ru-RU" sz="2400" dirty="0">
                <a:solidFill>
                  <a:schemeClr val="tx2"/>
                </a:solidFill>
                <a:latin typeface="Times New Roman" panose="02020603050405020304" pitchFamily="18" charset="0"/>
                <a:cs typeface="Times New Roman" panose="02020603050405020304" pitchFamily="18" charset="0"/>
              </a:rPr>
            </a:br>
            <a:r>
              <a:rPr lang="ru-RU" sz="2400" dirty="0">
                <a:solidFill>
                  <a:schemeClr val="tx2"/>
                </a:solidFill>
                <a:latin typeface="Times New Roman" panose="02020603050405020304" pitchFamily="18" charset="0"/>
                <a:cs typeface="Times New Roman" panose="02020603050405020304" pitchFamily="18" charset="0"/>
              </a:rPr>
              <a:t>Значит, рядом с тобой чужой, </a:t>
            </a:r>
            <a:br>
              <a:rPr lang="ru-RU" sz="2400" dirty="0">
                <a:solidFill>
                  <a:schemeClr val="tx2"/>
                </a:solidFill>
                <a:latin typeface="Times New Roman" panose="02020603050405020304" pitchFamily="18" charset="0"/>
                <a:cs typeface="Times New Roman" panose="02020603050405020304" pitchFamily="18" charset="0"/>
              </a:rPr>
            </a:br>
            <a:r>
              <a:rPr lang="ru-RU" sz="2400" dirty="0">
                <a:solidFill>
                  <a:schemeClr val="tx2"/>
                </a:solidFill>
                <a:latin typeface="Times New Roman" panose="02020603050405020304" pitchFamily="18" charset="0"/>
                <a:cs typeface="Times New Roman" panose="02020603050405020304" pitchFamily="18" charset="0"/>
              </a:rPr>
              <a:t>Ты его не брани - гони, </a:t>
            </a:r>
            <a:br>
              <a:rPr lang="ru-RU" sz="2400" dirty="0">
                <a:solidFill>
                  <a:schemeClr val="tx2"/>
                </a:solidFill>
                <a:latin typeface="Times New Roman" panose="02020603050405020304" pitchFamily="18" charset="0"/>
                <a:cs typeface="Times New Roman" panose="02020603050405020304" pitchFamily="18" charset="0"/>
              </a:rPr>
            </a:br>
            <a:r>
              <a:rPr lang="ru-RU" sz="2400" dirty="0">
                <a:solidFill>
                  <a:schemeClr val="tx2"/>
                </a:solidFill>
                <a:latin typeface="Times New Roman" panose="02020603050405020304" pitchFamily="18" charset="0"/>
                <a:cs typeface="Times New Roman" panose="02020603050405020304" pitchFamily="18" charset="0"/>
              </a:rPr>
              <a:t>Вверх таких не берут и тут </a:t>
            </a:r>
            <a:br>
              <a:rPr lang="ru-RU" sz="2400" dirty="0">
                <a:solidFill>
                  <a:schemeClr val="tx2"/>
                </a:solidFill>
                <a:latin typeface="Times New Roman" panose="02020603050405020304" pitchFamily="18" charset="0"/>
                <a:cs typeface="Times New Roman" panose="02020603050405020304" pitchFamily="18" charset="0"/>
              </a:rPr>
            </a:br>
            <a:r>
              <a:rPr lang="ru-RU" sz="2400" dirty="0">
                <a:solidFill>
                  <a:schemeClr val="tx2"/>
                </a:solidFill>
                <a:latin typeface="Times New Roman" panose="02020603050405020304" pitchFamily="18" charset="0"/>
                <a:cs typeface="Times New Roman" panose="02020603050405020304" pitchFamily="18" charset="0"/>
              </a:rPr>
              <a:t>Про таких не поют. </a:t>
            </a:r>
            <a:br>
              <a:rPr lang="ru-RU" sz="2400" dirty="0">
                <a:solidFill>
                  <a:schemeClr val="tx2"/>
                </a:solidFill>
                <a:latin typeface="Times New Roman" panose="02020603050405020304" pitchFamily="18" charset="0"/>
                <a:cs typeface="Times New Roman" panose="02020603050405020304" pitchFamily="18" charset="0"/>
              </a:rPr>
            </a:br>
            <a:r>
              <a:rPr lang="ru-RU" sz="2400" dirty="0">
                <a:solidFill>
                  <a:schemeClr val="tx2"/>
                </a:solidFill>
                <a:latin typeface="Times New Roman" panose="02020603050405020304" pitchFamily="18" charset="0"/>
                <a:cs typeface="Times New Roman" panose="02020603050405020304" pitchFamily="18" charset="0"/>
              </a:rPr>
              <a:t>Если он не скулил не ныл, </a:t>
            </a:r>
            <a:br>
              <a:rPr lang="ru-RU" sz="2400" dirty="0">
                <a:solidFill>
                  <a:schemeClr val="tx2"/>
                </a:solidFill>
                <a:latin typeface="Times New Roman" panose="02020603050405020304" pitchFamily="18" charset="0"/>
                <a:cs typeface="Times New Roman" panose="02020603050405020304" pitchFamily="18" charset="0"/>
              </a:rPr>
            </a:br>
            <a:r>
              <a:rPr lang="ru-RU" sz="2400" dirty="0">
                <a:solidFill>
                  <a:schemeClr val="tx2"/>
                </a:solidFill>
                <a:latin typeface="Times New Roman" panose="02020603050405020304" pitchFamily="18" charset="0"/>
                <a:cs typeface="Times New Roman" panose="02020603050405020304" pitchFamily="18" charset="0"/>
              </a:rPr>
              <a:t>Пусть он хмур был и зол, но шёл, </a:t>
            </a:r>
            <a:br>
              <a:rPr lang="ru-RU" sz="2400" dirty="0">
                <a:solidFill>
                  <a:schemeClr val="tx2"/>
                </a:solidFill>
                <a:latin typeface="Times New Roman" panose="02020603050405020304" pitchFamily="18" charset="0"/>
                <a:cs typeface="Times New Roman" panose="02020603050405020304" pitchFamily="18" charset="0"/>
              </a:rPr>
            </a:br>
            <a:r>
              <a:rPr lang="ru-RU" sz="2400" dirty="0">
                <a:solidFill>
                  <a:schemeClr val="tx2"/>
                </a:solidFill>
                <a:latin typeface="Times New Roman" panose="02020603050405020304" pitchFamily="18" charset="0"/>
                <a:cs typeface="Times New Roman" panose="02020603050405020304" pitchFamily="18" charset="0"/>
              </a:rPr>
              <a:t>А когда ты упал со скал </a:t>
            </a:r>
            <a:br>
              <a:rPr lang="ru-RU" sz="2400" dirty="0">
                <a:solidFill>
                  <a:schemeClr val="tx2"/>
                </a:solidFill>
                <a:latin typeface="Times New Roman" panose="02020603050405020304" pitchFamily="18" charset="0"/>
                <a:cs typeface="Times New Roman" panose="02020603050405020304" pitchFamily="18" charset="0"/>
              </a:rPr>
            </a:br>
            <a:r>
              <a:rPr lang="ru-RU" sz="2400" dirty="0">
                <a:solidFill>
                  <a:schemeClr val="tx2"/>
                </a:solidFill>
                <a:latin typeface="Times New Roman" panose="02020603050405020304" pitchFamily="18" charset="0"/>
                <a:cs typeface="Times New Roman" panose="02020603050405020304" pitchFamily="18" charset="0"/>
              </a:rPr>
              <a:t>Он стонал, но держал. </a:t>
            </a:r>
            <a:br>
              <a:rPr lang="ru-RU" sz="2400" dirty="0">
                <a:solidFill>
                  <a:schemeClr val="tx2"/>
                </a:solidFill>
                <a:latin typeface="Times New Roman" panose="02020603050405020304" pitchFamily="18" charset="0"/>
                <a:cs typeface="Times New Roman" panose="02020603050405020304" pitchFamily="18" charset="0"/>
              </a:rPr>
            </a:br>
            <a:r>
              <a:rPr lang="ru-RU" sz="2400" dirty="0">
                <a:solidFill>
                  <a:schemeClr val="tx2"/>
                </a:solidFill>
                <a:latin typeface="Times New Roman" panose="02020603050405020304" pitchFamily="18" charset="0"/>
                <a:cs typeface="Times New Roman" panose="02020603050405020304" pitchFamily="18" charset="0"/>
              </a:rPr>
              <a:t>Если шёл он с тобой, как в бой, </a:t>
            </a:r>
            <a:br>
              <a:rPr lang="ru-RU" sz="2400" dirty="0">
                <a:solidFill>
                  <a:schemeClr val="tx2"/>
                </a:solidFill>
                <a:latin typeface="Times New Roman" panose="02020603050405020304" pitchFamily="18" charset="0"/>
                <a:cs typeface="Times New Roman" panose="02020603050405020304" pitchFamily="18" charset="0"/>
              </a:rPr>
            </a:br>
            <a:r>
              <a:rPr lang="ru-RU" sz="2400" dirty="0">
                <a:solidFill>
                  <a:schemeClr val="tx2"/>
                </a:solidFill>
                <a:latin typeface="Times New Roman" panose="02020603050405020304" pitchFamily="18" charset="0"/>
                <a:cs typeface="Times New Roman" panose="02020603050405020304" pitchFamily="18" charset="0"/>
              </a:rPr>
              <a:t>На вершине стоял хмельной, </a:t>
            </a:r>
            <a:br>
              <a:rPr lang="ru-RU" sz="2400" dirty="0">
                <a:solidFill>
                  <a:schemeClr val="tx2"/>
                </a:solidFill>
                <a:latin typeface="Times New Roman" panose="02020603050405020304" pitchFamily="18" charset="0"/>
                <a:cs typeface="Times New Roman" panose="02020603050405020304" pitchFamily="18" charset="0"/>
              </a:rPr>
            </a:br>
            <a:r>
              <a:rPr lang="ru-RU" sz="2400" dirty="0">
                <a:solidFill>
                  <a:schemeClr val="tx2"/>
                </a:solidFill>
                <a:latin typeface="Times New Roman" panose="02020603050405020304" pitchFamily="18" charset="0"/>
                <a:cs typeface="Times New Roman" panose="02020603050405020304" pitchFamily="18" charset="0"/>
              </a:rPr>
              <a:t>Значит, как на себя самого, </a:t>
            </a:r>
            <a:br>
              <a:rPr lang="ru-RU" sz="2400" dirty="0">
                <a:solidFill>
                  <a:schemeClr val="tx2"/>
                </a:solidFill>
                <a:latin typeface="Times New Roman" panose="02020603050405020304" pitchFamily="18" charset="0"/>
                <a:cs typeface="Times New Roman" panose="02020603050405020304" pitchFamily="18" charset="0"/>
              </a:rPr>
            </a:br>
            <a:r>
              <a:rPr lang="ru-RU" sz="2400" dirty="0">
                <a:solidFill>
                  <a:schemeClr val="tx2"/>
                </a:solidFill>
                <a:latin typeface="Times New Roman" panose="02020603050405020304" pitchFamily="18" charset="0"/>
                <a:cs typeface="Times New Roman" panose="02020603050405020304" pitchFamily="18" charset="0"/>
              </a:rPr>
              <a:t>Положись на него. Значит, как на себя самого, </a:t>
            </a:r>
            <a:br>
              <a:rPr lang="ru-RU" sz="2400" dirty="0">
                <a:solidFill>
                  <a:schemeClr val="tx2"/>
                </a:solidFill>
                <a:latin typeface="Times New Roman" panose="02020603050405020304" pitchFamily="18" charset="0"/>
                <a:cs typeface="Times New Roman" panose="02020603050405020304" pitchFamily="18" charset="0"/>
              </a:rPr>
            </a:br>
            <a:r>
              <a:rPr lang="ru-RU" sz="2400" dirty="0">
                <a:solidFill>
                  <a:schemeClr val="tx2"/>
                </a:solidFill>
                <a:latin typeface="Times New Roman" panose="02020603050405020304" pitchFamily="18" charset="0"/>
                <a:cs typeface="Times New Roman" panose="02020603050405020304" pitchFamily="18" charset="0"/>
              </a:rPr>
              <a:t>Положись на него. </a:t>
            </a:r>
            <a:br>
              <a:rPr lang="ru-RU" sz="2400" dirty="0">
                <a:solidFill>
                  <a:schemeClr val="tx2"/>
                </a:solidFill>
                <a:latin typeface="Times New Roman" panose="02020603050405020304" pitchFamily="18" charset="0"/>
                <a:cs typeface="Times New Roman" panose="02020603050405020304" pitchFamily="18" charset="0"/>
              </a:rPr>
            </a:br>
            <a:endParaRPr lang="ru-RU" sz="2400" dirty="0">
              <a:solidFill>
                <a:schemeClr val="tx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127086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2348880"/>
            <a:ext cx="8229600" cy="2520280"/>
          </a:xfrm>
        </p:spPr>
        <p:txBody>
          <a:bodyPr numCol="2">
            <a:noAutofit/>
          </a:bodyPr>
          <a:lstStyle/>
          <a:p>
            <a:r>
              <a:rPr lang="ru-RU" sz="2800" b="1" dirty="0">
                <a:solidFill>
                  <a:schemeClr val="tx2"/>
                </a:solidFill>
                <a:latin typeface="Times New Roman" panose="02020603050405020304" pitchFamily="18" charset="0"/>
                <a:cs typeface="Times New Roman" panose="02020603050405020304" pitchFamily="18" charset="0"/>
              </a:rPr>
              <a:t>МЕЖДОМЕТИЕ</a:t>
            </a:r>
            <a:r>
              <a:rPr lang="ru-RU" sz="2800" dirty="0">
                <a:solidFill>
                  <a:schemeClr val="tx2"/>
                </a:solidFill>
                <a:latin typeface="Times New Roman" panose="02020603050405020304" pitchFamily="18" charset="0"/>
                <a:cs typeface="Times New Roman" panose="02020603050405020304" pitchFamily="18" charset="0"/>
              </a:rPr>
              <a:t/>
            </a:r>
            <a:br>
              <a:rPr lang="ru-RU" sz="2800" dirty="0">
                <a:solidFill>
                  <a:schemeClr val="tx2"/>
                </a:solidFill>
                <a:latin typeface="Times New Roman" panose="02020603050405020304" pitchFamily="18" charset="0"/>
                <a:cs typeface="Times New Roman" panose="02020603050405020304" pitchFamily="18" charset="0"/>
              </a:rPr>
            </a:br>
            <a:r>
              <a:rPr lang="ru-RU" sz="2800" dirty="0">
                <a:solidFill>
                  <a:schemeClr val="tx2"/>
                </a:solidFill>
                <a:latin typeface="Times New Roman" panose="02020603050405020304" pitchFamily="18" charset="0"/>
                <a:cs typeface="Times New Roman" panose="02020603050405020304" pitchFamily="18" charset="0"/>
              </a:rPr>
              <a:t>Разрешите доложить</a:t>
            </a:r>
            <a:br>
              <a:rPr lang="ru-RU" sz="2800" dirty="0">
                <a:solidFill>
                  <a:schemeClr val="tx2"/>
                </a:solidFill>
                <a:latin typeface="Times New Roman" panose="02020603050405020304" pitchFamily="18" charset="0"/>
                <a:cs typeface="Times New Roman" panose="02020603050405020304" pitchFamily="18" charset="0"/>
              </a:rPr>
            </a:br>
            <a:r>
              <a:rPr lang="ru-RU" sz="2800" dirty="0">
                <a:solidFill>
                  <a:schemeClr val="tx2"/>
                </a:solidFill>
                <a:latin typeface="Times New Roman" panose="02020603050405020304" pitchFamily="18" charset="0"/>
                <a:cs typeface="Times New Roman" panose="02020603050405020304" pitchFamily="18" charset="0"/>
              </a:rPr>
              <a:t>Всем без исключения,</a:t>
            </a:r>
            <a:br>
              <a:rPr lang="ru-RU" sz="2800" dirty="0">
                <a:solidFill>
                  <a:schemeClr val="tx2"/>
                </a:solidFill>
                <a:latin typeface="Times New Roman" panose="02020603050405020304" pitchFamily="18" charset="0"/>
                <a:cs typeface="Times New Roman" panose="02020603050405020304" pitchFamily="18" charset="0"/>
              </a:rPr>
            </a:br>
            <a:r>
              <a:rPr lang="ru-RU" sz="2800" dirty="0">
                <a:solidFill>
                  <a:schemeClr val="tx2"/>
                </a:solidFill>
                <a:latin typeface="Times New Roman" panose="02020603050405020304" pitchFamily="18" charset="0"/>
                <a:cs typeface="Times New Roman" panose="02020603050405020304" pitchFamily="18" charset="0"/>
              </a:rPr>
              <a:t>Что могу я говорить</a:t>
            </a:r>
            <a:br>
              <a:rPr lang="ru-RU" sz="2800" dirty="0">
                <a:solidFill>
                  <a:schemeClr val="tx2"/>
                </a:solidFill>
                <a:latin typeface="Times New Roman" panose="02020603050405020304" pitchFamily="18" charset="0"/>
                <a:cs typeface="Times New Roman" panose="02020603050405020304" pitchFamily="18" charset="0"/>
              </a:rPr>
            </a:br>
            <a:r>
              <a:rPr lang="ru-RU" sz="2800" dirty="0">
                <a:solidFill>
                  <a:schemeClr val="tx2"/>
                </a:solidFill>
                <a:latin typeface="Times New Roman" panose="02020603050405020304" pitchFamily="18" charset="0"/>
                <a:cs typeface="Times New Roman" panose="02020603050405020304" pitchFamily="18" charset="0"/>
              </a:rPr>
              <a:t>Только лишь с волнением.</a:t>
            </a:r>
            <a:br>
              <a:rPr lang="ru-RU" sz="2800" dirty="0">
                <a:solidFill>
                  <a:schemeClr val="tx2"/>
                </a:solidFill>
                <a:latin typeface="Times New Roman" panose="02020603050405020304" pitchFamily="18" charset="0"/>
                <a:cs typeface="Times New Roman" panose="02020603050405020304" pitchFamily="18" charset="0"/>
              </a:rPr>
            </a:br>
            <a:r>
              <a:rPr lang="ru-RU" sz="2800" dirty="0">
                <a:solidFill>
                  <a:schemeClr val="tx2"/>
                </a:solidFill>
                <a:latin typeface="Times New Roman" panose="02020603050405020304" pitchFamily="18" charset="0"/>
                <a:cs typeface="Times New Roman" panose="02020603050405020304" pitchFamily="18" charset="0"/>
              </a:rPr>
              <a:t>Выражаю поощренья,</a:t>
            </a:r>
            <a:br>
              <a:rPr lang="ru-RU" sz="2800" dirty="0">
                <a:solidFill>
                  <a:schemeClr val="tx2"/>
                </a:solidFill>
                <a:latin typeface="Times New Roman" panose="02020603050405020304" pitchFamily="18" charset="0"/>
                <a:cs typeface="Times New Roman" panose="02020603050405020304" pitchFamily="18" charset="0"/>
              </a:rPr>
            </a:br>
            <a:r>
              <a:rPr lang="ru-RU" sz="2800" dirty="0">
                <a:solidFill>
                  <a:schemeClr val="tx2"/>
                </a:solidFill>
                <a:latin typeface="Times New Roman" panose="02020603050405020304" pitchFamily="18" charset="0"/>
                <a:cs typeface="Times New Roman" panose="02020603050405020304" pitchFamily="18" charset="0"/>
              </a:rPr>
              <a:t>Похвалу, упрек, запрет,</a:t>
            </a:r>
            <a:br>
              <a:rPr lang="ru-RU" sz="2800" dirty="0">
                <a:solidFill>
                  <a:schemeClr val="tx2"/>
                </a:solidFill>
                <a:latin typeface="Times New Roman" panose="02020603050405020304" pitchFamily="18" charset="0"/>
                <a:cs typeface="Times New Roman" panose="02020603050405020304" pitchFamily="18" charset="0"/>
              </a:rPr>
            </a:br>
            <a:r>
              <a:rPr lang="ru-RU" sz="2800" dirty="0">
                <a:solidFill>
                  <a:schemeClr val="tx2"/>
                </a:solidFill>
                <a:latin typeface="Times New Roman" panose="02020603050405020304" pitchFamily="18" charset="0"/>
                <a:cs typeface="Times New Roman" panose="02020603050405020304" pitchFamily="18" charset="0"/>
              </a:rPr>
              <a:t>Благодарность, восхищенье,</a:t>
            </a:r>
            <a:br>
              <a:rPr lang="ru-RU" sz="2800" dirty="0">
                <a:solidFill>
                  <a:schemeClr val="tx2"/>
                </a:solidFill>
                <a:latin typeface="Times New Roman" panose="02020603050405020304" pitchFamily="18" charset="0"/>
                <a:cs typeface="Times New Roman" panose="02020603050405020304" pitchFamily="18" charset="0"/>
              </a:rPr>
            </a:br>
            <a:r>
              <a:rPr lang="ru-RU" sz="2800" dirty="0">
                <a:solidFill>
                  <a:schemeClr val="tx2"/>
                </a:solidFill>
                <a:latin typeface="Times New Roman" panose="02020603050405020304" pitchFamily="18" charset="0"/>
                <a:cs typeface="Times New Roman" panose="02020603050405020304" pitchFamily="18" charset="0"/>
              </a:rPr>
              <a:t>Возмущение, привет...</a:t>
            </a:r>
            <a:br>
              <a:rPr lang="ru-RU" sz="2800" dirty="0">
                <a:solidFill>
                  <a:schemeClr val="tx2"/>
                </a:solidFill>
                <a:latin typeface="Times New Roman" panose="02020603050405020304" pitchFamily="18" charset="0"/>
                <a:cs typeface="Times New Roman" panose="02020603050405020304" pitchFamily="18" charset="0"/>
              </a:rPr>
            </a:br>
            <a:r>
              <a:rPr lang="ru-RU" sz="2800" dirty="0">
                <a:solidFill>
                  <a:schemeClr val="tx2"/>
                </a:solidFill>
                <a:latin typeface="Times New Roman" panose="02020603050405020304" pitchFamily="18" charset="0"/>
                <a:cs typeface="Times New Roman" panose="02020603050405020304" pitchFamily="18" charset="0"/>
              </a:rPr>
              <a:t>Те, которых гложет страх,</a:t>
            </a:r>
            <a:br>
              <a:rPr lang="ru-RU" sz="2800" dirty="0">
                <a:solidFill>
                  <a:schemeClr val="tx2"/>
                </a:solidFill>
                <a:latin typeface="Times New Roman" panose="02020603050405020304" pitchFamily="18" charset="0"/>
                <a:cs typeface="Times New Roman" panose="02020603050405020304" pitchFamily="18" charset="0"/>
              </a:rPr>
            </a:br>
            <a:r>
              <a:rPr lang="ru-RU" sz="2800" dirty="0">
                <a:solidFill>
                  <a:schemeClr val="tx2"/>
                </a:solidFill>
                <a:latin typeface="Times New Roman" panose="02020603050405020304" pitchFamily="18" charset="0"/>
                <a:cs typeface="Times New Roman" panose="02020603050405020304" pitchFamily="18" charset="0"/>
              </a:rPr>
              <a:t>Произносят слово «Ах!».</a:t>
            </a:r>
            <a:br>
              <a:rPr lang="ru-RU" sz="2800" dirty="0">
                <a:solidFill>
                  <a:schemeClr val="tx2"/>
                </a:solidFill>
                <a:latin typeface="Times New Roman" panose="02020603050405020304" pitchFamily="18" charset="0"/>
                <a:cs typeface="Times New Roman" panose="02020603050405020304" pitchFamily="18" charset="0"/>
              </a:rPr>
            </a:br>
            <a:r>
              <a:rPr lang="ru-RU" sz="2800" dirty="0">
                <a:solidFill>
                  <a:schemeClr val="tx2"/>
                </a:solidFill>
                <a:latin typeface="Times New Roman" panose="02020603050405020304" pitchFamily="18" charset="0"/>
                <a:cs typeface="Times New Roman" panose="02020603050405020304" pitchFamily="18" charset="0"/>
              </a:rPr>
              <a:t>Кто пасует пред бедой,</a:t>
            </a:r>
            <a:br>
              <a:rPr lang="ru-RU" sz="2800" dirty="0">
                <a:solidFill>
                  <a:schemeClr val="tx2"/>
                </a:solidFill>
                <a:latin typeface="Times New Roman" panose="02020603050405020304" pitchFamily="18" charset="0"/>
                <a:cs typeface="Times New Roman" panose="02020603050405020304" pitchFamily="18" charset="0"/>
              </a:rPr>
            </a:br>
            <a:r>
              <a:rPr lang="ru-RU" sz="2800" dirty="0">
                <a:solidFill>
                  <a:schemeClr val="tx2"/>
                </a:solidFill>
                <a:latin typeface="Times New Roman" panose="02020603050405020304" pitchFamily="18" charset="0"/>
                <a:cs typeface="Times New Roman" panose="02020603050405020304" pitchFamily="18" charset="0"/>
              </a:rPr>
              <a:t>Произносит слово «Ой!».</a:t>
            </a:r>
            <a:br>
              <a:rPr lang="ru-RU" sz="2800" dirty="0">
                <a:solidFill>
                  <a:schemeClr val="tx2"/>
                </a:solidFill>
                <a:latin typeface="Times New Roman" panose="02020603050405020304" pitchFamily="18" charset="0"/>
                <a:cs typeface="Times New Roman" panose="02020603050405020304" pitchFamily="18" charset="0"/>
              </a:rPr>
            </a:br>
            <a:r>
              <a:rPr lang="ru-RU" sz="2800" dirty="0">
                <a:solidFill>
                  <a:schemeClr val="tx2"/>
                </a:solidFill>
                <a:latin typeface="Times New Roman" panose="02020603050405020304" pitchFamily="18" charset="0"/>
                <a:cs typeface="Times New Roman" panose="02020603050405020304" pitchFamily="18" charset="0"/>
              </a:rPr>
              <a:t>Кто отстанет от друзей,</a:t>
            </a:r>
            <a:br>
              <a:rPr lang="ru-RU" sz="2800" dirty="0">
                <a:solidFill>
                  <a:schemeClr val="tx2"/>
                </a:solidFill>
                <a:latin typeface="Times New Roman" panose="02020603050405020304" pitchFamily="18" charset="0"/>
                <a:cs typeface="Times New Roman" panose="02020603050405020304" pitchFamily="18" charset="0"/>
              </a:rPr>
            </a:br>
            <a:r>
              <a:rPr lang="ru-RU" sz="2800" dirty="0">
                <a:solidFill>
                  <a:schemeClr val="tx2"/>
                </a:solidFill>
                <a:latin typeface="Times New Roman" panose="02020603050405020304" pitchFamily="18" charset="0"/>
                <a:cs typeface="Times New Roman" panose="02020603050405020304" pitchFamily="18" charset="0"/>
              </a:rPr>
              <a:t>Произносит слово «Эй!».</a:t>
            </a:r>
            <a:br>
              <a:rPr lang="ru-RU" sz="2800" dirty="0">
                <a:solidFill>
                  <a:schemeClr val="tx2"/>
                </a:solidFill>
                <a:latin typeface="Times New Roman" panose="02020603050405020304" pitchFamily="18" charset="0"/>
                <a:cs typeface="Times New Roman" panose="02020603050405020304" pitchFamily="18" charset="0"/>
              </a:rPr>
            </a:br>
            <a:r>
              <a:rPr lang="ru-RU" sz="2800" dirty="0">
                <a:solidFill>
                  <a:schemeClr val="tx2"/>
                </a:solidFill>
                <a:latin typeface="Times New Roman" panose="02020603050405020304" pitchFamily="18" charset="0"/>
                <a:cs typeface="Times New Roman" panose="02020603050405020304" pitchFamily="18" charset="0"/>
              </a:rPr>
              <a:t>Кто задерживает вдох,</a:t>
            </a:r>
            <a:br>
              <a:rPr lang="ru-RU" sz="2800" dirty="0">
                <a:solidFill>
                  <a:schemeClr val="tx2"/>
                </a:solidFill>
                <a:latin typeface="Times New Roman" panose="02020603050405020304" pitchFamily="18" charset="0"/>
                <a:cs typeface="Times New Roman" panose="02020603050405020304" pitchFamily="18" charset="0"/>
              </a:rPr>
            </a:br>
            <a:r>
              <a:rPr lang="ru-RU" sz="2800" dirty="0">
                <a:solidFill>
                  <a:schemeClr val="tx2"/>
                </a:solidFill>
                <a:latin typeface="Times New Roman" panose="02020603050405020304" pitchFamily="18" charset="0"/>
                <a:cs typeface="Times New Roman" panose="02020603050405020304" pitchFamily="18" charset="0"/>
              </a:rPr>
              <a:t>Произносит слово «Ох!».</a:t>
            </a:r>
            <a:br>
              <a:rPr lang="ru-RU" sz="2800" dirty="0">
                <a:solidFill>
                  <a:schemeClr val="tx2"/>
                </a:solidFill>
                <a:latin typeface="Times New Roman" panose="02020603050405020304" pitchFamily="18" charset="0"/>
                <a:cs typeface="Times New Roman" panose="02020603050405020304" pitchFamily="18" charset="0"/>
              </a:rPr>
            </a:br>
            <a:r>
              <a:rPr lang="ru-RU" sz="2800" dirty="0">
                <a:solidFill>
                  <a:schemeClr val="tx2"/>
                </a:solidFill>
                <a:latin typeface="Times New Roman" panose="02020603050405020304" pitchFamily="18" charset="0"/>
                <a:cs typeface="Times New Roman" panose="02020603050405020304" pitchFamily="18" charset="0"/>
              </a:rPr>
              <a:t>У кого захватит дух,</a:t>
            </a:r>
            <a:br>
              <a:rPr lang="ru-RU" sz="2800" dirty="0">
                <a:solidFill>
                  <a:schemeClr val="tx2"/>
                </a:solidFill>
                <a:latin typeface="Times New Roman" panose="02020603050405020304" pitchFamily="18" charset="0"/>
                <a:cs typeface="Times New Roman" panose="02020603050405020304" pitchFamily="18" charset="0"/>
              </a:rPr>
            </a:br>
            <a:r>
              <a:rPr lang="ru-RU" sz="2800" dirty="0">
                <a:solidFill>
                  <a:schemeClr val="tx2"/>
                </a:solidFill>
                <a:latin typeface="Times New Roman" panose="02020603050405020304" pitchFamily="18" charset="0"/>
                <a:cs typeface="Times New Roman" panose="02020603050405020304" pitchFamily="18" charset="0"/>
              </a:rPr>
              <a:t>Произносит слово «Ух!».</a:t>
            </a:r>
            <a:br>
              <a:rPr lang="ru-RU" sz="2800" dirty="0">
                <a:solidFill>
                  <a:schemeClr val="tx2"/>
                </a:solidFill>
                <a:latin typeface="Times New Roman" panose="02020603050405020304" pitchFamily="18" charset="0"/>
                <a:cs typeface="Times New Roman" panose="02020603050405020304" pitchFamily="18" charset="0"/>
              </a:rPr>
            </a:br>
            <a:r>
              <a:rPr lang="ru-RU" sz="2800" dirty="0">
                <a:solidFill>
                  <a:schemeClr val="tx2"/>
                </a:solidFill>
                <a:latin typeface="Times New Roman" panose="02020603050405020304" pitchFamily="18" charset="0"/>
                <a:cs typeface="Times New Roman" panose="02020603050405020304" pitchFamily="18" charset="0"/>
              </a:rPr>
              <a:t>Интересно жить на свете,</a:t>
            </a:r>
            <a:br>
              <a:rPr lang="ru-RU" sz="2800" dirty="0">
                <a:solidFill>
                  <a:schemeClr val="tx2"/>
                </a:solidFill>
                <a:latin typeface="Times New Roman" panose="02020603050405020304" pitchFamily="18" charset="0"/>
                <a:cs typeface="Times New Roman" panose="02020603050405020304" pitchFamily="18" charset="0"/>
              </a:rPr>
            </a:br>
            <a:r>
              <a:rPr lang="ru-RU" sz="2800" dirty="0">
                <a:solidFill>
                  <a:schemeClr val="tx2"/>
                </a:solidFill>
                <a:latin typeface="Times New Roman" panose="02020603050405020304" pitchFamily="18" charset="0"/>
                <a:cs typeface="Times New Roman" panose="02020603050405020304" pitchFamily="18" charset="0"/>
              </a:rPr>
              <a:t>Если знаешь междометья.</a:t>
            </a:r>
            <a:br>
              <a:rPr lang="ru-RU" sz="2800" dirty="0">
                <a:solidFill>
                  <a:schemeClr val="tx2"/>
                </a:solidFill>
                <a:latin typeface="Times New Roman" panose="02020603050405020304" pitchFamily="18" charset="0"/>
                <a:cs typeface="Times New Roman" panose="02020603050405020304" pitchFamily="18" charset="0"/>
              </a:rPr>
            </a:br>
            <a:r>
              <a:rPr lang="ru-RU" sz="2800" dirty="0" smtClean="0">
                <a:solidFill>
                  <a:schemeClr val="tx2"/>
                </a:solidFill>
                <a:latin typeface="Times New Roman" panose="02020603050405020304" pitchFamily="18" charset="0"/>
                <a:cs typeface="Times New Roman" panose="02020603050405020304" pitchFamily="18" charset="0"/>
              </a:rPr>
              <a:t/>
            </a:r>
            <a:br>
              <a:rPr lang="ru-RU" sz="2800" dirty="0" smtClean="0">
                <a:solidFill>
                  <a:schemeClr val="tx2"/>
                </a:solidFill>
                <a:latin typeface="Times New Roman" panose="02020603050405020304" pitchFamily="18" charset="0"/>
                <a:cs typeface="Times New Roman" panose="02020603050405020304" pitchFamily="18" charset="0"/>
              </a:rPr>
            </a:br>
            <a:r>
              <a:rPr lang="ru-RU" sz="2800" dirty="0" smtClean="0">
                <a:solidFill>
                  <a:schemeClr val="tx2"/>
                </a:solidFill>
                <a:latin typeface="Times New Roman" panose="02020603050405020304" pitchFamily="18" charset="0"/>
                <a:cs typeface="Times New Roman" panose="02020603050405020304" pitchFamily="18" charset="0"/>
              </a:rPr>
              <a:t>А</a:t>
            </a:r>
            <a:r>
              <a:rPr lang="ru-RU" sz="2800" dirty="0">
                <a:solidFill>
                  <a:schemeClr val="tx2"/>
                </a:solidFill>
                <a:latin typeface="Times New Roman" panose="02020603050405020304" pitchFamily="18" charset="0"/>
                <a:cs typeface="Times New Roman" panose="02020603050405020304" pitchFamily="18" charset="0"/>
              </a:rPr>
              <a:t>. Тетивкин</a:t>
            </a:r>
            <a:br>
              <a:rPr lang="ru-RU" sz="2800" dirty="0">
                <a:solidFill>
                  <a:schemeClr val="tx2"/>
                </a:solidFill>
                <a:latin typeface="Times New Roman" panose="02020603050405020304" pitchFamily="18" charset="0"/>
                <a:cs typeface="Times New Roman" panose="02020603050405020304" pitchFamily="18" charset="0"/>
              </a:rPr>
            </a:br>
            <a:endParaRPr lang="ru-RU" sz="2800" dirty="0">
              <a:solidFill>
                <a:schemeClr val="tx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169987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2564904"/>
            <a:ext cx="8229600" cy="1252728"/>
          </a:xfrm>
        </p:spPr>
        <p:txBody>
          <a:bodyPr>
            <a:noAutofit/>
          </a:bodyPr>
          <a:lstStyle/>
          <a:p>
            <a:r>
              <a:rPr lang="ru-RU" sz="2800" dirty="0">
                <a:solidFill>
                  <a:schemeClr val="tx2"/>
                </a:solidFill>
                <a:latin typeface="Times New Roman" panose="02020603050405020304" pitchFamily="18" charset="0"/>
                <a:cs typeface="Times New Roman" panose="02020603050405020304" pitchFamily="18" charset="0"/>
              </a:rPr>
              <a:t>Я – самое важное слово, в разговоре без меня никак не обойтись, потому что я чувства и всякие настроения человеческие выражаю. Больно кому – он кричит: «Ай-ай-ай!» или «Ой-ой-ой!» Весело ему – смеется: «Ха-ха-ха, хи-хи-хи, хе-хе-хе». Встретились двое, сразу ко мне за помощью: «Привет! Здравствуйте! Спасибо! Пожалуйста!»</a:t>
            </a:r>
            <a:br>
              <a:rPr lang="ru-RU" sz="2800" dirty="0">
                <a:solidFill>
                  <a:schemeClr val="tx2"/>
                </a:solidFill>
                <a:latin typeface="Times New Roman" panose="02020603050405020304" pitchFamily="18" charset="0"/>
                <a:cs typeface="Times New Roman" panose="02020603050405020304" pitchFamily="18" charset="0"/>
              </a:rPr>
            </a:br>
            <a:r>
              <a:rPr lang="ru-RU" sz="2800" dirty="0">
                <a:solidFill>
                  <a:schemeClr val="tx2"/>
                </a:solidFill>
                <a:latin typeface="Times New Roman" panose="02020603050405020304" pitchFamily="18" charset="0"/>
                <a:cs typeface="Times New Roman" panose="02020603050405020304" pitchFamily="18" charset="0"/>
              </a:rPr>
              <a:t>      Чуть дело плохо, говорят: «Дело – табак! Крышка! Капут!» А все эти ну, эге, ага, ого, ох, ах, гм-гм и им подобные – это ведь тоже мои братцы.</a:t>
            </a:r>
            <a:br>
              <a:rPr lang="ru-RU" sz="2800" dirty="0">
                <a:solidFill>
                  <a:schemeClr val="tx2"/>
                </a:solidFill>
                <a:latin typeface="Times New Roman" panose="02020603050405020304" pitchFamily="18" charset="0"/>
                <a:cs typeface="Times New Roman" panose="02020603050405020304" pitchFamily="18" charset="0"/>
              </a:rPr>
            </a:br>
            <a:endParaRPr lang="ru-RU" sz="2800" dirty="0">
              <a:solidFill>
                <a:schemeClr val="tx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118027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2636912"/>
            <a:ext cx="8229600" cy="1252728"/>
          </a:xfrm>
        </p:spPr>
        <p:txBody>
          <a:bodyPr>
            <a:normAutofit fontScale="90000"/>
          </a:bodyPr>
          <a:lstStyle/>
          <a:p>
            <a:r>
              <a:rPr lang="ru-RU" sz="3600" b="1" dirty="0">
                <a:solidFill>
                  <a:schemeClr val="tx2"/>
                </a:solidFill>
              </a:rPr>
              <a:t>Эмоциональные междометия</a:t>
            </a:r>
            <a:r>
              <a:rPr lang="ru-RU" sz="3600" b="1" dirty="0" smtClean="0">
                <a:solidFill>
                  <a:schemeClr val="tx2"/>
                </a:solidFill>
              </a:rPr>
              <a:t>:</a:t>
            </a:r>
            <a:br>
              <a:rPr lang="ru-RU" sz="3600" b="1" dirty="0" smtClean="0">
                <a:solidFill>
                  <a:schemeClr val="tx2"/>
                </a:solidFill>
              </a:rPr>
            </a:br>
            <a:r>
              <a:rPr lang="ru-RU" sz="3600" dirty="0">
                <a:solidFill>
                  <a:schemeClr val="tx2"/>
                </a:solidFill>
              </a:rPr>
              <a:t> </a:t>
            </a:r>
            <a:r>
              <a:rPr lang="ru-RU" sz="2800" i="1" dirty="0">
                <a:solidFill>
                  <a:schemeClr val="tx2"/>
                </a:solidFill>
              </a:rPr>
              <a:t>А, АГА, АЙ, АХ, АЙ-АЙ-АЙ, БАТЮШКИ, БОЖЕ МОЙ, </a:t>
            </a:r>
            <a:r>
              <a:rPr lang="ru-RU" sz="2800" dirty="0">
                <a:solidFill>
                  <a:schemeClr val="tx2"/>
                </a:solidFill>
              </a:rPr>
              <a:t>БРАВО, ВОТ ЭТО ДА, ВОТ ТЕ РАЗ, ГМ, ГОСПОДИ, ДА НУ, ЕЩЕ ЧЕГО, ИШЬ, КАК БЫ НЕ ТАК, КАК ЖЕ, МАТУШКИ, НУ И НУ, ОГО, ОДНАКО, ОЙ, ОХ, ПОДИ Ж ТЫ, ПОДУМАЕШЬ, ПОМИЛУЙТЕ, СКАЖИТЕ СЛАВА БОГУ, С УМА СОЙТИ, ТО-ТО, ТЬФУ, УВЫ, УЖАС, ЧЕРТ ВОЗЬМИ, УПАСИ БОГ, УРА, ЧТО, ЭХ.</a:t>
            </a:r>
            <a:br>
              <a:rPr lang="ru-RU" sz="2800" dirty="0">
                <a:solidFill>
                  <a:schemeClr val="tx2"/>
                </a:solidFill>
              </a:rPr>
            </a:br>
            <a:endParaRPr lang="ru-RU" sz="2800" dirty="0">
              <a:solidFill>
                <a:schemeClr val="tx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488054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3068960"/>
            <a:ext cx="8229600" cy="1252728"/>
          </a:xfrm>
        </p:spPr>
        <p:txBody>
          <a:bodyPr>
            <a:normAutofit fontScale="90000"/>
          </a:bodyPr>
          <a:lstStyle/>
          <a:p>
            <a:r>
              <a:rPr lang="ru-RU" sz="2800" b="1" dirty="0">
                <a:solidFill>
                  <a:schemeClr val="tx2"/>
                </a:solidFill>
                <a:latin typeface="Times New Roman" panose="02020603050405020304" pitchFamily="18" charset="0"/>
                <a:cs typeface="Times New Roman" panose="02020603050405020304" pitchFamily="18" charset="0"/>
              </a:rPr>
              <a:t>Повелительные междометия:</a:t>
            </a:r>
            <a:r>
              <a:rPr lang="ru-RU" sz="2800" dirty="0">
                <a:solidFill>
                  <a:schemeClr val="tx2"/>
                </a:solidFill>
                <a:latin typeface="Times New Roman" panose="02020603050405020304" pitchFamily="18" charset="0"/>
                <a:cs typeface="Times New Roman" panose="02020603050405020304" pitchFamily="18" charset="0"/>
              </a:rPr>
              <a:t> АЛЛО, АУ, ЭЙ, НА, КАРАУЛ, ТС, ЧШ, АЙДА, МАРШ,</a:t>
            </a:r>
            <a:r>
              <a:rPr lang="ru-RU" sz="2800" i="1" dirty="0">
                <a:solidFill>
                  <a:schemeClr val="tx2"/>
                </a:solidFill>
                <a:latin typeface="Times New Roman" panose="02020603050405020304" pitchFamily="18" charset="0"/>
                <a:cs typeface="Times New Roman" panose="02020603050405020304" pitchFamily="18" charset="0"/>
              </a:rPr>
              <a:t> СТОП, ТПРУ, КИС-КИС, ЦЫП-ЦЫП, БРЫСЬ, КЫШ.</a:t>
            </a:r>
            <a:r>
              <a:rPr lang="ru-RU" sz="2800" dirty="0">
                <a:solidFill>
                  <a:schemeClr val="tx2"/>
                </a:solidFill>
                <a:latin typeface="Times New Roman" panose="02020603050405020304" pitchFamily="18" charset="0"/>
                <a:cs typeface="Times New Roman" panose="02020603050405020304" pitchFamily="18" charset="0"/>
              </a:rPr>
              <a:t/>
            </a:r>
            <a:br>
              <a:rPr lang="ru-RU" sz="2800" dirty="0">
                <a:solidFill>
                  <a:schemeClr val="tx2"/>
                </a:solidFill>
                <a:latin typeface="Times New Roman" panose="02020603050405020304" pitchFamily="18" charset="0"/>
                <a:cs typeface="Times New Roman" panose="02020603050405020304" pitchFamily="18" charset="0"/>
              </a:rPr>
            </a:br>
            <a:r>
              <a:rPr lang="ru-RU" sz="2800" b="1" dirty="0">
                <a:solidFill>
                  <a:schemeClr val="tx2"/>
                </a:solidFill>
                <a:latin typeface="Times New Roman" panose="02020603050405020304" pitchFamily="18" charset="0"/>
                <a:cs typeface="Times New Roman" panose="02020603050405020304" pitchFamily="18" charset="0"/>
              </a:rPr>
              <a:t>Этикетные междометия</a:t>
            </a:r>
            <a:r>
              <a:rPr lang="ru-RU" sz="2800" b="1" i="1" dirty="0">
                <a:solidFill>
                  <a:schemeClr val="tx2"/>
                </a:solidFill>
                <a:latin typeface="Times New Roman" panose="02020603050405020304" pitchFamily="18" charset="0"/>
                <a:cs typeface="Times New Roman" panose="02020603050405020304" pitchFamily="18" charset="0"/>
              </a:rPr>
              <a:t>:</a:t>
            </a:r>
            <a:r>
              <a:rPr lang="ru-RU" sz="2800" i="1" dirty="0">
                <a:solidFill>
                  <a:schemeClr val="tx2"/>
                </a:solidFill>
                <a:latin typeface="Times New Roman" panose="02020603050405020304" pitchFamily="18" charset="0"/>
                <a:cs typeface="Times New Roman" panose="02020603050405020304" pitchFamily="18" charset="0"/>
              </a:rPr>
              <a:t> ЗДРАВСТВУЙТЕ, ДО СВИДАНИЯ, СПАСИБО, БЛАГОДАРЮ, ПРОЩАЙ (ТЕ), ИЗВИНИ (ТЕ), ПОЖАЛУЙСТА, БУДЬТЕ ДОБРЫ, БУДЬТЕ ЛЮБЕЗНЫ, </a:t>
            </a:r>
            <a:r>
              <a:rPr lang="ru-RU" sz="2800" dirty="0">
                <a:solidFill>
                  <a:schemeClr val="tx2"/>
                </a:solidFill>
                <a:latin typeface="Times New Roman" panose="02020603050405020304" pitchFamily="18" charset="0"/>
                <a:cs typeface="Times New Roman" panose="02020603050405020304" pitchFamily="18" charset="0"/>
              </a:rPr>
              <a:t>ВСЕГО ХОРОШЕГО.</a:t>
            </a:r>
            <a:r>
              <a:rPr lang="ru-RU" sz="2800" dirty="0"/>
              <a:t/>
            </a:r>
            <a:br>
              <a:rPr lang="ru-RU" sz="2800" dirty="0"/>
            </a:br>
            <a:endParaRPr lang="ru-RU" sz="2800" dirty="0">
              <a:solidFill>
                <a:schemeClr val="tx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684280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Спасибо за урок!</a:t>
            </a:r>
            <a:endParaRPr lang="ru-RU"/>
          </a:p>
        </p:txBody>
      </p:sp>
    </p:spTree>
    <p:extLst>
      <p:ext uri="{BB962C8B-B14F-4D97-AF65-F5344CB8AC3E}">
        <p14:creationId xmlns:p14="http://schemas.microsoft.com/office/powerpoint/2010/main" val="97291810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9</TotalTime>
  <Words>104</Words>
  <Application>Microsoft Office PowerPoint</Application>
  <PresentationFormat>Экран (4:3)</PresentationFormat>
  <Paragraphs>10</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Волна</vt:lpstr>
      <vt:lpstr>Междометие </vt:lpstr>
      <vt:lpstr>Владимир Высоцкий</vt:lpstr>
      <vt:lpstr>Если друг оказался вдруг  И не друг, и не враг, а так,  Если сразу не разберёшь  Плох он или хорош,  Парня в горы тяни, рискни,  Не бросай одного его,  Пусть он в связке одной с тобой,  Там поймешь кто такой.  Если парень в горах не ах,  Если сразу раскис и вниз,  Шаг ступил на ледник и сник,  Оступился и в крик,  Значит, рядом с тобой чужой,  Ты его не брани - гони,  Вверх таких не берут и тут  Про таких не поют.  Если он не скулил не ныл,  Пусть он хмур был и зол, но шёл,  А когда ты упал со скал  Он стонал, но держал.  Если шёл он с тобой, как в бой,  На вершине стоял хмельной,  Значит, как на себя самого,  Положись на него. Значит, как на себя самого,  Положись на него.  </vt:lpstr>
      <vt:lpstr>МЕЖДОМЕТИЕ Разрешите доложить Всем без исключения, Что могу я говорить Только лишь с волнением. Выражаю поощренья, Похвалу, упрек, запрет, Благодарность, восхищенье, Возмущение, привет... Те, которых гложет страх, Произносят слово «Ах!». Кто пасует пред бедой, Произносит слово «Ой!». Кто отстанет от друзей, Произносит слово «Эй!». Кто задерживает вдох, Произносит слово «Ох!». У кого захватит дух, Произносит слово «Ух!». Интересно жить на свете, Если знаешь междометья.  А. Тетивкин </vt:lpstr>
      <vt:lpstr>Я – самое важное слово, в разговоре без меня никак не обойтись, потому что я чувства и всякие настроения человеческие выражаю. Больно кому – он кричит: «Ай-ай-ай!» или «Ой-ой-ой!» Весело ему – смеется: «Ха-ха-ха, хи-хи-хи, хе-хе-хе». Встретились двое, сразу ко мне за помощью: «Привет! Здравствуйте! Спасибо! Пожалуйста!»       Чуть дело плохо, говорят: «Дело – табак! Крышка! Капут!» А все эти ну, эге, ага, ого, ох, ах, гм-гм и им подобные – это ведь тоже мои братцы. </vt:lpstr>
      <vt:lpstr>Эмоциональные междометия:  А, АГА, АЙ, АХ, АЙ-АЙ-АЙ, БАТЮШКИ, БОЖЕ МОЙ, БРАВО, ВОТ ЭТО ДА, ВОТ ТЕ РАЗ, ГМ, ГОСПОДИ, ДА НУ, ЕЩЕ ЧЕГО, ИШЬ, КАК БЫ НЕ ТАК, КАК ЖЕ, МАТУШКИ, НУ И НУ, ОГО, ОДНАКО, ОЙ, ОХ, ПОДИ Ж ТЫ, ПОДУМАЕШЬ, ПОМИЛУЙТЕ, СКАЖИТЕ СЛАВА БОГУ, С УМА СОЙТИ, ТО-ТО, ТЬФУ, УВЫ, УЖАС, ЧЕРТ ВОЗЬМИ, УПАСИ БОГ, УРА, ЧТО, ЭХ. </vt:lpstr>
      <vt:lpstr>Повелительные междометия: АЛЛО, АУ, ЭЙ, НА, КАРАУЛ, ТС, ЧШ, АЙДА, МАРШ, СТОП, ТПРУ, КИС-КИС, ЦЫП-ЦЫП, БРЫСЬ, КЫШ. Этикетные междометия: ЗДРАВСТВУЙТЕ, ДО СВИДАНИЯ, СПАСИБО, БЛАГОДАРЮ, ПРОЩАЙ (ТЕ), ИЗВИНИ (ТЕ), ПОЖАЛУЙСТА, БУДЬТЕ ДОБРЫ, БУДЬТЕ ЛЮБЕЗНЫ, ВСЕГО ХОРОШЕГО. </vt:lpstr>
      <vt:lpstr>Спасибо за урок!</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Междометие </dc:title>
  <dc:creator>омак</dc:creator>
  <cp:lastModifiedBy>омак</cp:lastModifiedBy>
  <cp:revision>6</cp:revision>
  <dcterms:created xsi:type="dcterms:W3CDTF">2015-04-30T05:00:36Z</dcterms:created>
  <dcterms:modified xsi:type="dcterms:W3CDTF">2015-04-30T05:10:32Z</dcterms:modified>
</cp:coreProperties>
</file>