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0" r:id="rId3"/>
    <p:sldId id="257" r:id="rId4"/>
    <p:sldId id="258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62" r:id="rId30"/>
    <p:sldId id="263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1" autoAdjust="0"/>
    <p:restoredTop sz="67851" autoAdjust="0"/>
  </p:normalViewPr>
  <p:slideViewPr>
    <p:cSldViewPr>
      <p:cViewPr varScale="1">
        <p:scale>
          <a:sx n="92" d="100"/>
          <a:sy n="92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2E839-1A5F-4498-BC85-381813D4477A}" type="datetimeFigureOut">
              <a:rPr lang="ru-RU" smtClean="0"/>
              <a:t>29.06.2014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BB44A-061B-4657-8B5B-1EB801B75D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875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BB44A-061B-4657-8B5B-1EB801B75D4C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73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5B911-5D12-4ECF-AF59-681CD345B213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DB594-6FE3-45D4-9ED3-1B0DAEBEC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6.jpg"/><Relationship Id="rId7" Type="http://schemas.openxmlformats.org/officeDocument/2006/relationships/image" Target="../media/image22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21.pn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9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" y="-5487"/>
            <a:ext cx="9572596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71810"/>
            <a:ext cx="8424000" cy="1928826"/>
          </a:xfrm>
        </p:spPr>
        <p:txBody>
          <a:bodyPr>
            <a:normAutofit/>
          </a:bodyPr>
          <a:lstStyle/>
          <a:p>
            <a:r>
              <a:rPr lang="ru-RU" sz="4510" dirty="0" smtClean="0"/>
              <a:t>ПРОЕКТ</a:t>
            </a:r>
            <a:br>
              <a:rPr lang="ru-RU" sz="4510" dirty="0" smtClean="0"/>
            </a:br>
            <a:r>
              <a:rPr lang="ru-RU" sz="4510" dirty="0" smtClean="0"/>
              <a:t>«Овощи и фрукты»</a:t>
            </a:r>
            <a:br>
              <a:rPr lang="ru-RU" sz="4510" dirty="0" smtClean="0"/>
            </a:br>
            <a:r>
              <a:rPr lang="ru-RU" sz="2200" dirty="0"/>
              <a:t>(</a:t>
            </a:r>
            <a:r>
              <a:rPr lang="ru-RU" sz="2200" dirty="0" smtClean="0"/>
              <a:t> старшая группа)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43512"/>
            <a:ext cx="6400800" cy="85725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МБДОУ  Фёдоровский детский сад «Теремок»</a:t>
            </a:r>
          </a:p>
          <a:p>
            <a:r>
              <a:rPr lang="ru-RU" sz="1800" b="1" dirty="0" err="1" smtClean="0">
                <a:solidFill>
                  <a:schemeClr val="tx1"/>
                </a:solidFill>
              </a:rPr>
              <a:t>Кайбицкого</a:t>
            </a:r>
            <a:r>
              <a:rPr lang="ru-RU" sz="1800" b="1" dirty="0" smtClean="0">
                <a:solidFill>
                  <a:schemeClr val="tx1"/>
                </a:solidFill>
              </a:rPr>
              <a:t> муниципального района РТ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Выполнила: Калашникова Галина Ивановна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в</a:t>
            </a:r>
            <a:r>
              <a:rPr lang="ru-RU" sz="1800" b="1" dirty="0" smtClean="0">
                <a:solidFill>
                  <a:schemeClr val="tx1"/>
                </a:solidFill>
              </a:rPr>
              <a:t>оспитатель 2-ой категории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2014 год  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60648"/>
            <a:ext cx="2669282" cy="27760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045" y="3401812"/>
            <a:ext cx="2567988" cy="3439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401812"/>
            <a:ext cx="3433564" cy="30615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030" y="22374"/>
            <a:ext cx="2811086" cy="303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1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0688"/>
            <a:ext cx="5309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Б)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94" y="165001"/>
            <a:ext cx="3972669" cy="29759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32657"/>
            <a:ext cx="2336304" cy="31289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140968"/>
            <a:ext cx="2660476" cy="33386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7" y="3455347"/>
            <a:ext cx="3057711" cy="329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9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4664"/>
            <a:ext cx="3063307" cy="29444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873530"/>
            <a:ext cx="2237234" cy="29844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882"/>
            <a:ext cx="3767658" cy="37676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3547136"/>
            <a:ext cx="2377189" cy="347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83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29812" y="16856"/>
            <a:ext cx="28103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3. «Варим суп»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3717032"/>
            <a:ext cx="3498410" cy="34984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66" y="4797152"/>
            <a:ext cx="1665533" cy="16009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0" y="2301732"/>
            <a:ext cx="2065412" cy="20654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1830" y="709926"/>
            <a:ext cx="2149704" cy="22419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226" y="445882"/>
            <a:ext cx="2165334" cy="28885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898" y="2463326"/>
            <a:ext cx="2380343" cy="23803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965" y="4843669"/>
            <a:ext cx="2484276" cy="186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50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0.35209 -0.221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04" y="-1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85185E-6 L 0.10851 0.338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16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-0.3592 0.0409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69" y="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-0.35347 -0.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74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71768" cy="46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88640"/>
            <a:ext cx="73129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4. Игра </a:t>
            </a:r>
            <a:r>
              <a:rPr lang="ru-RU" sz="3200" dirty="0"/>
              <a:t>«Рецепты доктора </a:t>
            </a:r>
            <a:r>
              <a:rPr lang="ru-RU" sz="3200" dirty="0" err="1"/>
              <a:t>Пилюлькина</a:t>
            </a:r>
            <a:r>
              <a:rPr lang="ru-RU" sz="3200" dirty="0" smtClean="0"/>
              <a:t>».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470" y="1268760"/>
            <a:ext cx="6408713" cy="480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2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626" y="890717"/>
            <a:ext cx="6744750" cy="505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8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36712"/>
            <a:ext cx="6768753" cy="507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56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332656"/>
            <a:ext cx="779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Выбери овощи, в которых содержится витамин А.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861758"/>
            <a:ext cx="2736304" cy="26301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725" y="3924131"/>
            <a:ext cx="2539432" cy="25394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933056"/>
            <a:ext cx="2142007" cy="22276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875957"/>
            <a:ext cx="2016224" cy="27003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56" y="935300"/>
            <a:ext cx="2483089" cy="2483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127" y="3748287"/>
            <a:ext cx="3045169" cy="271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4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332656"/>
            <a:ext cx="3835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5. «Отгадай загадку»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3518" y="17927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Растут на грядке зеленые ветки,</a:t>
            </a:r>
          </a:p>
          <a:p>
            <a:r>
              <a:rPr lang="ru-RU" sz="2400" dirty="0"/>
              <a:t>А на них красные детки.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917431"/>
            <a:ext cx="2381250" cy="24765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5800" y="4581128"/>
            <a:ext cx="5089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Летом в огороде — свежие, зеленые,</a:t>
            </a:r>
          </a:p>
          <a:p>
            <a:r>
              <a:rPr lang="ru-RU" sz="2400" dirty="0"/>
              <a:t>А зимою в бочке — желтые, соленые.</a:t>
            </a:r>
          </a:p>
          <a:p>
            <a:r>
              <a:rPr lang="ru-RU" sz="2400" dirty="0"/>
              <a:t>Отгадайте, молодцы, как зовут нас?..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12978"/>
            <a:ext cx="2651145" cy="353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1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515" cy="707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428992" y="1071546"/>
            <a:ext cx="2214578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Ц Е Л Ь:</a:t>
            </a:r>
            <a:endParaRPr lang="ru-RU" sz="4000" dirty="0"/>
          </a:p>
        </p:txBody>
      </p:sp>
      <p:sp>
        <p:nvSpPr>
          <p:cNvPr id="9" name="Овал 8"/>
          <p:cNvSpPr/>
          <p:nvPr/>
        </p:nvSpPr>
        <p:spPr>
          <a:xfrm>
            <a:off x="1285852" y="2500306"/>
            <a:ext cx="6429420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Способствовать расширению и углублению представлений детей об овощах  и фруктах средствами интеграции речевой, познавательной и творческой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Что копали из земли,</a:t>
            </a:r>
          </a:p>
          <a:p>
            <a:r>
              <a:rPr lang="ru-RU" sz="2400" dirty="0"/>
              <a:t>Жарили, варили?</a:t>
            </a:r>
          </a:p>
          <a:p>
            <a:r>
              <a:rPr lang="ru-RU" sz="2400" dirty="0"/>
              <a:t>Что в золе мы испекли,</a:t>
            </a:r>
          </a:p>
          <a:p>
            <a:r>
              <a:rPr lang="ru-RU" sz="2400" dirty="0"/>
              <a:t>Ели да хвалили?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0"/>
            <a:ext cx="2857500" cy="2857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41490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Как надела сто рубах</a:t>
            </a:r>
            <a:r>
              <a:rPr lang="ru-RU" sz="2400" dirty="0" smtClean="0"/>
              <a:t>,</a:t>
            </a:r>
            <a:endParaRPr lang="ru-RU" sz="2400" dirty="0"/>
          </a:p>
          <a:p>
            <a:r>
              <a:rPr lang="ru-RU" sz="2400" dirty="0"/>
              <a:t>Захрустела на зубах.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129844"/>
            <a:ext cx="2985253" cy="286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09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764704"/>
            <a:ext cx="5310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Круглое, румяное, я расту на ветке,</a:t>
            </a:r>
          </a:p>
          <a:p>
            <a:r>
              <a:rPr lang="ru-RU" sz="2400" dirty="0"/>
              <a:t>Любят меня взрослые и маленькие </a:t>
            </a:r>
            <a:r>
              <a:rPr lang="ru-RU" sz="2400" dirty="0" smtClean="0"/>
              <a:t>детки.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898" y="0"/>
            <a:ext cx="3041404" cy="32786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872" y="3278634"/>
            <a:ext cx="2616662" cy="328365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9512" y="4089464"/>
            <a:ext cx="5310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Желтая и сладкая, пушистая и гладкая. </a:t>
            </a:r>
          </a:p>
          <a:p>
            <a:r>
              <a:rPr lang="ru-RU" sz="2400" dirty="0"/>
              <a:t>На дереве висела, пока не </a:t>
            </a:r>
            <a:r>
              <a:rPr lang="ru-RU" sz="2400" dirty="0" smtClean="0"/>
              <a:t>поспела.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4152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008468">
            <a:off x="937064" y="2059724"/>
            <a:ext cx="721056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Пальчиковые игры</a:t>
            </a:r>
            <a:endParaRPr lang="ru-RU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109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691496"/>
              </p:ext>
            </p:extLst>
          </p:nvPr>
        </p:nvGraphicFramePr>
        <p:xfrm>
          <a:off x="0" y="188639"/>
          <a:ext cx="9144000" cy="7045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5899"/>
                <a:gridCol w="3452147"/>
                <a:gridCol w="4075954"/>
              </a:tblGrid>
              <a:tr h="2236521">
                <a:tc rowSpan="3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B050"/>
                          </a:solidFill>
                        </a:rPr>
                        <a:t>Овощи</a:t>
                      </a:r>
                      <a:endParaRPr lang="ru-RU" sz="36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FF0000"/>
                          </a:solidFill>
                        </a:rPr>
                        <a:t>Засолка капусты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Мы капусту рубим, рубим,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Мы капусту солим, солим,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Мы капусту жмем, жмем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Резкие движения кистями вверх и вниз.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Движение пальцев, имитирующее посыпание солью.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Интенсивное сжимание пальцев рук в кулак.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929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FF0000"/>
                          </a:solidFill>
                        </a:rPr>
                        <a:t>Морковка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Не морковка - загляденье, Выросла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на удивленье!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Сочная да вкусная,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Для детей полезная!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Пальцы левой руки сжаты в щепотку и направлены вверх, ладонь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правой руки с расставленными пальцами приставлена к щепотке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9318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FF0000"/>
                          </a:solidFill>
                        </a:rPr>
                        <a:t>Овощи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Собираем мы в лукошко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И морковку, и картошку.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Огурцы, фасоль, горох —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Урожай у нас не плох.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Поочередно пригибать пальчики к ладошке, начиная с большого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пальца.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Со слов: «Урожай у нас не плох», охватывать весь кулачок.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610650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72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059430"/>
              </p:ext>
            </p:extLst>
          </p:nvPr>
        </p:nvGraphicFramePr>
        <p:xfrm>
          <a:off x="0" y="188640"/>
          <a:ext cx="8676456" cy="6264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6899"/>
                <a:gridCol w="3589117"/>
                <a:gridCol w="3960440"/>
              </a:tblGrid>
              <a:tr h="3417758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FF0000"/>
                          </a:solidFill>
                        </a:rPr>
                        <a:t>Овощи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У девчушки Зиночки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Овощи в корзиночке: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Вот пузатый кабачок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Положила на бачок,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Перец и морковку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Уложила ловко,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Помидор и огурец.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Наша Зина - молодец!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Дети делают ладошки «корзиночкой».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Сгибают пальчики, начиная с большого пальца.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Показывают большой палец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.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6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FF0000"/>
                          </a:solidFill>
                        </a:rPr>
                        <a:t>У Лариски - две редиски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У Лариски - две редиски.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У Алешки - две картошки.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У Сережки - сорванца -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Два зеленых огурца.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А у Вовки - две морковки.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Да еще у Петьки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Две хвостатых редьки.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По очереди разгибают пальчики из кулачка, начиная с большого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пальца, на одной или обеих руках.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64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96400"/>
              </p:ext>
            </p:extLst>
          </p:nvPr>
        </p:nvGraphicFramePr>
        <p:xfrm>
          <a:off x="179512" y="0"/>
          <a:ext cx="8640960" cy="7259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4464496"/>
                <a:gridCol w="28803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C000"/>
                          </a:solidFill>
                        </a:rPr>
                        <a:t>Фрукты</a:t>
                      </a:r>
                      <a:endParaRPr lang="ru-RU" sz="2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FF0000"/>
                          </a:solidFill>
                        </a:rPr>
                        <a:t>Фрукты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Как у нашей Зины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Фрукты в корзине: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Яблоки и груши,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Чтоб ребята кушали,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Персики и сливы –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До чего красивы!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Посмотрите на ранет!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Вкуснее наших фруктов нет!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Дети делают ладошки «корзинкой».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Сгибают пальчики, начиная с мизинца.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Гладят живот.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Фруктовая ладошка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Этот пальчик - апельсин,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Он, конечно, не один.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Этот пальчик - слива,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Вкусная, красивая.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Этот пальчик - абрикос,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Высоко на ветке рос.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Этот пальчик - груша,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Просит: «Ну-ка, скушай!» 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Этот пальчик - ананас,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Фрукт для вас и для нас.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Поочередно разгибают пальчики из кулачка, начиная с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Большого пальца.</a:t>
                      </a:r>
                    </a:p>
                    <a:p>
                      <a:r>
                        <a:rPr lang="ru-RU" sz="2200" dirty="0" smtClean="0">
                          <a:solidFill>
                            <a:srgbClr val="0070C0"/>
                          </a:solidFill>
                        </a:rPr>
                        <a:t>Показывают ладошками вокруг и на себя.</a:t>
                      </a:r>
                      <a:endParaRPr lang="ru-RU" sz="2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2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135809">
            <a:off x="1233608" y="1966276"/>
            <a:ext cx="662316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Конспект занятия</a:t>
            </a:r>
            <a:endParaRPr lang="ru-RU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433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342802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Конспект познавательного </a:t>
            </a:r>
            <a:r>
              <a:rPr lang="ru-RU" sz="2400" dirty="0" smtClean="0">
                <a:solidFill>
                  <a:srgbClr val="0070C0"/>
                </a:solidFill>
              </a:rPr>
              <a:t>занятия «Вырастим сад».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938337"/>
            <a:ext cx="69127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/>
              <a:t>Программное содержание: </a:t>
            </a:r>
          </a:p>
          <a:p>
            <a:r>
              <a:rPr lang="ru-RU" sz="2000" dirty="0" smtClean="0"/>
              <a:t>- Познакомить </a:t>
            </a:r>
            <a:r>
              <a:rPr lang="ru-RU" sz="2000" dirty="0"/>
              <a:t>с последовательностью работ в саду;</a:t>
            </a:r>
          </a:p>
          <a:p>
            <a:r>
              <a:rPr lang="ru-RU" sz="2000" dirty="0" smtClean="0"/>
              <a:t>- учить </a:t>
            </a:r>
            <a:r>
              <a:rPr lang="ru-RU" sz="2000" dirty="0"/>
              <a:t>различать овощи и фрукты;</a:t>
            </a:r>
          </a:p>
          <a:p>
            <a:r>
              <a:rPr lang="ru-RU" sz="2000" dirty="0" smtClean="0"/>
              <a:t>- воспитывать </a:t>
            </a:r>
            <a:r>
              <a:rPr lang="ru-RU" sz="2000" dirty="0"/>
              <a:t>уважение к труду садоводов, результатам их </a:t>
            </a:r>
            <a:r>
              <a:rPr lang="ru-RU" sz="2000" dirty="0" smtClean="0"/>
              <a:t>труда</a:t>
            </a:r>
            <a:r>
              <a:rPr lang="ru-RU" sz="2000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569553"/>
            <a:ext cx="72742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/>
              <a:t>Ход занятия:</a:t>
            </a:r>
          </a:p>
          <a:p>
            <a:r>
              <a:rPr lang="ru-RU" sz="2000" u="sng" dirty="0"/>
              <a:t>1. Загадки</a:t>
            </a:r>
            <a:r>
              <a:rPr lang="ru-RU" sz="2000" dirty="0"/>
              <a:t>: отгадки дети находят среди муляжей.</a:t>
            </a:r>
          </a:p>
          <a:p>
            <a:r>
              <a:rPr lang="ru-RU" sz="2000" dirty="0"/>
              <a:t>Круглое, румяное, я расту на ветке,</a:t>
            </a:r>
          </a:p>
          <a:p>
            <a:r>
              <a:rPr lang="ru-RU" sz="2000" dirty="0"/>
              <a:t>Любят меня взрослые и маленькие детки \Яблоко\.</a:t>
            </a:r>
          </a:p>
          <a:p>
            <a:r>
              <a:rPr lang="ru-RU" sz="2000" dirty="0"/>
              <a:t>На сучках висят шары – посинели от жары \Сливы\.</a:t>
            </a:r>
          </a:p>
          <a:p>
            <a:r>
              <a:rPr lang="ru-RU" sz="2000" dirty="0"/>
              <a:t>Желтая и сладкая, пушистая и гладкая. </a:t>
            </a:r>
          </a:p>
          <a:p>
            <a:r>
              <a:rPr lang="ru-RU" sz="2000" dirty="0"/>
              <a:t>На дереве висела, пока не поспела \Груша\.</a:t>
            </a:r>
          </a:p>
          <a:p>
            <a:r>
              <a:rPr lang="ru-RU" sz="2000" dirty="0"/>
              <a:t>Висит он на ветке и с яблоком схож,</a:t>
            </a:r>
          </a:p>
          <a:p>
            <a:r>
              <a:rPr lang="ru-RU" sz="2000" dirty="0"/>
              <a:t>Но красен, как рак, и, как бык, толстокож.</a:t>
            </a:r>
          </a:p>
          <a:p>
            <a:r>
              <a:rPr lang="ru-RU" sz="2000" dirty="0"/>
              <a:t>И доверху полон рубиновых бус,</a:t>
            </a:r>
          </a:p>
          <a:p>
            <a:r>
              <a:rPr lang="ru-RU" sz="2000" dirty="0"/>
              <a:t>Прозрачных и сочных, и сладких на вкус \Гранат\.</a:t>
            </a:r>
          </a:p>
          <a:p>
            <a:r>
              <a:rPr lang="ru-RU" sz="2000" dirty="0"/>
              <a:t>- Что это? Как назовем одним словом?</a:t>
            </a:r>
          </a:p>
          <a:p>
            <a:r>
              <a:rPr lang="ru-RU" sz="2000" dirty="0"/>
              <a:t>- Где растут фрукты? Какие фрукты еще можете назвать?</a:t>
            </a:r>
          </a:p>
        </p:txBody>
      </p:sp>
    </p:spTree>
    <p:extLst>
      <p:ext uri="{BB962C8B-B14F-4D97-AF65-F5344CB8AC3E}">
        <p14:creationId xmlns:p14="http://schemas.microsoft.com/office/powerpoint/2010/main" val="39896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98" y="188640"/>
            <a:ext cx="90007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/>
              <a:t>2. Д\и «Выращиваем сад»: </a:t>
            </a:r>
            <a:r>
              <a:rPr lang="ru-RU" sz="2000" dirty="0"/>
              <a:t>предлагаю детям стать садовниками и разложить по порядку картинки с последовательностью </a:t>
            </a:r>
          </a:p>
          <a:p>
            <a:r>
              <a:rPr lang="ru-RU" sz="2000" dirty="0"/>
              <a:t>выращивания урожая. По этой серии картинок рассказать, как мы вырастим сад.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98" y="1412776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/>
              <a:t>3. Д\и «Что нужно убрать из корзинки?»: </a:t>
            </a:r>
            <a:r>
              <a:rPr lang="ru-RU" sz="2000" dirty="0"/>
              <a:t>в двух корзинках находятся овощи и фрукты. Задание: разложить в одну корзинку </a:t>
            </a:r>
          </a:p>
          <a:p>
            <a:r>
              <a:rPr lang="ru-RU" sz="2000" dirty="0"/>
              <a:t>овощи, в другую – фрукты. Объяснить, почему разложили именно </a:t>
            </a:r>
            <a:r>
              <a:rPr lang="ru-RU" sz="2000" dirty="0" smtClean="0"/>
              <a:t>так.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98" y="2428439"/>
            <a:ext cx="6174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/>
              <a:t>4. </a:t>
            </a:r>
            <a:r>
              <a:rPr lang="ru-RU" sz="2000" u="sng" dirty="0" err="1"/>
              <a:t>Физминутка</a:t>
            </a:r>
            <a:r>
              <a:rPr lang="ru-RU" sz="2000" u="sng" dirty="0"/>
              <a:t> «Собираем урожай»:</a:t>
            </a:r>
          </a:p>
          <a:p>
            <a:r>
              <a:rPr lang="ru-RU" sz="2000" dirty="0"/>
              <a:t>Едем – едем мы домой на машине грузовой,</a:t>
            </a:r>
          </a:p>
          <a:p>
            <a:r>
              <a:rPr lang="ru-RU" sz="2000" dirty="0"/>
              <a:t>Ворота отворяй, едет с сада урожай.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2161" y="3861048"/>
            <a:ext cx="79210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/>
              <a:t>Можно включить или заменить части занятия:</a:t>
            </a:r>
          </a:p>
          <a:p>
            <a:r>
              <a:rPr lang="ru-RU" sz="2000" dirty="0" smtClean="0"/>
              <a:t>- Выкладывание </a:t>
            </a:r>
            <a:r>
              <a:rPr lang="ru-RU" sz="2000" dirty="0"/>
              <a:t>овощей и фруктов веревочками на полу (парами, подгруппами).</a:t>
            </a:r>
          </a:p>
          <a:p>
            <a:r>
              <a:rPr lang="ru-RU" sz="2000" dirty="0" smtClean="0"/>
              <a:t>- Пантомима </a:t>
            </a:r>
            <a:r>
              <a:rPr lang="ru-RU" sz="2000" dirty="0"/>
              <a:t>«Покажи жестом» (красный помидор, желтая груша).</a:t>
            </a:r>
          </a:p>
          <a:p>
            <a:r>
              <a:rPr lang="ru-RU" sz="2000" dirty="0" smtClean="0"/>
              <a:t>- Д</a:t>
            </a:r>
            <a:r>
              <a:rPr lang="ru-RU" sz="2000" dirty="0"/>
              <a:t>\ и «Наоборот»: (сладкий – горький, круглый - квадратный).</a:t>
            </a:r>
          </a:p>
          <a:p>
            <a:r>
              <a:rPr lang="ru-RU" sz="2000" dirty="0" smtClean="0"/>
              <a:t>- Опиши </a:t>
            </a:r>
            <a:r>
              <a:rPr lang="ru-RU" sz="2000" dirty="0"/>
              <a:t>по схеме овощ или фрукт</a:t>
            </a:r>
          </a:p>
        </p:txBody>
      </p:sp>
    </p:spTree>
    <p:extLst>
      <p:ext uri="{BB962C8B-B14F-4D97-AF65-F5344CB8AC3E}">
        <p14:creationId xmlns:p14="http://schemas.microsoft.com/office/powerpoint/2010/main" val="31013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Мои документы\Загрузки\гул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50096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472386" cy="3686188"/>
          </a:xfrm>
          <a:ln>
            <a:solidFill>
              <a:srgbClr val="FFFF00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Конкурс «Поделки из овощей»</a:t>
            </a:r>
          </a:p>
          <a:p>
            <a:r>
              <a:rPr lang="ru-RU" dirty="0" smtClean="0"/>
              <a:t>Фотоконкурс «Что выросло в моем огороде и саду»</a:t>
            </a:r>
          </a:p>
          <a:p>
            <a:r>
              <a:rPr lang="ru-RU" dirty="0" smtClean="0"/>
              <a:t>Придумывание новых загадок про овощи и фрукты</a:t>
            </a:r>
          </a:p>
          <a:p>
            <a:r>
              <a:rPr lang="ru-RU" dirty="0" smtClean="0"/>
              <a:t>Чтение стихов , рассказов про овощи и фрукты</a:t>
            </a:r>
          </a:p>
          <a:p>
            <a:r>
              <a:rPr lang="ru-RU" dirty="0" smtClean="0"/>
              <a:t>Сбор овощей и фруктов на своем огороде</a:t>
            </a:r>
          </a:p>
          <a:p>
            <a:r>
              <a:rPr lang="ru-RU" dirty="0" smtClean="0"/>
              <a:t>Развлечение «Что растет на грядке и в саду»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prstTxWarp prst="textDeflateBottom">
              <a:avLst/>
            </a:prstTxWarp>
          </a:bodyPr>
          <a:lstStyle/>
          <a:p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</a:rPr>
              <a:t>Совместная</a:t>
            </a:r>
            <a:r>
              <a:rPr lang="ru-RU" dirty="0" smtClean="0"/>
              <a:t> работа с родителями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04664"/>
            <a:ext cx="8229600" cy="10801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ЗАДАЧИ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1196752"/>
            <a:ext cx="64294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Познавательные</a:t>
            </a:r>
            <a:r>
              <a:rPr lang="ru-RU" b="1" dirty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- Расширять </a:t>
            </a:r>
            <a:r>
              <a:rPr lang="ru-RU" dirty="0"/>
              <a:t>представление об овощах: о многообразии их </a:t>
            </a:r>
            <a:r>
              <a:rPr lang="ru-RU" dirty="0" smtClean="0"/>
              <a:t>      сортов</a:t>
            </a:r>
            <a:r>
              <a:rPr lang="ru-RU" dirty="0"/>
              <a:t>, условиях и местах </a:t>
            </a:r>
            <a:r>
              <a:rPr lang="ru-RU" dirty="0" smtClean="0"/>
              <a:t>произрастания;</a:t>
            </a:r>
          </a:p>
          <a:p>
            <a:r>
              <a:rPr lang="ru-RU" dirty="0" smtClean="0"/>
              <a:t>  - Учить различать овощи по вкусу, внешнему  виду и месту произрастания; </a:t>
            </a:r>
            <a:br>
              <a:rPr lang="ru-RU" dirty="0" smtClean="0"/>
            </a:br>
            <a:r>
              <a:rPr lang="ru-RU" dirty="0" smtClean="0"/>
              <a:t>  - Показать значимость овощей для развития роста и здоровья человека.</a:t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b="1" dirty="0" smtClean="0"/>
              <a:t>Развивающие: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- Развивать мелкую моторику</a:t>
            </a:r>
          </a:p>
          <a:p>
            <a:pPr marL="342900" indent="-342900"/>
            <a:r>
              <a:rPr lang="ru-RU" dirty="0" smtClean="0"/>
              <a:t>   - Приобщать </a:t>
            </a:r>
            <a:r>
              <a:rPr lang="ru-RU" dirty="0"/>
              <a:t>к двигательной </a:t>
            </a:r>
            <a:r>
              <a:rPr lang="ru-RU" dirty="0" smtClean="0"/>
              <a:t>импровизации.</a:t>
            </a:r>
            <a:br>
              <a:rPr lang="ru-RU" dirty="0" smtClean="0"/>
            </a:br>
            <a:r>
              <a:rPr lang="ru-RU" b="1" dirty="0" smtClean="0"/>
              <a:t>Воспитательные:</a:t>
            </a:r>
            <a:endParaRPr lang="ru-RU" b="1" dirty="0"/>
          </a:p>
          <a:p>
            <a:pPr marL="342900" indent="-342900"/>
            <a:r>
              <a:rPr lang="ru-RU" dirty="0"/>
              <a:t> </a:t>
            </a:r>
            <a:r>
              <a:rPr lang="ru-RU" dirty="0" smtClean="0"/>
              <a:t>  - Воспитывать умение вызывать положительные эмоции и чувство радости от достигнутого  результата;</a:t>
            </a:r>
          </a:p>
          <a:p>
            <a:r>
              <a:rPr lang="ru-RU" dirty="0" smtClean="0"/>
              <a:t>   - Воспитывать дружеские </a:t>
            </a:r>
            <a:r>
              <a:rPr lang="ru-RU" dirty="0"/>
              <a:t>партнёрские отношения между </a:t>
            </a:r>
            <a:r>
              <a:rPr lang="ru-RU" dirty="0" smtClean="0"/>
              <a:t>детьми</a:t>
            </a:r>
          </a:p>
          <a:p>
            <a:r>
              <a:rPr lang="ru-RU" dirty="0"/>
              <a:t>   - Повышать заинтересованность родителей в продуктивной досуговой деятельности с </a:t>
            </a:r>
            <a:r>
              <a:rPr lang="ru-RU" dirty="0" smtClean="0"/>
              <a:t>детьми.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prstTxWarp prst="textTriangleInverted">
              <a:avLst/>
            </a:prstTxWarp>
          </a:bodyPr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  <p:pic>
        <p:nvPicPr>
          <p:cNvPr id="1026" name="Picture 2" descr="E:\фото овощей\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5"/>
          <a:stretch/>
        </p:blipFill>
        <p:spPr bwMode="auto">
          <a:xfrm>
            <a:off x="-12964" y="4004722"/>
            <a:ext cx="2952328" cy="285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фото овощей\5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" t="4849"/>
          <a:stretch/>
        </p:blipFill>
        <p:spPr bwMode="auto">
          <a:xfrm>
            <a:off x="6312157" y="4004722"/>
            <a:ext cx="2820768" cy="281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Умение различать овощи и фрукты по вкусу, внешнему виду и месту произрастания</a:t>
            </a:r>
          </a:p>
          <a:p>
            <a:r>
              <a:rPr lang="ru-RU" dirty="0" smtClean="0"/>
              <a:t>Понять значимость пользы для роста и развития человека</a:t>
            </a:r>
          </a:p>
          <a:p>
            <a:r>
              <a:rPr lang="ru-RU" dirty="0" smtClean="0"/>
              <a:t>Уметь разгадывать и загадывать загадки про овощи и фрукты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648912">
            <a:off x="-972191" y="1827286"/>
            <a:ext cx="11142795" cy="1446550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lIns="91440" tIns="45720" rIns="91440" bIns="45720">
            <a:spAutoFit/>
            <a:sp3d prstMaterial="flat">
              <a:bevelB w="38100" h="38100" prst="angle"/>
            </a:sp3d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88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075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43440"/>
            <a:ext cx="9144000" cy="690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Блок-схема: знак завершения 5"/>
          <p:cNvSpPr/>
          <p:nvPr/>
        </p:nvSpPr>
        <p:spPr>
          <a:xfrm>
            <a:off x="571472" y="1500174"/>
            <a:ext cx="7858180" cy="2857520"/>
          </a:xfrm>
          <a:prstGeom prst="flowChartTerminator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ТИП ПРОЕКТА: </a:t>
            </a:r>
            <a:r>
              <a:rPr lang="ru-RU" sz="2800" dirty="0" err="1" smtClean="0"/>
              <a:t>исследовательско</a:t>
            </a:r>
            <a:r>
              <a:rPr lang="ru-RU" sz="2800" dirty="0" smtClean="0"/>
              <a:t>- творческая</a:t>
            </a:r>
          </a:p>
          <a:p>
            <a:pPr algn="ctr"/>
            <a:r>
              <a:rPr lang="ru-RU" sz="2800" dirty="0" smtClean="0"/>
              <a:t>МЕТОДЫ: словесные, наглядные, игровые, практические</a:t>
            </a:r>
          </a:p>
          <a:p>
            <a:pPr algn="ctr"/>
            <a:r>
              <a:rPr lang="ru-RU" sz="2800" dirty="0" smtClean="0"/>
              <a:t>ПРОДОЛЖИТЕЛЬНОСТЬ ПРОЕКТА: краткосрочный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User\Мои документы\Загрузки\помидор.jpg"/>
          <p:cNvPicPr>
            <a:picLocks noChangeAspect="1" noChangeArrowheads="1"/>
          </p:cNvPicPr>
          <p:nvPr/>
        </p:nvPicPr>
        <p:blipFill>
          <a:blip r:embed="rId2"/>
          <a:srcRect l="18894" t="2522" r="21230" b="17391"/>
          <a:stretch>
            <a:fillRect/>
          </a:stretch>
        </p:blipFill>
        <p:spPr bwMode="auto">
          <a:xfrm>
            <a:off x="7143736" y="0"/>
            <a:ext cx="2000264" cy="2268562"/>
          </a:xfrm>
          <a:prstGeom prst="rect">
            <a:avLst/>
          </a:prstGeom>
          <a:noFill/>
        </p:spPr>
      </p:pic>
      <p:pic>
        <p:nvPicPr>
          <p:cNvPr id="6148" name="Picture 4" descr="C:\Documents and Settings\User\Мои документы\Загрузки\огурец.jpg"/>
          <p:cNvPicPr>
            <a:picLocks noChangeAspect="1" noChangeArrowheads="1"/>
          </p:cNvPicPr>
          <p:nvPr/>
        </p:nvPicPr>
        <p:blipFill>
          <a:blip r:embed="rId3"/>
          <a:srcRect l="10660" t="24500" r="10660" b="36500"/>
          <a:stretch>
            <a:fillRect/>
          </a:stretch>
        </p:blipFill>
        <p:spPr bwMode="auto">
          <a:xfrm>
            <a:off x="4714844" y="5000612"/>
            <a:ext cx="4429156" cy="18573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03648" y="34482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Пути реализации проекта</a:t>
            </a:r>
            <a:endParaRPr lang="ru-RU" sz="4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174961"/>
              </p:ext>
            </p:extLst>
          </p:nvPr>
        </p:nvGraphicFramePr>
        <p:xfrm>
          <a:off x="538380" y="742368"/>
          <a:ext cx="8352928" cy="57972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9604"/>
                <a:gridCol w="4463324"/>
              </a:tblGrid>
              <a:tr h="493699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Формы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Цель игры</a:t>
                      </a:r>
                      <a:endParaRPr lang="ru-RU" sz="2000" dirty="0"/>
                    </a:p>
                  </a:txBody>
                  <a:tcPr/>
                </a:tc>
              </a:tr>
              <a:tr h="505091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Игра «Отгадай загадку».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Игра «Овощи – фрукты».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Игра «Рецепты доктора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Пилюлькина</a:t>
                      </a:r>
                      <a:r>
                        <a:rPr lang="ru-RU" dirty="0" smtClean="0"/>
                        <a:t>».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Познавательное занятие «Самые         вкусные жители огорода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и сада»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Рисование овощей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Сюжетно-ролевая игра «На рынке», «Магазин овощей»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Пальчиковые игры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Познакомить детей с названиями овощей</a:t>
                      </a:r>
                      <a:r>
                        <a:rPr lang="ru-RU" sz="2000" baseline="0" dirty="0" smtClean="0"/>
                        <a:t> и фруктов.</a:t>
                      </a:r>
                    </a:p>
                    <a:p>
                      <a:r>
                        <a:rPr lang="ru-RU" sz="2000" dirty="0" smtClean="0"/>
                        <a:t>Научить классифицировать овощи и фрукты, составление связного текста.</a:t>
                      </a:r>
                    </a:p>
                    <a:p>
                      <a:r>
                        <a:rPr lang="ru-RU" sz="2000" dirty="0" smtClean="0"/>
                        <a:t>Закрепить знания детей о значении овощей и фруктов для организма </a:t>
                      </a:r>
                    </a:p>
                    <a:p>
                      <a:r>
                        <a:rPr lang="ru-RU" sz="2000" dirty="0" smtClean="0"/>
                        <a:t>человека.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Познакомить детей со значением витаминов в зимний период.</a:t>
                      </a:r>
                    </a:p>
                    <a:p>
                      <a:r>
                        <a:rPr lang="ru-RU" sz="2000" dirty="0" smtClean="0"/>
                        <a:t>Закрепить умение изображений овощей.</a:t>
                      </a:r>
                    </a:p>
                    <a:p>
                      <a:r>
                        <a:rPr lang="ru-RU" sz="2000" dirty="0" smtClean="0"/>
                        <a:t>Развитие коммуникативных навыков.</a:t>
                      </a:r>
                    </a:p>
                    <a:p>
                      <a:r>
                        <a:rPr lang="ru-RU" sz="2000" dirty="0" smtClean="0"/>
                        <a:t>Развитие мелкой моторики, закрепление знаний детей об овощах и фруктах.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634" y="0"/>
            <a:ext cx="2238896" cy="2413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17313"/>
            <a:ext cx="1940396" cy="243500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793453"/>
              </p:ext>
            </p:extLst>
          </p:nvPr>
        </p:nvGraphicFramePr>
        <p:xfrm>
          <a:off x="683568" y="188640"/>
          <a:ext cx="7992887" cy="713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5314"/>
                <a:gridCol w="4457573"/>
              </a:tblGrid>
              <a:tr h="633670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2000" dirty="0" smtClean="0"/>
                        <a:t>8.Игра </a:t>
                      </a:r>
                      <a:r>
                        <a:rPr lang="ru-RU" sz="2000" dirty="0" smtClean="0"/>
                        <a:t>«Вершки-корешки»</a:t>
                      </a:r>
                    </a:p>
                    <a:p>
                      <a:pPr marL="457200" indent="-457200">
                        <a:buFont typeface="+mj-lt"/>
                        <a:buAutoNum type="arabicPeriod" startAt="6"/>
                      </a:pPr>
                      <a:endParaRPr lang="ru-RU" sz="200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000" dirty="0" smtClean="0"/>
                        <a:t>9.Игра </a:t>
                      </a:r>
                      <a:r>
                        <a:rPr lang="ru-RU" sz="2000" dirty="0" smtClean="0"/>
                        <a:t>«Овощи выросли в огороде»</a:t>
                      </a:r>
                    </a:p>
                    <a:p>
                      <a:pPr marL="457200" indent="-457200">
                        <a:buFont typeface="+mj-lt"/>
                        <a:buAutoNum type="arabicPeriod" startAt="6"/>
                      </a:pPr>
                      <a:endParaRPr lang="ru-RU" sz="200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000" dirty="0" smtClean="0"/>
                        <a:t>10.Лепка </a:t>
                      </a:r>
                      <a:r>
                        <a:rPr lang="ru-RU" sz="2000" dirty="0" smtClean="0"/>
                        <a:t>«Сбор овощей»</a:t>
                      </a:r>
                    </a:p>
                    <a:p>
                      <a:pPr marL="457200" indent="-457200">
                        <a:buFont typeface="+mj-lt"/>
                        <a:buAutoNum type="arabicPeriod" startAt="6"/>
                      </a:pPr>
                      <a:endParaRPr lang="ru-RU" sz="2000" dirty="0" smtClean="0"/>
                    </a:p>
                    <a:p>
                      <a:pPr marL="457200" indent="-457200">
                        <a:buFont typeface="+mj-lt"/>
                        <a:buAutoNum type="arabicPeriod" startAt="6"/>
                      </a:pPr>
                      <a:endParaRPr lang="ru-RU" sz="200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000" dirty="0" smtClean="0"/>
                        <a:t>11.Дидактические </a:t>
                      </a:r>
                      <a:r>
                        <a:rPr lang="ru-RU" sz="2000" dirty="0" smtClean="0"/>
                        <a:t>игры «Узнай на ощупь», «Узнай на вкус», «Что лишнее», «Варим суп»</a:t>
                      </a:r>
                    </a:p>
                    <a:p>
                      <a:pPr marL="457200" indent="-457200">
                        <a:buFont typeface="+mj-lt"/>
                        <a:buAutoNum type="arabicPeriod" startAt="6"/>
                      </a:pPr>
                      <a:endParaRPr lang="ru-RU" sz="200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000" dirty="0" smtClean="0"/>
                        <a:t>12.Аппликация </a:t>
                      </a:r>
                      <a:r>
                        <a:rPr lang="ru-RU" sz="2000" dirty="0" smtClean="0"/>
                        <a:t>«Что растет на грядке»</a:t>
                      </a: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ru-RU" dirty="0" smtClean="0"/>
                        <a:t>Чтение стихов, сказок про овощи</a:t>
                      </a:r>
                      <a:r>
                        <a:rPr lang="ru-RU" baseline="0" dirty="0" smtClean="0"/>
                        <a:t> и фрукты</a:t>
                      </a: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endParaRPr lang="ru-RU" baseline="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13.Инсценировка  </a:t>
                      </a:r>
                      <a:r>
                        <a:rPr lang="ru-RU" dirty="0" smtClean="0"/>
                        <a:t>сказки  «Репка»</a:t>
                      </a: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endParaRPr lang="ru-RU" dirty="0" smtClean="0"/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Закрепить знания детей об овощах, их частях, употребляемых в пищу.</a:t>
                      </a:r>
                    </a:p>
                    <a:p>
                      <a:r>
                        <a:rPr lang="ru-RU" sz="2000" dirty="0" smtClean="0"/>
                        <a:t>Назвать правильно овощи из стихотворения, развитие слухового внимания.</a:t>
                      </a:r>
                    </a:p>
                    <a:p>
                      <a:r>
                        <a:rPr lang="ru-RU" sz="2000" dirty="0" smtClean="0"/>
                        <a:t>Развитие мелкой моторики, закрепить последовательность действий при </a:t>
                      </a:r>
                    </a:p>
                    <a:p>
                      <a:r>
                        <a:rPr lang="ru-RU" sz="2000" dirty="0" smtClean="0"/>
                        <a:t>выращивании овощей.</a:t>
                      </a:r>
                    </a:p>
                    <a:p>
                      <a:r>
                        <a:rPr lang="ru-RU" sz="2000" dirty="0" smtClean="0"/>
                        <a:t>Развитие мелкой моторики, представления о овощах и фруктах,</a:t>
                      </a:r>
                      <a:r>
                        <a:rPr lang="ru-RU" sz="2000" baseline="0" dirty="0" smtClean="0"/>
                        <a:t> умение группировать овощи и фрукты.</a:t>
                      </a:r>
                    </a:p>
                    <a:p>
                      <a:r>
                        <a:rPr lang="ru-RU" sz="2000" dirty="0" smtClean="0"/>
                        <a:t> 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Обучить детей изготовлению поделки.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Развитие</a:t>
                      </a:r>
                      <a:r>
                        <a:rPr lang="ru-RU" sz="2000" baseline="0" dirty="0" smtClean="0"/>
                        <a:t> правильной дикции, закрепление знаний об овощах и фруктах.</a:t>
                      </a:r>
                    </a:p>
                    <a:p>
                      <a:r>
                        <a:rPr lang="ru-RU" sz="2000" dirty="0" smtClean="0"/>
                        <a:t>Развивать диалогическую речь, продолжить работу над четкостью речи, закрепить содержания сказки.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36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196752"/>
            <a:ext cx="80746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6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Дидактические</a:t>
            </a:r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6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игры </a:t>
            </a:r>
            <a:endParaRPr lang="ru-RU" sz="6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37" y="3618209"/>
            <a:ext cx="3403138" cy="30344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062133"/>
            <a:ext cx="2886968" cy="31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34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260648"/>
            <a:ext cx="2419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1. «Найди…»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50900"/>
            <a:ext cx="8431724" cy="619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2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332656"/>
            <a:ext cx="3249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2. «Что лишнее?»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6"/>
            <a:ext cx="2160240" cy="27108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907" y="4424993"/>
            <a:ext cx="3039008" cy="24514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61724"/>
            <a:ext cx="2670944" cy="28792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882500"/>
            <a:ext cx="3065060" cy="30650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7544" y="1052736"/>
            <a:ext cx="5469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7105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1215</Words>
  <Application>Microsoft Office PowerPoint</Application>
  <PresentationFormat>Экран (4:3)</PresentationFormat>
  <Paragraphs>214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ПРОЕКТ «Овощи и фрукты» ( старшая группа)</vt:lpstr>
      <vt:lpstr>Презентация PowerPoint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Совместная работа с родителями</vt:lpstr>
      <vt:lpstr>Ожидаемые результаты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«Что растет на грядке»</dc:title>
  <dc:creator>Customer</dc:creator>
  <cp:lastModifiedBy>Igor</cp:lastModifiedBy>
  <cp:revision>48</cp:revision>
  <dcterms:created xsi:type="dcterms:W3CDTF">2014-05-18T11:01:15Z</dcterms:created>
  <dcterms:modified xsi:type="dcterms:W3CDTF">2014-06-29T18:22:10Z</dcterms:modified>
</cp:coreProperties>
</file>