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9" r:id="rId3"/>
    <p:sldId id="259" r:id="rId4"/>
    <p:sldId id="294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95" r:id="rId20"/>
    <p:sldId id="298" r:id="rId21"/>
    <p:sldId id="29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58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09E09-61FB-4DE7-8B3A-322D908C3DD0}" type="datetimeFigureOut">
              <a:rPr lang="ru-RU" smtClean="0"/>
              <a:t>22.02.2014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9FD11-7C35-4A79-98A6-6B635D729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125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09E09-61FB-4DE7-8B3A-322D908C3DD0}" type="datetimeFigureOut">
              <a:rPr lang="ru-RU" smtClean="0"/>
              <a:t>22.02.2014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9FD11-7C35-4A79-98A6-6B635D729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291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09E09-61FB-4DE7-8B3A-322D908C3DD0}" type="datetimeFigureOut">
              <a:rPr lang="ru-RU" smtClean="0"/>
              <a:t>22.02.2014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9FD11-7C35-4A79-98A6-6B635D729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531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48CA9A-DC27-46A1-B30B-CBD121947C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544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09E09-61FB-4DE7-8B3A-322D908C3DD0}" type="datetimeFigureOut">
              <a:rPr lang="ru-RU" smtClean="0"/>
              <a:t>22.02.2014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9FD11-7C35-4A79-98A6-6B635D729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619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09E09-61FB-4DE7-8B3A-322D908C3DD0}" type="datetimeFigureOut">
              <a:rPr lang="ru-RU" smtClean="0"/>
              <a:t>22.02.2014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9FD11-7C35-4A79-98A6-6B635D729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292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09E09-61FB-4DE7-8B3A-322D908C3DD0}" type="datetimeFigureOut">
              <a:rPr lang="ru-RU" smtClean="0"/>
              <a:t>22.02.2014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9FD11-7C35-4A79-98A6-6B635D729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448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09E09-61FB-4DE7-8B3A-322D908C3DD0}" type="datetimeFigureOut">
              <a:rPr lang="ru-RU" smtClean="0"/>
              <a:t>22.02.2014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9FD11-7C35-4A79-98A6-6B635D729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1063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09E09-61FB-4DE7-8B3A-322D908C3DD0}" type="datetimeFigureOut">
              <a:rPr lang="ru-RU" smtClean="0"/>
              <a:t>22.02.2014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9FD11-7C35-4A79-98A6-6B635D729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645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09E09-61FB-4DE7-8B3A-322D908C3DD0}" type="datetimeFigureOut">
              <a:rPr lang="ru-RU" smtClean="0"/>
              <a:t>22.02.2014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9FD11-7C35-4A79-98A6-6B635D729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458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09E09-61FB-4DE7-8B3A-322D908C3DD0}" type="datetimeFigureOut">
              <a:rPr lang="ru-RU" smtClean="0"/>
              <a:t>22.02.2014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9FD11-7C35-4A79-98A6-6B635D729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556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09E09-61FB-4DE7-8B3A-322D908C3DD0}" type="datetimeFigureOut">
              <a:rPr lang="ru-RU" smtClean="0"/>
              <a:t>22.02.2014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9FD11-7C35-4A79-98A6-6B635D729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640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09E09-61FB-4DE7-8B3A-322D908C3DD0}" type="datetimeFigureOut">
              <a:rPr lang="ru-RU" smtClean="0"/>
              <a:t>22.02.2014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F9FD11-7C35-4A79-98A6-6B635D729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712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5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5"/>
          <p:cNvSpPr>
            <a:spLocks noChangeArrowheads="1" noChangeShapeType="1" noTextEdit="1"/>
          </p:cNvSpPr>
          <p:nvPr/>
        </p:nvSpPr>
        <p:spPr bwMode="auto">
          <a:xfrm>
            <a:off x="1331913" y="692696"/>
            <a:ext cx="6121400" cy="50405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1675"/>
              </a:avLst>
            </a:prstTxWarp>
          </a:bodyPr>
          <a:lstStyle/>
          <a:p>
            <a:pPr algn="ctr"/>
            <a:r>
              <a:rPr lang="ru-RU" sz="4000" b="1" i="1" kern="10" dirty="0" smtClean="0">
                <a:ln w="12700">
                  <a:solidFill>
                    <a:srgbClr val="3366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chemeClr val="accent1"/>
                    </a:gs>
                  </a:gsLst>
                  <a:path path="rect">
                    <a:fillToRect l="50000" t="50000" r="50000" b="50000"/>
                  </a:path>
                </a:gradFill>
                <a:latin typeface="Bookman Old Style"/>
              </a:rPr>
              <a:t>Здоровым</a:t>
            </a:r>
          </a:p>
          <a:p>
            <a:pPr algn="ctr"/>
            <a:r>
              <a:rPr lang="ru-RU" sz="4000" b="1" i="1" kern="10" dirty="0" smtClean="0">
                <a:ln w="12700">
                  <a:solidFill>
                    <a:srgbClr val="3366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chemeClr val="accent1"/>
                    </a:gs>
                  </a:gsLst>
                  <a:path path="rect">
                    <a:fillToRect l="50000" t="50000" r="50000" b="50000"/>
                  </a:path>
                </a:gradFill>
                <a:latin typeface="Bookman Old Style"/>
              </a:rPr>
              <a:t> </a:t>
            </a:r>
          </a:p>
          <a:p>
            <a:pPr algn="ctr"/>
            <a:r>
              <a:rPr lang="ru-RU" sz="4000" b="1" i="1" kern="10" dirty="0" smtClean="0">
                <a:ln w="12700">
                  <a:solidFill>
                    <a:srgbClr val="3366FF"/>
                  </a:solidFill>
                  <a:round/>
                  <a:headEnd/>
                  <a:tailEnd/>
                </a:ln>
                <a:solidFill>
                  <a:schemeClr val="accent1">
                    <a:lumMod val="75000"/>
                  </a:schemeClr>
                </a:solidFill>
                <a:latin typeface="Bookman Old Style"/>
              </a:rPr>
              <a:t>быть </a:t>
            </a:r>
          </a:p>
          <a:p>
            <a:pPr algn="ctr"/>
            <a:endParaRPr lang="ru-RU" sz="4000" b="1" i="1" kern="10" dirty="0" smtClean="0">
              <a:ln w="12700">
                <a:solidFill>
                  <a:srgbClr val="3366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FFCC"/>
                  </a:gs>
                  <a:gs pos="100000">
                    <a:schemeClr val="accent1"/>
                  </a:gs>
                </a:gsLst>
                <a:path path="rect">
                  <a:fillToRect l="50000" t="50000" r="50000" b="50000"/>
                </a:path>
              </a:gradFill>
              <a:latin typeface="Bookman Old Style"/>
            </a:endParaRPr>
          </a:p>
          <a:p>
            <a:pPr algn="ctr"/>
            <a:r>
              <a:rPr lang="ru-RU" sz="4000" b="1" i="1" kern="10" dirty="0" smtClean="0">
                <a:ln w="12700">
                  <a:solidFill>
                    <a:srgbClr val="3366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chemeClr val="accent1"/>
                    </a:gs>
                  </a:gsLst>
                  <a:path path="rect">
                    <a:fillToRect l="50000" t="50000" r="50000" b="50000"/>
                  </a:path>
                </a:gradFill>
                <a:latin typeface="Bookman Old Style"/>
              </a:rPr>
              <a:t>здорово !</a:t>
            </a:r>
            <a:endParaRPr lang="ru-RU" sz="4000" b="1" i="1" kern="10" dirty="0">
              <a:ln w="12700">
                <a:solidFill>
                  <a:srgbClr val="3366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FFCC"/>
                  </a:gs>
                  <a:gs pos="100000">
                    <a:schemeClr val="accent1"/>
                  </a:gs>
                </a:gsLst>
                <a:path path="rect">
                  <a:fillToRect l="50000" t="50000" r="50000" b="50000"/>
                </a:path>
              </a:gradFill>
              <a:latin typeface="Bookman Old Style"/>
            </a:endParaRPr>
          </a:p>
          <a:p>
            <a:pPr algn="ctr"/>
            <a:endParaRPr lang="ru-RU" sz="4000" b="1" i="1" kern="10" dirty="0">
              <a:ln w="12700">
                <a:solidFill>
                  <a:srgbClr val="3366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FFCC"/>
                  </a:gs>
                  <a:gs pos="100000">
                    <a:schemeClr val="accent1"/>
                  </a:gs>
                </a:gsLst>
                <a:path path="rect">
                  <a:fillToRect l="50000" t="50000" r="50000" b="50000"/>
                </a:path>
              </a:gradFill>
              <a:latin typeface="Bookman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321921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6851104" cy="1224136"/>
          </a:xfrm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ru-RU" sz="5400" b="1" spc="300" dirty="0" smtClean="0">
                <a:ln w="1143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45500">
                    <a:srgbClr val="0F6FC6">
                      <a:satMod val="220000"/>
                      <a:alpha val="35000"/>
                    </a:srgbClr>
                  </a:glow>
                </a:effectLst>
                <a:latin typeface="Comic Sans MS" pitchFamily="66" charset="0"/>
              </a:rPr>
              <a:t>Витамин С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0243" name="Рисунок 14" descr="lemon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13525" y="1243013"/>
            <a:ext cx="2103438" cy="2030412"/>
          </a:xfrm>
        </p:spPr>
      </p:pic>
      <p:pic>
        <p:nvPicPr>
          <p:cNvPr id="5" name="Рисунок 4" descr="1269967842_39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8" y="1457325"/>
            <a:ext cx="2030412" cy="196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Рисунок 18" descr="yellow_onion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8" y="3694113"/>
            <a:ext cx="1963737" cy="1957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apelsin_en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3525" y="3475038"/>
            <a:ext cx="2165350" cy="1992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5" name="Прямоугольник 9"/>
          <p:cNvSpPr>
            <a:spLocks noChangeArrowheads="1"/>
          </p:cNvSpPr>
          <p:nvPr/>
        </p:nvSpPr>
        <p:spPr bwMode="auto">
          <a:xfrm>
            <a:off x="2771775" y="2924175"/>
            <a:ext cx="4103688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chemeClr val="accent1"/>
                </a:solidFill>
                <a:latin typeface="Comic Sans MS" pitchFamily="66" charset="0"/>
              </a:rPr>
              <a:t>От простуды и ангины</a:t>
            </a:r>
          </a:p>
          <a:p>
            <a:pPr eaLnBrk="1" hangingPunct="1"/>
            <a:r>
              <a:rPr lang="ru-RU" altLang="ru-RU" sz="2000" b="1">
                <a:solidFill>
                  <a:schemeClr val="accent1"/>
                </a:solidFill>
                <a:latin typeface="Comic Sans MS" pitchFamily="66" charset="0"/>
              </a:rPr>
              <a:t>Помогают апельсины,</a:t>
            </a:r>
          </a:p>
          <a:p>
            <a:pPr eaLnBrk="1" hangingPunct="1"/>
            <a:r>
              <a:rPr lang="ru-RU" altLang="ru-RU" sz="2000" b="1">
                <a:solidFill>
                  <a:schemeClr val="accent1"/>
                </a:solidFill>
                <a:latin typeface="Comic Sans MS" pitchFamily="66" charset="0"/>
              </a:rPr>
              <a:t>Ну, а лучше съесть лимон,</a:t>
            </a:r>
          </a:p>
          <a:p>
            <a:pPr eaLnBrk="1" hangingPunct="1"/>
            <a:r>
              <a:rPr lang="ru-RU" altLang="ru-RU" sz="2000" b="1">
                <a:solidFill>
                  <a:schemeClr val="accent1"/>
                </a:solidFill>
                <a:latin typeface="Comic Sans MS" pitchFamily="66" charset="0"/>
              </a:rPr>
              <a:t>Хоть и очень кислый он.</a:t>
            </a:r>
          </a:p>
          <a:p>
            <a:pPr eaLnBrk="1" hangingPunct="1"/>
            <a:endParaRPr lang="ru-RU" altLang="ru-RU"/>
          </a:p>
        </p:txBody>
      </p:sp>
      <p:sp>
        <p:nvSpPr>
          <p:cNvPr id="10249" name="Прямоугольник 10"/>
          <p:cNvSpPr>
            <a:spLocks noChangeArrowheads="1"/>
          </p:cNvSpPr>
          <p:nvPr/>
        </p:nvSpPr>
        <p:spPr bwMode="auto">
          <a:xfrm>
            <a:off x="4572000" y="5445125"/>
            <a:ext cx="42481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rgbClr val="00B050"/>
                </a:solidFill>
                <a:latin typeface="Comic Sans MS" pitchFamily="66" charset="0"/>
              </a:rPr>
              <a:t>Витамин  С  помогает бороться с болезнями.</a:t>
            </a:r>
          </a:p>
        </p:txBody>
      </p:sp>
    </p:spTree>
    <p:extLst>
      <p:ext uri="{BB962C8B-B14F-4D97-AF65-F5344CB8AC3E}">
        <p14:creationId xmlns:p14="http://schemas.microsoft.com/office/powerpoint/2010/main" val="2907701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332656"/>
            <a:ext cx="6563072" cy="936104"/>
          </a:xfrm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ru-RU" sz="5400" b="1" spc="300" dirty="0" smtClean="0">
                <a:ln w="1143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45500">
                    <a:srgbClr val="0F6FC6">
                      <a:satMod val="220000"/>
                      <a:alpha val="35000"/>
                    </a:srgbClr>
                  </a:glow>
                </a:effectLst>
                <a:latin typeface="Comic Sans MS" pitchFamily="66" charset="0"/>
              </a:rPr>
              <a:t>Витамин </a:t>
            </a:r>
            <a:r>
              <a:rPr lang="en-US" sz="5400" b="1" spc="300" dirty="0" smtClean="0">
                <a:ln w="1143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45500">
                    <a:srgbClr val="0F6FC6">
                      <a:satMod val="220000"/>
                      <a:alpha val="35000"/>
                    </a:srgbClr>
                  </a:glow>
                </a:effectLst>
                <a:latin typeface="Comic Sans MS" pitchFamily="66" charset="0"/>
              </a:rPr>
              <a:t>D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4" name="Содержимое 3" descr="img1914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4013" y="3981450"/>
            <a:ext cx="2243137" cy="2174875"/>
          </a:xfrm>
        </p:spPr>
      </p:pic>
      <p:pic>
        <p:nvPicPr>
          <p:cNvPr id="11268" name="Picture 9" descr="banka-r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38" y="1816100"/>
            <a:ext cx="2187575" cy="2017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Рисунок 16" descr="1242372187_shutterstock_14703757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3825" y="1749425"/>
            <a:ext cx="2341563" cy="2103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4" descr="ribka0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6850" y="3981450"/>
            <a:ext cx="2316163" cy="210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9" name="Прямоугольник 9"/>
          <p:cNvSpPr>
            <a:spLocks noChangeArrowheads="1"/>
          </p:cNvSpPr>
          <p:nvPr/>
        </p:nvSpPr>
        <p:spPr bwMode="auto">
          <a:xfrm>
            <a:off x="2627313" y="2274888"/>
            <a:ext cx="4230687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chemeClr val="accent1"/>
                </a:solidFill>
                <a:latin typeface="Comic Sans MS" pitchFamily="66" charset="0"/>
              </a:rPr>
              <a:t>Рыбий жир всего полезней,</a:t>
            </a:r>
          </a:p>
          <a:p>
            <a:pPr eaLnBrk="1" hangingPunct="1"/>
            <a:r>
              <a:rPr lang="ru-RU" altLang="ru-RU" sz="2000" b="1">
                <a:solidFill>
                  <a:schemeClr val="accent1"/>
                </a:solidFill>
                <a:latin typeface="Comic Sans MS" pitchFamily="66" charset="0"/>
              </a:rPr>
              <a:t>Хоть противный – надо пить,</a:t>
            </a:r>
          </a:p>
          <a:p>
            <a:pPr eaLnBrk="1" hangingPunct="1"/>
            <a:r>
              <a:rPr lang="ru-RU" altLang="ru-RU" sz="2000" b="1">
                <a:solidFill>
                  <a:schemeClr val="accent1"/>
                </a:solidFill>
                <a:latin typeface="Comic Sans MS" pitchFamily="66" charset="0"/>
              </a:rPr>
              <a:t>Он спасает от болезней,</a:t>
            </a:r>
          </a:p>
          <a:p>
            <a:pPr eaLnBrk="1" hangingPunct="1"/>
            <a:r>
              <a:rPr lang="ru-RU" altLang="ru-RU" sz="2000" b="1">
                <a:solidFill>
                  <a:schemeClr val="accent1"/>
                </a:solidFill>
                <a:latin typeface="Comic Sans MS" pitchFamily="66" charset="0"/>
              </a:rPr>
              <a:t>Без болезней – лучше жить!</a:t>
            </a:r>
          </a:p>
          <a:p>
            <a:pPr eaLnBrk="1" hangingPunct="1"/>
            <a:r>
              <a:rPr lang="ru-RU" altLang="ru-RU" b="1">
                <a:solidFill>
                  <a:schemeClr val="accent1"/>
                </a:solidFill>
              </a:rPr>
              <a:t> </a:t>
            </a:r>
          </a:p>
        </p:txBody>
      </p:sp>
      <p:sp>
        <p:nvSpPr>
          <p:cNvPr id="11272" name="Прямоугольник 10"/>
          <p:cNvSpPr>
            <a:spLocks noChangeArrowheads="1"/>
          </p:cNvSpPr>
          <p:nvPr/>
        </p:nvSpPr>
        <p:spPr bwMode="auto">
          <a:xfrm>
            <a:off x="2987675" y="3789363"/>
            <a:ext cx="2879725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ru-RU"/>
          </a:p>
          <a:p>
            <a:pPr eaLnBrk="1" hangingPunct="1"/>
            <a:endParaRPr lang="en-US" altLang="ru-RU"/>
          </a:p>
          <a:p>
            <a:pPr eaLnBrk="1" hangingPunct="1"/>
            <a:r>
              <a:rPr lang="ru-RU" altLang="ru-RU" b="1">
                <a:solidFill>
                  <a:srgbClr val="00B050"/>
                </a:solidFill>
                <a:latin typeface="Comic Sans MS" pitchFamily="66" charset="0"/>
              </a:rPr>
              <a:t>Витамин  </a:t>
            </a:r>
            <a:r>
              <a:rPr lang="en-US" altLang="ru-RU" b="1">
                <a:solidFill>
                  <a:srgbClr val="00B050"/>
                </a:solidFill>
                <a:latin typeface="Comic Sans MS" pitchFamily="66" charset="0"/>
              </a:rPr>
              <a:t>D</a:t>
            </a:r>
            <a:r>
              <a:rPr lang="ru-RU" altLang="ru-RU" b="1">
                <a:solidFill>
                  <a:srgbClr val="00B050"/>
                </a:solidFill>
                <a:latin typeface="Comic Sans MS" pitchFamily="66" charset="0"/>
              </a:rPr>
              <a:t>  делает наши ноги и руки крепкими, сохраняет наши зубы</a:t>
            </a:r>
          </a:p>
        </p:txBody>
      </p:sp>
    </p:spTree>
    <p:extLst>
      <p:ext uri="{BB962C8B-B14F-4D97-AF65-F5344CB8AC3E}">
        <p14:creationId xmlns:p14="http://schemas.microsoft.com/office/powerpoint/2010/main" val="155128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4"/>
          <p:cNvSpPr>
            <a:spLocks noChangeArrowheads="1" noChangeShapeType="1" noTextEdit="1"/>
          </p:cNvSpPr>
          <p:nvPr/>
        </p:nvSpPr>
        <p:spPr bwMode="auto">
          <a:xfrm>
            <a:off x="1116013" y="1125538"/>
            <a:ext cx="2160587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solidFill>
                    <a:srgbClr val="3366FF"/>
                  </a:solidFill>
                  <a:round/>
                  <a:headEnd/>
                  <a:tailEnd/>
                </a:ln>
                <a:solidFill>
                  <a:srgbClr val="4597A0"/>
                </a:solidFill>
                <a:latin typeface="Arial"/>
                <a:cs typeface="Arial"/>
              </a:rPr>
              <a:t>Сон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250825" y="2997200"/>
            <a:ext cx="8424863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ru-RU" altLang="ru-RU" sz="2200">
                <a:solidFill>
                  <a:srgbClr val="0000FF"/>
                </a:solidFill>
                <a:latin typeface="Bookman Old Style" pitchFamily="18" charset="0"/>
              </a:rPr>
              <a:t>Сон очень положительно влияет на организм человека. Много споров вокруг того, сколько же надо спать человеку? Раньше утверждалось, что ребенок - 10-12 часов, подросток – 9-10 часов, взрослый – 8 часов. Сейчас многие приходят к мнению, что это все индивидуально, некоторым нужно побольше, некоторым поменьше. Но главное – человек не должен чувствовать усталость после сна и быть бодрым весь день.</a:t>
            </a:r>
          </a:p>
        </p:txBody>
      </p:sp>
      <p:pic>
        <p:nvPicPr>
          <p:cNvPr id="28681" name="Picture 9" descr="ph4455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9" t="27267" b="11136"/>
          <a:stretch>
            <a:fillRect/>
          </a:stretch>
        </p:blipFill>
        <p:spPr bwMode="auto">
          <a:xfrm>
            <a:off x="4140200" y="476250"/>
            <a:ext cx="4103688" cy="2052638"/>
          </a:xfrm>
          <a:prstGeom prst="rect">
            <a:avLst/>
          </a:prstGeom>
          <a:noFill/>
          <a:ln w="19050">
            <a:solidFill>
              <a:srgbClr val="FFCC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312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6"/>
          <p:cNvSpPr txBox="1">
            <a:spLocks noChangeArrowheads="1"/>
          </p:cNvSpPr>
          <p:nvPr/>
        </p:nvSpPr>
        <p:spPr bwMode="auto">
          <a:xfrm>
            <a:off x="2987675" y="836613"/>
            <a:ext cx="27368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 b="1" i="1">
                <a:solidFill>
                  <a:srgbClr val="990033"/>
                </a:solidFill>
              </a:rPr>
              <a:t>Пословицы:</a:t>
            </a:r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539750" y="1484313"/>
            <a:ext cx="3960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rgbClr val="990033"/>
                </a:solidFill>
                <a:latin typeface="Bookman Old Style" pitchFamily="18" charset="0"/>
              </a:rPr>
              <a:t>1. От хорошего сна …</a:t>
            </a:r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4356100" y="1484313"/>
            <a:ext cx="2159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 i="1">
                <a:solidFill>
                  <a:srgbClr val="0000FF"/>
                </a:solidFill>
                <a:latin typeface="Bookman Old Style" pitchFamily="18" charset="0"/>
              </a:rPr>
              <a:t>Молодеешь</a:t>
            </a:r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539750" y="2565400"/>
            <a:ext cx="40322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rgbClr val="990033"/>
                </a:solidFill>
                <a:latin typeface="Bookman Old Style" pitchFamily="18" charset="0"/>
              </a:rPr>
              <a:t>2. Сон – лучшее …</a:t>
            </a:r>
          </a:p>
        </p:txBody>
      </p:sp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3995738" y="2565400"/>
            <a:ext cx="2089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 i="1">
                <a:solidFill>
                  <a:srgbClr val="0000FF"/>
                </a:solidFill>
                <a:latin typeface="Bookman Old Style" pitchFamily="18" charset="0"/>
              </a:rPr>
              <a:t>Лекарство</a:t>
            </a:r>
          </a:p>
        </p:txBody>
      </p:sp>
      <p:sp>
        <p:nvSpPr>
          <p:cNvPr id="29707" name="Text Box 11"/>
          <p:cNvSpPr txBox="1">
            <a:spLocks noChangeArrowheads="1"/>
          </p:cNvSpPr>
          <p:nvPr/>
        </p:nvSpPr>
        <p:spPr bwMode="auto">
          <a:xfrm>
            <a:off x="539750" y="3573463"/>
            <a:ext cx="38179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rgbClr val="990033"/>
                </a:solidFill>
                <a:latin typeface="Bookman Old Style" pitchFamily="18" charset="0"/>
              </a:rPr>
              <a:t>3. Выспишься - …</a:t>
            </a:r>
          </a:p>
        </p:txBody>
      </p:sp>
      <p:sp>
        <p:nvSpPr>
          <p:cNvPr id="29708" name="Text Box 12"/>
          <p:cNvSpPr txBox="1">
            <a:spLocks noChangeArrowheads="1"/>
          </p:cNvSpPr>
          <p:nvPr/>
        </p:nvSpPr>
        <p:spPr bwMode="auto">
          <a:xfrm>
            <a:off x="3995738" y="3573463"/>
            <a:ext cx="2663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 i="1">
                <a:solidFill>
                  <a:srgbClr val="0000FF"/>
                </a:solidFill>
                <a:latin typeface="Bookman Old Style" pitchFamily="18" charset="0"/>
              </a:rPr>
              <a:t>Помолодеешь</a:t>
            </a:r>
          </a:p>
        </p:txBody>
      </p:sp>
      <p:sp>
        <p:nvSpPr>
          <p:cNvPr id="29709" name="Text Box 13"/>
          <p:cNvSpPr txBox="1">
            <a:spLocks noChangeArrowheads="1"/>
          </p:cNvSpPr>
          <p:nvPr/>
        </p:nvSpPr>
        <p:spPr bwMode="auto">
          <a:xfrm>
            <a:off x="611188" y="4508500"/>
            <a:ext cx="5111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rgbClr val="990033"/>
                </a:solidFill>
                <a:latin typeface="Bookman Old Style" pitchFamily="18" charset="0"/>
              </a:rPr>
              <a:t>4. Выспался – будто вновь…</a:t>
            </a:r>
          </a:p>
        </p:txBody>
      </p:sp>
      <p:sp>
        <p:nvSpPr>
          <p:cNvPr id="29710" name="Text Box 14"/>
          <p:cNvSpPr txBox="1">
            <a:spLocks noChangeArrowheads="1"/>
          </p:cNvSpPr>
          <p:nvPr/>
        </p:nvSpPr>
        <p:spPr bwMode="auto">
          <a:xfrm>
            <a:off x="5580063" y="4508500"/>
            <a:ext cx="23764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 i="1">
                <a:solidFill>
                  <a:srgbClr val="0000FF"/>
                </a:solidFill>
                <a:latin typeface="Bookman Old Style" pitchFamily="18" charset="0"/>
              </a:rPr>
              <a:t>Родился</a:t>
            </a:r>
          </a:p>
        </p:txBody>
      </p:sp>
    </p:spTree>
    <p:extLst>
      <p:ext uri="{BB962C8B-B14F-4D97-AF65-F5344CB8AC3E}">
        <p14:creationId xmlns:p14="http://schemas.microsoft.com/office/powerpoint/2010/main" val="3576187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7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7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7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7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7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7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4" grpId="0"/>
      <p:bldP spid="29706" grpId="0"/>
      <p:bldP spid="29708" grpId="0"/>
      <p:bldP spid="29709" grpId="0"/>
      <p:bldP spid="297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WordArt 4"/>
          <p:cNvSpPr>
            <a:spLocks noChangeArrowheads="1" noChangeShapeType="1" noTextEdit="1"/>
          </p:cNvSpPr>
          <p:nvPr/>
        </p:nvSpPr>
        <p:spPr bwMode="auto">
          <a:xfrm>
            <a:off x="395288" y="404813"/>
            <a:ext cx="8423275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solidFill>
                    <a:srgbClr val="3366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chemeClr val="accent1"/>
                    </a:gs>
                  </a:gsLst>
                  <a:path path="rect">
                    <a:fillToRect l="50000" t="50000" r="50000" b="50000"/>
                  </a:path>
                </a:gradFill>
                <a:latin typeface="Arial"/>
                <a:cs typeface="Arial"/>
              </a:rPr>
              <a:t>Активная деятельность</a:t>
            </a:r>
          </a:p>
          <a:p>
            <a:pPr algn="ctr"/>
            <a:r>
              <a:rPr lang="ru-RU" sz="3600" b="1" i="1" kern="10">
                <a:ln w="12700">
                  <a:solidFill>
                    <a:srgbClr val="3366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chemeClr val="accent1"/>
                    </a:gs>
                  </a:gsLst>
                  <a:path path="rect">
                    <a:fillToRect l="50000" t="50000" r="50000" b="50000"/>
                  </a:path>
                </a:gradFill>
                <a:latin typeface="Arial"/>
                <a:cs typeface="Arial"/>
              </a:rPr>
              <a:t>и активный отдых</a:t>
            </a:r>
          </a:p>
        </p:txBody>
      </p:sp>
      <p:pic>
        <p:nvPicPr>
          <p:cNvPr id="22531" name="Picture 12" descr="4001186931051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3141663"/>
            <a:ext cx="2016125" cy="2736850"/>
          </a:xfrm>
          <a:prstGeom prst="rect">
            <a:avLst/>
          </a:prstGeom>
          <a:noFill/>
          <a:ln w="19050">
            <a:solidFill>
              <a:srgbClr val="8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2" name="Picture 6" descr="i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3000375"/>
            <a:ext cx="1857375" cy="2643188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7016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6" descr="31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836613"/>
            <a:ext cx="3240087" cy="2630487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5" name="Picture 7" descr="0659010730018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4221163"/>
            <a:ext cx="2808287" cy="1774825"/>
          </a:xfrm>
          <a:prstGeom prst="rect">
            <a:avLst/>
          </a:prstGeom>
          <a:noFill/>
          <a:ln w="19050">
            <a:solidFill>
              <a:srgbClr val="FFCC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6" name="Picture 9" descr="extrime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4221163"/>
            <a:ext cx="2452688" cy="1746250"/>
          </a:xfrm>
          <a:prstGeom prst="rect">
            <a:avLst/>
          </a:prstGeom>
          <a:noFill/>
          <a:ln w="19050">
            <a:solidFill>
              <a:srgbClr val="C0C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57" name="Rectangle 11"/>
          <p:cNvSpPr>
            <a:spLocks noChangeArrowheads="1"/>
          </p:cNvSpPr>
          <p:nvPr/>
        </p:nvSpPr>
        <p:spPr bwMode="auto">
          <a:xfrm>
            <a:off x="4067175" y="1052513"/>
            <a:ext cx="4679950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Плавание укрепляет уставшие мышцы, улучшает кровообращение. Максимально быстро проплывите кролем 30-50 метров. Это принесет больше эффекта, чем если бы вы медленно проплыли 20 раз по 25 метров. </a:t>
            </a:r>
          </a:p>
        </p:txBody>
      </p:sp>
    </p:spTree>
    <p:extLst>
      <p:ext uri="{BB962C8B-B14F-4D97-AF65-F5344CB8AC3E}">
        <p14:creationId xmlns:p14="http://schemas.microsoft.com/office/powerpoint/2010/main" val="14844728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31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33375"/>
            <a:ext cx="2519362" cy="1895475"/>
          </a:xfrm>
          <a:prstGeom prst="rect">
            <a:avLst/>
          </a:prstGeom>
          <a:noFill/>
          <a:ln w="19050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3240088" y="476250"/>
            <a:ext cx="5903912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1971675" indent="-1971675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i="1">
                <a:solidFill>
                  <a:srgbClr val="0000FF"/>
                </a:solidFill>
                <a:latin typeface="Bookman Old Style" pitchFamily="18" charset="0"/>
              </a:rPr>
              <a:t>Баскетбол и футбол    тренируют мышцы ног и верхнюю часть тела. </a:t>
            </a:r>
          </a:p>
        </p:txBody>
      </p:sp>
      <p:pic>
        <p:nvPicPr>
          <p:cNvPr id="24580" name="Picture 4" descr="4973689919649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1052513"/>
            <a:ext cx="2376488" cy="1963737"/>
          </a:xfrm>
          <a:prstGeom prst="rect">
            <a:avLst/>
          </a:prstGeom>
          <a:noFill/>
          <a:ln w="19050">
            <a:solidFill>
              <a:srgbClr val="00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1" name="Picture 5" descr="31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4797425"/>
            <a:ext cx="2808288" cy="1779588"/>
          </a:xfrm>
          <a:prstGeom prst="rect">
            <a:avLst/>
          </a:prstGeom>
          <a:noFill/>
          <a:ln w="19050">
            <a:solidFill>
              <a:srgbClr val="9966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2" name="Picture 6" descr="tenni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716338"/>
            <a:ext cx="2232025" cy="2232025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250825" y="3213100"/>
            <a:ext cx="8893175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2147888" indent="-214788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i="1">
                <a:solidFill>
                  <a:srgbClr val="990033"/>
                </a:solidFill>
                <a:latin typeface="Bookman Old Style" pitchFamily="18" charset="0"/>
              </a:rPr>
              <a:t>Теннис тренирует практически все мышцы,  укрепляет сердце, кости, улучшает кровообращение. Исследования показали, что у 70-летних женщин,              </a:t>
            </a:r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4716463" y="4724400"/>
            <a:ext cx="4248150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i="1">
                <a:solidFill>
                  <a:srgbClr val="990033"/>
                </a:solidFill>
                <a:latin typeface="Bookman Old Style" pitchFamily="18" charset="0"/>
              </a:rPr>
              <a:t>занимающихся ежедневно теннисом, кости почти такие же прочные, как и у 30-летних.</a:t>
            </a:r>
            <a:r>
              <a:rPr lang="ru-RU" altLang="ru-RU" sz="2400" b="1" i="1">
                <a:latin typeface="Bookman Old Style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6526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WordArt 4"/>
          <p:cNvSpPr>
            <a:spLocks noChangeArrowheads="1" noChangeShapeType="1" noTextEdit="1"/>
          </p:cNvSpPr>
          <p:nvPr/>
        </p:nvSpPr>
        <p:spPr bwMode="auto">
          <a:xfrm>
            <a:off x="755650" y="1052513"/>
            <a:ext cx="3960813" cy="17287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solidFill>
                    <a:srgbClr val="3366FF"/>
                  </a:solidFill>
                  <a:round/>
                  <a:headEnd/>
                  <a:tailEnd/>
                </a:ln>
                <a:solidFill>
                  <a:srgbClr val="4597A0"/>
                </a:solidFill>
                <a:latin typeface="Arial"/>
                <a:cs typeface="Arial"/>
              </a:rPr>
              <a:t>Вредные </a:t>
            </a:r>
          </a:p>
          <a:p>
            <a:pPr algn="ctr"/>
            <a:r>
              <a:rPr lang="ru-RU" sz="3600" b="1" i="1" kern="10">
                <a:ln w="12700">
                  <a:solidFill>
                    <a:srgbClr val="3366FF"/>
                  </a:solidFill>
                  <a:round/>
                  <a:headEnd/>
                  <a:tailEnd/>
                </a:ln>
                <a:solidFill>
                  <a:srgbClr val="4597A0"/>
                </a:solidFill>
                <a:latin typeface="Arial"/>
                <a:cs typeface="Arial"/>
              </a:rPr>
              <a:t>привычки</a:t>
            </a:r>
          </a:p>
        </p:txBody>
      </p:sp>
      <p:pic>
        <p:nvPicPr>
          <p:cNvPr id="26627" name="Picture 5" descr="IMG_098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125538"/>
            <a:ext cx="3455988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Text Box 6"/>
          <p:cNvSpPr txBox="1">
            <a:spLocks noChangeArrowheads="1"/>
          </p:cNvSpPr>
          <p:nvPr/>
        </p:nvSpPr>
        <p:spPr bwMode="auto">
          <a:xfrm>
            <a:off x="611188" y="3716338"/>
            <a:ext cx="7488237" cy="289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 b="1" i="1" dirty="0">
                <a:solidFill>
                  <a:srgbClr val="0000FF"/>
                </a:solidFill>
                <a:latin typeface="Bookman Old Style" pitchFamily="18" charset="0"/>
              </a:rPr>
              <a:t>Курение,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 b="1" i="1" dirty="0">
                <a:solidFill>
                  <a:srgbClr val="0000FF"/>
                </a:solidFill>
                <a:latin typeface="Bookman Old Style" pitchFamily="18" charset="0"/>
              </a:rPr>
              <a:t>               алкоголизм,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 b="1" i="1" dirty="0">
                <a:solidFill>
                  <a:srgbClr val="0000FF"/>
                </a:solidFill>
                <a:latin typeface="Bookman Old Style" pitchFamily="18" charset="0"/>
              </a:rPr>
              <a:t>                                   наркотики,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800" b="1" i="1" dirty="0">
                <a:solidFill>
                  <a:srgbClr val="0000FF"/>
                </a:solidFill>
                <a:latin typeface="Bookman Old Style" pitchFamily="18" charset="0"/>
              </a:rPr>
              <a:t>                                                         </a:t>
            </a:r>
            <a:r>
              <a:rPr lang="ru-RU" altLang="ru-RU" sz="2800" b="1" i="1" dirty="0" smtClean="0">
                <a:solidFill>
                  <a:srgbClr val="0000FF"/>
                </a:solidFill>
                <a:latin typeface="Bookman Old Style" pitchFamily="18" charset="0"/>
              </a:rPr>
              <a:t>компьютер</a:t>
            </a:r>
            <a:endParaRPr lang="ru-RU" altLang="ru-RU" sz="2800" b="1" i="1" dirty="0">
              <a:solidFill>
                <a:srgbClr val="0000FF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7778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ChangeArrowheads="1"/>
          </p:cNvSpPr>
          <p:nvPr/>
        </p:nvSpPr>
        <p:spPr bwMode="auto">
          <a:xfrm>
            <a:off x="250825" y="1280627"/>
            <a:ext cx="8497888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tabLst>
                <a:tab pos="457200" algn="l"/>
              </a:tabLst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tabLst>
                <a:tab pos="457200" algn="l"/>
              </a:tabLst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tabLst>
                <a:tab pos="457200" algn="l"/>
              </a:tabLst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ru-RU" altLang="ru-RU" sz="2400" b="1" i="1" dirty="0">
                <a:solidFill>
                  <a:srgbClr val="0000FF"/>
                </a:solidFill>
                <a:latin typeface="Bookman Old Style" pitchFamily="18" charset="0"/>
              </a:rPr>
              <a:t>сидячее положение в течение длительного      времени;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endParaRPr lang="ru-RU" altLang="ru-RU" sz="2400" b="1" i="1" dirty="0">
              <a:solidFill>
                <a:srgbClr val="0000FF"/>
              </a:solidFill>
              <a:latin typeface="Bookman Old Style" pitchFamily="18" charset="0"/>
            </a:endParaRP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ru-RU" altLang="ru-RU" sz="2400" b="1" i="1" dirty="0">
                <a:solidFill>
                  <a:srgbClr val="0000FF"/>
                </a:solidFill>
                <a:latin typeface="Bookman Old Style" pitchFamily="18" charset="0"/>
              </a:rPr>
              <a:t>воздействие электромагнитного излучения монитора;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endParaRPr lang="ru-RU" altLang="ru-RU" sz="2400" b="1" i="1" dirty="0">
              <a:solidFill>
                <a:srgbClr val="0000FF"/>
              </a:solidFill>
              <a:latin typeface="Bookman Old Style" pitchFamily="18" charset="0"/>
            </a:endParaRP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ru-RU" altLang="ru-RU" sz="2400" b="1" i="1" dirty="0">
                <a:solidFill>
                  <a:srgbClr val="0000FF"/>
                </a:solidFill>
                <a:latin typeface="Bookman Old Style" pitchFamily="18" charset="0"/>
              </a:rPr>
              <a:t>утомление глаз,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ru-RU" altLang="ru-RU" sz="2400" b="1" i="1" dirty="0">
                <a:solidFill>
                  <a:srgbClr val="0000FF"/>
                </a:solidFill>
                <a:latin typeface="Bookman Old Style" pitchFamily="18" charset="0"/>
              </a:rPr>
              <a:t>нагрузка на зрение;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endParaRPr lang="ru-RU" altLang="ru-RU" sz="2400" b="1" i="1" dirty="0">
              <a:solidFill>
                <a:srgbClr val="0000FF"/>
              </a:solidFill>
              <a:latin typeface="Bookman Old Style" pitchFamily="18" charset="0"/>
            </a:endParaRP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ru-RU" altLang="ru-RU" sz="2400" b="1" i="1" dirty="0">
                <a:solidFill>
                  <a:srgbClr val="0000FF"/>
                </a:solidFill>
                <a:latin typeface="Bookman Old Style" pitchFamily="18" charset="0"/>
              </a:rPr>
              <a:t>стресс от проигрыша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ru-RU" altLang="ru-RU" sz="2400" b="1" i="1" dirty="0">
                <a:solidFill>
                  <a:srgbClr val="0000FF"/>
                </a:solidFill>
                <a:latin typeface="Bookman Old Style" pitchFamily="18" charset="0"/>
              </a:rPr>
              <a:t>в игре</a:t>
            </a:r>
            <a:r>
              <a:rPr lang="ru-RU" altLang="ru-RU" sz="2400" b="1" i="1" dirty="0">
                <a:latin typeface="Bookman Old Style" pitchFamily="18" charset="0"/>
              </a:rPr>
              <a:t>.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endParaRPr lang="ru-RU" altLang="ru-RU" sz="2400" b="1" i="1" dirty="0" smtClean="0">
              <a:solidFill>
                <a:srgbClr val="0000FF"/>
              </a:solidFill>
              <a:latin typeface="Bookman Old Style" pitchFamily="18" charset="0"/>
            </a:endParaRP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endParaRPr lang="ru-RU" altLang="ru-RU" sz="2400" b="1" i="1" dirty="0">
              <a:solidFill>
                <a:srgbClr val="0000FF"/>
              </a:solidFill>
              <a:latin typeface="Bookman Old Style" pitchFamily="18" charset="0"/>
            </a:endParaRPr>
          </a:p>
        </p:txBody>
      </p:sp>
      <p:sp>
        <p:nvSpPr>
          <p:cNvPr id="33795" name="Rectangle 5"/>
          <p:cNvSpPr>
            <a:spLocks noChangeArrowheads="1"/>
          </p:cNvSpPr>
          <p:nvPr/>
        </p:nvSpPr>
        <p:spPr bwMode="auto">
          <a:xfrm>
            <a:off x="0" y="260350"/>
            <a:ext cx="8964613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 i="1" dirty="0">
                <a:solidFill>
                  <a:srgbClr val="990033"/>
                </a:solidFill>
              </a:rPr>
              <a:t>Основные вредные факторы, действующие на </a:t>
            </a:r>
            <a:r>
              <a:rPr lang="ru-RU" altLang="ru-RU" sz="2800" b="1" i="1" dirty="0" smtClean="0">
                <a:solidFill>
                  <a:srgbClr val="990033"/>
                </a:solidFill>
              </a:rPr>
              <a:t>подростка </a:t>
            </a:r>
            <a:r>
              <a:rPr lang="ru-RU" altLang="ru-RU" sz="2800" b="1" i="1" dirty="0">
                <a:solidFill>
                  <a:srgbClr val="990033"/>
                </a:solidFill>
              </a:rPr>
              <a:t>за компьютером:</a:t>
            </a:r>
          </a:p>
        </p:txBody>
      </p:sp>
      <p:pic>
        <p:nvPicPr>
          <p:cNvPr id="33796" name="Picture 6" descr="admindrea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781300"/>
            <a:ext cx="2882900" cy="345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503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96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9600" b="1" i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ВИКТОРИНА!</a:t>
            </a:r>
            <a:endParaRPr lang="ru-RU" sz="9600" b="1" i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65279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5"/>
          <p:cNvSpPr>
            <a:spLocks noChangeArrowheads="1" noChangeShapeType="1" noTextEdit="1"/>
          </p:cNvSpPr>
          <p:nvPr/>
        </p:nvSpPr>
        <p:spPr bwMode="auto">
          <a:xfrm>
            <a:off x="1331913" y="1196975"/>
            <a:ext cx="6121400" cy="3241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b="1" i="1" kern="10" dirty="0">
                <a:ln w="12700">
                  <a:solidFill>
                    <a:srgbClr val="3366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chemeClr val="accent1"/>
                    </a:gs>
                  </a:gsLst>
                  <a:path path="rect">
                    <a:fillToRect l="50000" t="50000" r="50000" b="50000"/>
                  </a:path>
                </a:gradFill>
                <a:latin typeface="Bookman Old Style"/>
              </a:rPr>
              <a:t>Здоровый </a:t>
            </a:r>
          </a:p>
          <a:p>
            <a:pPr algn="ctr"/>
            <a:r>
              <a:rPr lang="ru-RU" sz="4000" b="1" i="1" kern="10" dirty="0">
                <a:ln w="12700">
                  <a:solidFill>
                    <a:srgbClr val="3366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chemeClr val="accent1"/>
                    </a:gs>
                  </a:gsLst>
                  <a:path path="rect">
                    <a:fillToRect l="50000" t="50000" r="50000" b="50000"/>
                  </a:path>
                </a:gradFill>
                <a:latin typeface="Bookman Old Style"/>
              </a:rPr>
              <a:t>образ </a:t>
            </a:r>
          </a:p>
          <a:p>
            <a:pPr algn="ctr"/>
            <a:r>
              <a:rPr lang="ru-RU" sz="4000" b="1" i="1" kern="10" dirty="0">
                <a:ln w="12700">
                  <a:solidFill>
                    <a:srgbClr val="3366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chemeClr val="accent1"/>
                    </a:gs>
                  </a:gsLst>
                  <a:path path="rect">
                    <a:fillToRect l="50000" t="50000" r="50000" b="50000"/>
                  </a:path>
                </a:gradFill>
                <a:latin typeface="Bookman Old Style"/>
              </a:rPr>
              <a:t>жизни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120" y="116632"/>
            <a:ext cx="8596313" cy="7032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58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96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9600" b="1" i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МОЛОДЦЫ!</a:t>
            </a:r>
            <a:endParaRPr lang="ru-RU" sz="9600" b="1" i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89345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12875"/>
            <a:ext cx="8229600" cy="2476500"/>
          </a:xfrm>
        </p:spPr>
        <p:txBody>
          <a:bodyPr/>
          <a:lstStyle/>
          <a:p>
            <a:pPr eaLnBrk="1" hangingPunct="1">
              <a:buFontTx/>
              <a:buBlip>
                <a:blip r:embed="rId2"/>
              </a:buBlip>
            </a:pPr>
            <a:r>
              <a:rPr lang="ru-RU" altLang="ru-RU" b="1" i="1" smtClean="0">
                <a:solidFill>
                  <a:srgbClr val="0000FF"/>
                </a:solidFill>
                <a:latin typeface="Bookman Old Style" pitchFamily="18" charset="0"/>
              </a:rPr>
              <a:t>Никогда не болеть;</a:t>
            </a:r>
          </a:p>
          <a:p>
            <a:pPr eaLnBrk="1" hangingPunct="1">
              <a:buFontTx/>
              <a:buBlip>
                <a:blip r:embed="rId2"/>
              </a:buBlip>
            </a:pPr>
            <a:r>
              <a:rPr lang="ru-RU" altLang="ru-RU" b="1" i="1" smtClean="0">
                <a:solidFill>
                  <a:srgbClr val="0000FF"/>
                </a:solidFill>
                <a:latin typeface="Bookman Old Style" pitchFamily="18" charset="0"/>
              </a:rPr>
              <a:t>Правильно питаться;</a:t>
            </a:r>
          </a:p>
          <a:p>
            <a:pPr eaLnBrk="1" hangingPunct="1">
              <a:buFontTx/>
              <a:buBlip>
                <a:blip r:embed="rId2"/>
              </a:buBlip>
            </a:pPr>
            <a:r>
              <a:rPr lang="ru-RU" altLang="ru-RU" b="1" i="1" smtClean="0">
                <a:solidFill>
                  <a:srgbClr val="0000FF"/>
                </a:solidFill>
                <a:latin typeface="Bookman Old Style" pitchFamily="18" charset="0"/>
              </a:rPr>
              <a:t>Быть бодрыми;</a:t>
            </a:r>
          </a:p>
          <a:p>
            <a:pPr eaLnBrk="1" hangingPunct="1">
              <a:buFontTx/>
              <a:buBlip>
                <a:blip r:embed="rId2"/>
              </a:buBlip>
            </a:pPr>
            <a:r>
              <a:rPr lang="ru-RU" altLang="ru-RU" b="1" i="1" smtClean="0">
                <a:solidFill>
                  <a:srgbClr val="0000FF"/>
                </a:solidFill>
                <a:latin typeface="Bookman Old Style" pitchFamily="18" charset="0"/>
              </a:rPr>
              <a:t>Вершить добрые дела.</a:t>
            </a:r>
          </a:p>
        </p:txBody>
      </p:sp>
      <p:sp>
        <p:nvSpPr>
          <p:cNvPr id="41987" name="Rectangle 4"/>
          <p:cNvSpPr>
            <a:spLocks noChangeArrowheads="1"/>
          </p:cNvSpPr>
          <p:nvPr/>
        </p:nvSpPr>
        <p:spPr bwMode="auto">
          <a:xfrm>
            <a:off x="611188" y="3716338"/>
            <a:ext cx="7596187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b="1" i="1">
                <a:solidFill>
                  <a:srgbClr val="0000FF"/>
                </a:solidFill>
                <a:latin typeface="Bookman Old Style" pitchFamily="18" charset="0"/>
              </a:rPr>
              <a:t>В общем, вести</a:t>
            </a:r>
            <a:r>
              <a:rPr lang="ru-RU" altLang="ru-RU" sz="4400" b="1" i="1">
                <a:solidFill>
                  <a:srgbClr val="CC0000"/>
                </a:solidFill>
                <a:latin typeface="Bookman Old Style" pitchFamily="18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400" b="1" i="1">
                <a:solidFill>
                  <a:srgbClr val="990033"/>
                </a:solidFill>
                <a:latin typeface="Bookman Old Style" pitchFamily="18" charset="0"/>
              </a:rPr>
              <a:t>здоровый образ жизни!</a:t>
            </a:r>
          </a:p>
        </p:txBody>
      </p:sp>
      <p:sp>
        <p:nvSpPr>
          <p:cNvPr id="41988" name="WordArt 5"/>
          <p:cNvSpPr>
            <a:spLocks noChangeArrowheads="1" noChangeShapeType="1" noTextEdit="1"/>
          </p:cNvSpPr>
          <p:nvPr/>
        </p:nvSpPr>
        <p:spPr bwMode="auto">
          <a:xfrm>
            <a:off x="1763713" y="549275"/>
            <a:ext cx="4824412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>
                <a:ln w="12700">
                  <a:solidFill>
                    <a:srgbClr val="3366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chemeClr val="accent1"/>
                    </a:gs>
                  </a:gsLst>
                  <a:path path="rect">
                    <a:fillToRect l="50000" t="50000" r="50000" b="50000"/>
                  </a:path>
                </a:gradFill>
                <a:latin typeface="Arial"/>
                <a:cs typeface="Arial"/>
              </a:rPr>
              <a:t>Желаю</a:t>
            </a:r>
            <a:r>
              <a:rPr lang="ru-RU" sz="3600" b="1" i="1" kern="10" dirty="0">
                <a:ln w="12700">
                  <a:solidFill>
                    <a:srgbClr val="3366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chemeClr val="accent1"/>
                    </a:gs>
                  </a:gsLst>
                  <a:path path="rect">
                    <a:fillToRect l="50000" t="50000" r="50000" b="50000"/>
                  </a:path>
                </a:gradFill>
                <a:latin typeface="Arial"/>
                <a:cs typeface="Arial"/>
              </a:rPr>
              <a:t> вам:</a:t>
            </a:r>
          </a:p>
        </p:txBody>
      </p:sp>
    </p:spTree>
    <p:extLst>
      <p:ext uri="{BB962C8B-B14F-4D97-AF65-F5344CB8AC3E}">
        <p14:creationId xmlns:p14="http://schemas.microsoft.com/office/powerpoint/2010/main" val="197567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6"/>
          <p:cNvSpPr txBox="1">
            <a:spLocks noChangeArrowheads="1"/>
          </p:cNvSpPr>
          <p:nvPr/>
        </p:nvSpPr>
        <p:spPr bwMode="auto">
          <a:xfrm>
            <a:off x="539750" y="1700213"/>
            <a:ext cx="45370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7" name="Text Box 7"/>
          <p:cNvSpPr txBox="1">
            <a:spLocks noChangeArrowheads="1"/>
          </p:cNvSpPr>
          <p:nvPr/>
        </p:nvSpPr>
        <p:spPr bwMode="auto">
          <a:xfrm>
            <a:off x="900113" y="2276475"/>
            <a:ext cx="36734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8" name="Text Box 9"/>
          <p:cNvSpPr txBox="1">
            <a:spLocks noChangeArrowheads="1"/>
          </p:cNvSpPr>
          <p:nvPr/>
        </p:nvSpPr>
        <p:spPr bwMode="auto">
          <a:xfrm>
            <a:off x="395288" y="2852738"/>
            <a:ext cx="5327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9" name="Text Box 10"/>
          <p:cNvSpPr txBox="1">
            <a:spLocks noChangeArrowheads="1"/>
          </p:cNvSpPr>
          <p:nvPr/>
        </p:nvSpPr>
        <p:spPr bwMode="auto">
          <a:xfrm>
            <a:off x="539750" y="3716338"/>
            <a:ext cx="41036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4161" name="Group 65"/>
          <p:cNvGraphicFramePr>
            <a:graphicFrameLocks noGrp="1"/>
          </p:cNvGraphicFramePr>
          <p:nvPr>
            <p:ph idx="1"/>
          </p:nvPr>
        </p:nvGraphicFramePr>
        <p:xfrm>
          <a:off x="468313" y="1628775"/>
          <a:ext cx="7991475" cy="2884489"/>
        </p:xfrm>
        <a:graphic>
          <a:graphicData uri="http://schemas.openxmlformats.org/drawingml/2006/table">
            <a:tbl>
              <a:tblPr/>
              <a:tblGrid>
                <a:gridCol w="7991475"/>
              </a:tblGrid>
              <a:tr h="64785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Bookman Old Style" pitchFamily="18" charset="0"/>
                          <a:hlinkClick r:id="rId2" action="ppaction://hlinksldjump"/>
                        </a:rPr>
                        <a:t>Правильное питание</a:t>
                      </a: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90000" marR="90000" marT="46811" marB="46811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7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Bookman Old Style" pitchFamily="18" charset="0"/>
                          <a:hlinkClick r:id="rId3" action="ppaction://hlinksldjump"/>
                        </a:rPr>
                        <a:t>Сон</a:t>
                      </a: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90000" marR="90000" marT="46811" marB="46811" anchor="ctr" anchorCtr="1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72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Bookman Old Style" pitchFamily="18" charset="0"/>
                          <a:hlinkClick r:id="" action="ppaction://noaction"/>
                        </a:rPr>
                        <a:t>Активная деятельность и активный отдых</a:t>
                      </a: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90000" marR="90000" marT="46811" marB="46811" anchor="ctr" anchorCtr="1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660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Bookman Old Style" pitchFamily="18" charset="0"/>
                          <a:hlinkClick r:id="" action="ppaction://noaction"/>
                        </a:rPr>
                        <a:t>Вредные привычки</a:t>
                      </a: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90000" marR="90000" marT="46811" marB="46811" anchor="ctr" anchorCtr="1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155" name="Text Box 32"/>
          <p:cNvSpPr txBox="1">
            <a:spLocks noChangeArrowheads="1"/>
          </p:cNvSpPr>
          <p:nvPr/>
        </p:nvSpPr>
        <p:spPr bwMode="auto">
          <a:xfrm>
            <a:off x="5775325" y="172085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56" name="WordArt 66"/>
          <p:cNvSpPr>
            <a:spLocks noChangeArrowheads="1" noChangeShapeType="1" noTextEdit="1"/>
          </p:cNvSpPr>
          <p:nvPr/>
        </p:nvSpPr>
        <p:spPr bwMode="auto">
          <a:xfrm>
            <a:off x="285750" y="714375"/>
            <a:ext cx="8569325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solidFill>
                    <a:srgbClr val="3366FF"/>
                  </a:solidFill>
                  <a:round/>
                  <a:headEnd/>
                  <a:tailEnd/>
                </a:ln>
                <a:solidFill>
                  <a:srgbClr val="4597A0"/>
                </a:solidFill>
                <a:latin typeface="Arial"/>
                <a:cs typeface="Arial"/>
              </a:rPr>
              <a:t>Правила здорового образа жизни</a:t>
            </a:r>
          </a:p>
        </p:txBody>
      </p:sp>
    </p:spTree>
    <p:extLst>
      <p:ext uri="{BB962C8B-B14F-4D97-AF65-F5344CB8AC3E}">
        <p14:creationId xmlns:p14="http://schemas.microsoft.com/office/powerpoint/2010/main" val="44304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11_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1075" y="333375"/>
            <a:ext cx="2114550" cy="244792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933825"/>
            <a:ext cx="3240088" cy="2333625"/>
          </a:xfrm>
          <a:prstGeom prst="rect">
            <a:avLst/>
          </a:prstGeom>
          <a:noFill/>
          <a:ln w="19050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2" name="WordArt 7"/>
          <p:cNvSpPr>
            <a:spLocks noChangeArrowheads="1" noChangeShapeType="1" noTextEdit="1"/>
          </p:cNvSpPr>
          <p:nvPr/>
        </p:nvSpPr>
        <p:spPr bwMode="auto">
          <a:xfrm>
            <a:off x="395288" y="333375"/>
            <a:ext cx="5400675" cy="20875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solidFill>
                    <a:srgbClr val="3366FF"/>
                  </a:solidFill>
                  <a:round/>
                  <a:headEnd/>
                  <a:tailEnd/>
                </a:ln>
                <a:solidFill>
                  <a:srgbClr val="4597A0"/>
                </a:solidFill>
                <a:latin typeface="Arial"/>
                <a:cs typeface="Arial"/>
              </a:rPr>
              <a:t>Правильное </a:t>
            </a:r>
          </a:p>
          <a:p>
            <a:pPr algn="ctr"/>
            <a:r>
              <a:rPr lang="ru-RU" sz="3600" b="1" i="1" kern="10">
                <a:ln w="12700">
                  <a:solidFill>
                    <a:srgbClr val="3366FF"/>
                  </a:solidFill>
                  <a:round/>
                  <a:headEnd/>
                  <a:tailEnd/>
                </a:ln>
                <a:solidFill>
                  <a:srgbClr val="4597A0"/>
                </a:solidFill>
                <a:latin typeface="Arial"/>
                <a:cs typeface="Arial"/>
              </a:rPr>
              <a:t>питание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323850" y="3357563"/>
            <a:ext cx="842486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i="1">
                <a:solidFill>
                  <a:srgbClr val="990033"/>
                </a:solidFill>
                <a:latin typeface="Bookman Old Style" pitchFamily="18" charset="0"/>
              </a:rPr>
              <a:t>Правильное питание—основа здорового образа</a:t>
            </a:r>
            <a:r>
              <a:rPr lang="ru-RU" altLang="ru-RU" sz="2400" b="1" i="1">
                <a:solidFill>
                  <a:srgbClr val="990033"/>
                </a:solidFill>
              </a:rPr>
              <a:t> </a:t>
            </a: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635375" y="3744913"/>
            <a:ext cx="5184775" cy="292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i="1">
                <a:solidFill>
                  <a:srgbClr val="0000FF"/>
                </a:solidFill>
                <a:latin typeface="Bookman Old Style" pitchFamily="18" charset="0"/>
              </a:rPr>
              <a:t>Снижается заболеваемость учащихся, улучшается психологическое состояние детей, поднимается настроение,  а самое главное —повышается работоспособность и интерес к учебной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2991521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8208912" cy="936104"/>
          </a:xfrm>
          <a:ln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ru-RU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omic Sans MS" pitchFamily="66" charset="0"/>
              </a:rPr>
              <a:t>Полезно- </a:t>
            </a:r>
            <a:r>
              <a:rPr lang="ru-RU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omic Sans MS" pitchFamily="66" charset="0"/>
              </a:rPr>
              <a:t>вредно!</a:t>
            </a:r>
            <a:endParaRPr lang="ru-RU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omic Sans MS" pitchFamily="66" charset="0"/>
            </a:endParaRPr>
          </a:p>
        </p:txBody>
      </p:sp>
      <p:pic>
        <p:nvPicPr>
          <p:cNvPr id="5" name="Рисунок 4" descr="163163568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437063"/>
            <a:ext cx="1511300" cy="131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 descr="314889979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1557338"/>
            <a:ext cx="1177925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Прямоугольник 9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75" y="328613"/>
            <a:ext cx="8905875" cy="1579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C:\Documents and Settings\1\Мои документы\Мои рисунки\rk_ku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1300" y="3187700"/>
            <a:ext cx="2609850" cy="307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5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900" y="1530350"/>
            <a:ext cx="2463800" cy="282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7062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899592" y="704850"/>
            <a:ext cx="8712968" cy="635918"/>
          </a:xfrm>
          <a:ln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/>
            </a:r>
            <a:b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omic Sans MS" pitchFamily="66" charset="0"/>
              </a:rPr>
              <a:t>Полезно- </a:t>
            </a:r>
            <a:r>
              <a:rPr lang="ru-RU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omic Sans MS" pitchFamily="66" charset="0"/>
              </a:rPr>
              <a:t>вредно!</a:t>
            </a:r>
            <a:endParaRPr lang="ru-RU" sz="4400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00125" y="1603375"/>
            <a:ext cx="3114675" cy="3328988"/>
          </a:xfrm>
        </p:spPr>
      </p:pic>
      <p:pic>
        <p:nvPicPr>
          <p:cNvPr id="5" name="Рисунок 4" descr="163163568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5157788"/>
            <a:ext cx="1720850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 descr="314889979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1484313"/>
            <a:ext cx="1344613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 descr="C:\Documents and Settings\1\Мои документы\Мои рисунки\coca-cola-log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2968625"/>
            <a:ext cx="3041650" cy="3475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0682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100" y="1457325"/>
            <a:ext cx="3101975" cy="296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314889979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1484313"/>
            <a:ext cx="10922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 descr="163163568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4941888"/>
            <a:ext cx="1720850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3550" y="66675"/>
            <a:ext cx="7997825" cy="1639888"/>
          </a:xfrm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250" y="3260725"/>
            <a:ext cx="3286125" cy="3024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8441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150" y="2636838"/>
            <a:ext cx="6550025" cy="563562"/>
          </a:xfrm>
        </p:spPr>
        <p:txBody>
          <a:bodyPr/>
          <a:lstStyle/>
          <a:p>
            <a:pPr>
              <a:defRPr/>
            </a:pPr>
            <a:endParaRPr lang="ru-RU" sz="1300" dirty="0"/>
          </a:p>
        </p:txBody>
      </p:sp>
      <p:pic>
        <p:nvPicPr>
          <p:cNvPr id="8198" name="Picture 5" descr="tvoro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307887"/>
            <a:ext cx="2249487" cy="181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16" descr="0_3a03_689957e2_X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3825" y="1603375"/>
            <a:ext cx="2176463" cy="2005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Рисунок 14" descr="3283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38" y="1676400"/>
            <a:ext cx="2157412" cy="188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3708400" y="1628775"/>
            <a:ext cx="3527425" cy="20621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0" hangingPunct="0">
              <a:defRPr/>
            </a:pPr>
            <a:endParaRPr lang="ru-RU" sz="1600" b="1" dirty="0">
              <a:solidFill>
                <a:schemeClr val="accent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Calibri"/>
              <a:ea typeface="+mj-ea"/>
              <a:cs typeface="+mj-cs"/>
            </a:endParaRPr>
          </a:p>
          <a:p>
            <a:pPr algn="r" eaLnBrk="0" hangingPunct="0">
              <a:defRPr/>
            </a:pPr>
            <a:endParaRPr lang="ru-RU" sz="1600" b="1" dirty="0">
              <a:solidFill>
                <a:schemeClr val="accent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Calibri"/>
              <a:ea typeface="+mj-ea"/>
              <a:cs typeface="+mj-cs"/>
            </a:endParaRPr>
          </a:p>
          <a:p>
            <a:pPr algn="r" eaLnBrk="0" hangingPunct="0">
              <a:defRPr/>
            </a:pPr>
            <a:endParaRPr lang="ru-RU" sz="1600" b="1" dirty="0">
              <a:solidFill>
                <a:schemeClr val="accent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Calibri"/>
              <a:ea typeface="+mj-ea"/>
              <a:cs typeface="+mj-cs"/>
            </a:endParaRPr>
          </a:p>
          <a:p>
            <a:pPr algn="r" eaLnBrk="0" hangingPunct="0">
              <a:defRPr/>
            </a:pPr>
            <a:endParaRPr lang="ru-RU" sz="2000" b="1" dirty="0">
              <a:solidFill>
                <a:schemeClr val="accent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Calibri"/>
              <a:ea typeface="+mj-ea"/>
              <a:cs typeface="+mj-cs"/>
            </a:endParaRPr>
          </a:p>
          <a:p>
            <a:pPr algn="r" eaLnBrk="0" hangingPunct="0">
              <a:defRPr/>
            </a:pPr>
            <a:endParaRPr lang="ru-RU" sz="2000" b="1" dirty="0">
              <a:solidFill>
                <a:schemeClr val="accent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Calibri"/>
              <a:ea typeface="+mj-ea"/>
              <a:cs typeface="+mj-cs"/>
            </a:endParaRPr>
          </a:p>
          <a:p>
            <a:pPr eaLnBrk="0" hangingPunct="0">
              <a:defRPr/>
            </a:pPr>
            <a:r>
              <a:rPr lang="ru-RU" sz="2000" b="1" dirty="0">
                <a:solidFill>
                  <a:schemeClr val="accent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+mj-ea"/>
                <a:cs typeface="+mj-cs"/>
              </a:rPr>
              <a:t/>
            </a:r>
            <a:br>
              <a:rPr lang="ru-RU" sz="2000" b="1" dirty="0">
                <a:solidFill>
                  <a:schemeClr val="accent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+mj-ea"/>
                <a:cs typeface="+mj-cs"/>
              </a:rPr>
            </a:br>
            <a:endParaRPr lang="ru-RU" sz="2000" b="1" dirty="0">
              <a:solidFill>
                <a:schemeClr val="accent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Calibri"/>
              <a:ea typeface="+mj-ea"/>
              <a:cs typeface="+mj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699792" y="764704"/>
            <a:ext cx="3384376" cy="1030430"/>
          </a:xfrm>
          <a:prstGeom prst="rect">
            <a:avLst/>
          </a:prstGeom>
        </p:spPr>
        <p:txBody>
          <a:bodyPr>
            <a:prstTxWarp prst="textPlain">
              <a:avLst/>
            </a:prstTxWarp>
            <a:spAutoFit/>
          </a:bodyPr>
          <a:lstStyle/>
          <a:p>
            <a:pPr algn="ctr">
              <a:defRPr/>
            </a:pPr>
            <a:r>
              <a:rPr lang="ru-RU" sz="3200" b="1" spc="300" dirty="0">
                <a:ln w="1143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45500">
                    <a:srgbClr val="0F6FC6">
                      <a:satMod val="220000"/>
                      <a:alpha val="35000"/>
                    </a:srgbClr>
                  </a:glow>
                </a:effectLst>
                <a:latin typeface="Comic Sans MS" pitchFamily="66" charset="0"/>
              </a:rPr>
              <a:t>Витамин</a:t>
            </a:r>
            <a:r>
              <a:rPr lang="ru-RU" sz="3200" b="1" spc="300" dirty="0">
                <a:ln w="11430" cmpd="sng">
                  <a:solidFill>
                    <a:srgbClr val="0F6FC6">
                      <a:tint val="10000"/>
                    </a:srgb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45500">
                    <a:srgbClr val="0F6FC6">
                      <a:satMod val="220000"/>
                      <a:alpha val="35000"/>
                    </a:srgbClr>
                  </a:glow>
                </a:effectLst>
                <a:latin typeface="Comic Sans MS" pitchFamily="66" charset="0"/>
              </a:rPr>
              <a:t> </a:t>
            </a:r>
            <a:r>
              <a:rPr lang="ru-RU" sz="3200" b="1" spc="300" dirty="0">
                <a:ln w="1143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45500">
                    <a:srgbClr val="0F6FC6">
                      <a:satMod val="220000"/>
                      <a:alpha val="35000"/>
                    </a:srgbClr>
                  </a:glow>
                </a:effectLst>
                <a:latin typeface="Comic Sans MS" pitchFamily="66" charset="0"/>
              </a:rPr>
              <a:t>А</a:t>
            </a:r>
            <a:endParaRPr lang="ru-RU" sz="3200" b="1" dirty="0">
              <a:ln w="11430" cmpd="sng">
                <a:solidFill>
                  <a:sysClr val="windowText" lastClr="000000"/>
                </a:solidFill>
                <a:prstDash val="solid"/>
                <a:miter lim="800000"/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  <a:p>
            <a:pPr algn="ctr">
              <a:defRPr/>
            </a:pPr>
            <a:endParaRPr lang="ru-RU" sz="3200" b="1" spc="300" dirty="0">
              <a:ln w="11430" cmpd="sng">
                <a:solidFill>
                  <a:srgbClr val="0F6FC6">
                    <a:tint val="10000"/>
                  </a:srgb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45500">
                  <a:srgbClr val="0F6FC6">
                    <a:satMod val="220000"/>
                    <a:alpha val="35000"/>
                  </a:srgbClr>
                </a:glo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700338" y="1989138"/>
            <a:ext cx="3816350" cy="22463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ru-RU" sz="2000" b="1" dirty="0">
              <a:solidFill>
                <a:srgbClr val="0F6FC6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Calibri"/>
            </a:endParaRPr>
          </a:p>
          <a:p>
            <a:pPr>
              <a:defRPr/>
            </a:pPr>
            <a:endParaRPr lang="ru-RU" sz="2000" b="1" dirty="0">
              <a:solidFill>
                <a:srgbClr val="0F6FC6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Calibri"/>
            </a:endParaRPr>
          </a:p>
          <a:p>
            <a:pPr>
              <a:defRPr/>
            </a:pPr>
            <a:endParaRPr lang="ru-RU" sz="2000" b="1" dirty="0">
              <a:solidFill>
                <a:srgbClr val="0F6FC6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Calibri"/>
            </a:endParaRPr>
          </a:p>
          <a:p>
            <a:pPr>
              <a:defRPr/>
            </a:pPr>
            <a:endParaRPr lang="ru-RU" sz="2000" b="1" dirty="0">
              <a:solidFill>
                <a:srgbClr val="0F6FC6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Calibri"/>
            </a:endParaRPr>
          </a:p>
          <a:p>
            <a:pPr>
              <a:defRPr/>
            </a:pPr>
            <a:endParaRPr lang="ru-RU" sz="2000" b="1" dirty="0">
              <a:solidFill>
                <a:srgbClr val="0F6FC6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Calibri"/>
            </a:endParaRPr>
          </a:p>
          <a:p>
            <a:pPr>
              <a:defRPr/>
            </a:pPr>
            <a:endParaRPr lang="ru-RU" sz="2000" b="1" dirty="0">
              <a:solidFill>
                <a:srgbClr val="0F6FC6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Calibri"/>
            </a:endParaRPr>
          </a:p>
          <a:p>
            <a:pPr>
              <a:defRPr/>
            </a:pPr>
            <a:endParaRPr lang="ru-RU" sz="2000" b="1" dirty="0">
              <a:solidFill>
                <a:srgbClr val="0F6FC6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Calibri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627313" y="1844675"/>
            <a:ext cx="4321175" cy="19383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ru-RU" sz="2000" b="1" dirty="0">
              <a:solidFill>
                <a:srgbClr val="0F6FC6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Calibri"/>
            </a:endParaRPr>
          </a:p>
          <a:p>
            <a:pPr>
              <a:defRPr/>
            </a:pPr>
            <a:endParaRPr lang="ru-RU" sz="2000" b="1" dirty="0">
              <a:solidFill>
                <a:srgbClr val="0F6FC6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Calibri"/>
            </a:endParaRPr>
          </a:p>
          <a:p>
            <a:pPr>
              <a:defRPr/>
            </a:pPr>
            <a:r>
              <a:rPr lang="ru-RU" sz="2000" b="1" dirty="0">
                <a:solidFill>
                  <a:srgbClr val="0F6FC6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omic Sans MS" pitchFamily="66" charset="0"/>
              </a:rPr>
              <a:t>Помни истину простую:</a:t>
            </a:r>
            <a:br>
              <a:rPr lang="ru-RU" sz="2000" b="1" dirty="0">
                <a:solidFill>
                  <a:srgbClr val="0F6FC6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000" b="1" dirty="0">
                <a:solidFill>
                  <a:srgbClr val="0F6FC6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omic Sans MS" pitchFamily="66" charset="0"/>
              </a:rPr>
              <a:t>Лучше видит </a:t>
            </a:r>
            <a:r>
              <a:rPr lang="ru-RU" sz="2000" b="1" dirty="0" smtClean="0">
                <a:solidFill>
                  <a:srgbClr val="0F6FC6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omic Sans MS" pitchFamily="66" charset="0"/>
              </a:rPr>
              <a:t>только тот,</a:t>
            </a:r>
            <a:br>
              <a:rPr lang="ru-RU" sz="2000" b="1" dirty="0" smtClean="0">
                <a:solidFill>
                  <a:srgbClr val="0F6FC6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000" b="1" dirty="0" smtClean="0">
                <a:solidFill>
                  <a:srgbClr val="0F6FC6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omic Sans MS" pitchFamily="66" charset="0"/>
              </a:rPr>
              <a:t>Кто </a:t>
            </a:r>
            <a:r>
              <a:rPr lang="ru-RU" sz="2000" b="1" dirty="0">
                <a:solidFill>
                  <a:srgbClr val="0F6FC6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omic Sans MS" pitchFamily="66" charset="0"/>
              </a:rPr>
              <a:t>жуёт морковь сырую</a:t>
            </a:r>
            <a:br>
              <a:rPr lang="ru-RU" sz="2000" b="1" dirty="0">
                <a:solidFill>
                  <a:srgbClr val="0F6FC6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000" b="1" dirty="0">
                <a:solidFill>
                  <a:srgbClr val="0F6FC6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omic Sans MS" pitchFamily="66" charset="0"/>
              </a:rPr>
              <a:t>Или сок морковный пьёт.</a:t>
            </a:r>
            <a:endParaRPr lang="ru-RU" sz="20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8205" name="Прямоугольник 18"/>
          <p:cNvSpPr>
            <a:spLocks noChangeArrowheads="1"/>
          </p:cNvSpPr>
          <p:nvPr/>
        </p:nvSpPr>
        <p:spPr bwMode="auto">
          <a:xfrm>
            <a:off x="5651500" y="4005263"/>
            <a:ext cx="34925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ru-RU" dirty="0"/>
          </a:p>
          <a:p>
            <a:pPr eaLnBrk="1" hangingPunct="1"/>
            <a:endParaRPr lang="en-US" altLang="ru-RU" dirty="0"/>
          </a:p>
          <a:p>
            <a:pPr eaLnBrk="1" hangingPunct="1"/>
            <a:endParaRPr lang="en-US" altLang="ru-RU" dirty="0"/>
          </a:p>
          <a:p>
            <a:pPr eaLnBrk="1" hangingPunct="1"/>
            <a:endParaRPr lang="ru-RU" altLang="ru-RU" b="1" i="1" dirty="0">
              <a:solidFill>
                <a:srgbClr val="00B050"/>
              </a:solidFill>
            </a:endParaRPr>
          </a:p>
          <a:p>
            <a:pPr eaLnBrk="1" hangingPunct="1"/>
            <a:endParaRPr lang="ru-RU" altLang="ru-RU" b="1" i="1" dirty="0">
              <a:solidFill>
                <a:srgbClr val="00B050"/>
              </a:solidFill>
            </a:endParaRPr>
          </a:p>
          <a:p>
            <a:pPr eaLnBrk="1" hangingPunct="1"/>
            <a:r>
              <a:rPr lang="ru-RU" altLang="ru-RU" b="1" dirty="0">
                <a:solidFill>
                  <a:srgbClr val="00B050"/>
                </a:solidFill>
                <a:latin typeface="Comic Sans MS" pitchFamily="66" charset="0"/>
              </a:rPr>
              <a:t>Витамин А  улучшает зрение, сопротивляемость организма в целом. </a:t>
            </a:r>
          </a:p>
        </p:txBody>
      </p:sp>
    </p:spTree>
    <p:extLst>
      <p:ext uri="{BB962C8B-B14F-4D97-AF65-F5344CB8AC3E}">
        <p14:creationId xmlns:p14="http://schemas.microsoft.com/office/powerpoint/2010/main" val="3147332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2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82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2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5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0"/>
            <a:ext cx="6131024" cy="1124744"/>
          </a:xfrm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ru-RU" sz="5400" b="1" spc="300" dirty="0" smtClean="0">
                <a:ln w="1143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45500">
                    <a:srgbClr val="0F6FC6">
                      <a:satMod val="220000"/>
                      <a:alpha val="35000"/>
                    </a:srgbClr>
                  </a:glow>
                </a:effectLst>
                <a:latin typeface="Comic Sans MS" pitchFamily="66" charset="0"/>
              </a:rPr>
              <a:t>Витамин В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9220" name="Рисунок 12" descr="125308075427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750" y="3906838"/>
            <a:ext cx="2352675" cy="1951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 descr="faa21905750982a9df258fb1c5770d6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63" y="3906838"/>
            <a:ext cx="2249487" cy="177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9" name="Прямоугольник 10"/>
          <p:cNvSpPr>
            <a:spLocks noChangeArrowheads="1"/>
          </p:cNvSpPr>
          <p:nvPr/>
        </p:nvSpPr>
        <p:spPr bwMode="auto">
          <a:xfrm>
            <a:off x="2627313" y="2636838"/>
            <a:ext cx="4465637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 b="1">
              <a:solidFill>
                <a:schemeClr val="accent1"/>
              </a:solidFill>
            </a:endParaRPr>
          </a:p>
          <a:p>
            <a:pPr eaLnBrk="1" hangingPunct="1"/>
            <a:r>
              <a:rPr lang="ru-RU" altLang="ru-RU" b="1">
                <a:solidFill>
                  <a:schemeClr val="accent1"/>
                </a:solidFill>
              </a:rPr>
              <a:t> </a:t>
            </a:r>
            <a:r>
              <a:rPr lang="ru-RU" altLang="ru-RU" sz="2000" b="1">
                <a:solidFill>
                  <a:schemeClr val="accent1"/>
                </a:solidFill>
                <a:latin typeface="Comic Sans MS" pitchFamily="66" charset="0"/>
              </a:rPr>
              <a:t>Очень важно спозаранку</a:t>
            </a:r>
          </a:p>
          <a:p>
            <a:pPr eaLnBrk="1" hangingPunct="1"/>
            <a:r>
              <a:rPr lang="ru-RU" altLang="ru-RU" sz="2000" b="1">
                <a:solidFill>
                  <a:schemeClr val="accent1"/>
                </a:solidFill>
                <a:latin typeface="Comic Sans MS" pitchFamily="66" charset="0"/>
              </a:rPr>
              <a:t>Съесть за завтраком овсянку.</a:t>
            </a:r>
          </a:p>
          <a:p>
            <a:pPr eaLnBrk="1" hangingPunct="1"/>
            <a:endParaRPr lang="ru-RU" altLang="ru-RU" sz="2000" b="1"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9223" name="Прямоугольник 11"/>
          <p:cNvSpPr>
            <a:spLocks noChangeArrowheads="1"/>
          </p:cNvSpPr>
          <p:nvPr/>
        </p:nvSpPr>
        <p:spPr bwMode="auto">
          <a:xfrm>
            <a:off x="3132138" y="4941888"/>
            <a:ext cx="33845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rgbClr val="00B050"/>
                </a:solidFill>
                <a:latin typeface="Comic Sans MS" pitchFamily="66" charset="0"/>
              </a:rPr>
              <a:t>Витамин  В  делает человека бодрым, сильным, укрепляет сердце и нервную систему.</a:t>
            </a:r>
          </a:p>
        </p:txBody>
      </p:sp>
      <p:pic>
        <p:nvPicPr>
          <p:cNvPr id="922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7775" y="1457325"/>
            <a:ext cx="2249488" cy="188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7038" y="1390650"/>
            <a:ext cx="2316162" cy="1882775"/>
          </a:xfrm>
        </p:spPr>
      </p:pic>
    </p:spTree>
    <p:extLst>
      <p:ext uri="{BB962C8B-B14F-4D97-AF65-F5344CB8AC3E}">
        <p14:creationId xmlns:p14="http://schemas.microsoft.com/office/powerpoint/2010/main" val="3956227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373</Words>
  <Application>Microsoft Office PowerPoint</Application>
  <PresentationFormat>Экран (4:3)</PresentationFormat>
  <Paragraphs>104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Полезно- вредно!</vt:lpstr>
      <vt:lpstr> Полезно- вредно!</vt:lpstr>
      <vt:lpstr>Презентация PowerPoint</vt:lpstr>
      <vt:lpstr>Презентация PowerPoint</vt:lpstr>
      <vt:lpstr>Витамин В</vt:lpstr>
      <vt:lpstr>Витамин С</vt:lpstr>
      <vt:lpstr>Витамин D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Светлана</cp:lastModifiedBy>
  <cp:revision>9</cp:revision>
  <dcterms:created xsi:type="dcterms:W3CDTF">2014-02-11T06:19:44Z</dcterms:created>
  <dcterms:modified xsi:type="dcterms:W3CDTF">2014-02-22T17:27:02Z</dcterms:modified>
</cp:coreProperties>
</file>