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4FA465C-64DC-4A7F-81F3-88F039BDEA5B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8582621-221F-4206-B6D0-73B578B55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465C-64DC-4A7F-81F3-88F039BDEA5B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2621-221F-4206-B6D0-73B578B55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465C-64DC-4A7F-81F3-88F039BDEA5B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2621-221F-4206-B6D0-73B578B55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FA465C-64DC-4A7F-81F3-88F039BDEA5B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8582621-221F-4206-B6D0-73B578B55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4FA465C-64DC-4A7F-81F3-88F039BDEA5B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8582621-221F-4206-B6D0-73B578B55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465C-64DC-4A7F-81F3-88F039BDEA5B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2621-221F-4206-B6D0-73B578B55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465C-64DC-4A7F-81F3-88F039BDEA5B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2621-221F-4206-B6D0-73B578B55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FA465C-64DC-4A7F-81F3-88F039BDEA5B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8582621-221F-4206-B6D0-73B578B55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A465C-64DC-4A7F-81F3-88F039BDEA5B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82621-221F-4206-B6D0-73B578B55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4FA465C-64DC-4A7F-81F3-88F039BDEA5B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8582621-221F-4206-B6D0-73B578B55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4FA465C-64DC-4A7F-81F3-88F039BDEA5B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8582621-221F-4206-B6D0-73B578B55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4FA465C-64DC-4A7F-81F3-88F039BDEA5B}" type="datetimeFigureOut">
              <a:rPr lang="ru-RU" smtClean="0"/>
              <a:pPr/>
              <a:t>04.10.2015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8582621-221F-4206-B6D0-73B578B55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124744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Тема</a:t>
            </a:r>
            <a:r>
              <a:rPr lang="en-US" sz="1800" dirty="0" smtClean="0"/>
              <a:t>:</a:t>
            </a:r>
            <a:r>
              <a:rPr lang="ru-RU" dirty="0" smtClean="0"/>
              <a:t> </a:t>
            </a:r>
            <a:r>
              <a:rPr lang="ru-RU" dirty="0" smtClean="0"/>
              <a:t>Понятие и классификация </a:t>
            </a:r>
            <a:r>
              <a:rPr lang="ru-RU" dirty="0" smtClean="0"/>
              <a:t>налогов</a:t>
            </a:r>
            <a:br>
              <a:rPr lang="ru-RU" dirty="0" smtClean="0"/>
            </a:br>
            <a:r>
              <a:rPr lang="ru-RU" sz="2000" dirty="0" smtClean="0"/>
              <a:t>дисциплина</a:t>
            </a:r>
            <a:r>
              <a:rPr lang="en-US" sz="2000" dirty="0" smtClean="0"/>
              <a:t>:</a:t>
            </a:r>
            <a:r>
              <a:rPr lang="ru-RU" dirty="0" smtClean="0"/>
              <a:t> </a:t>
            </a:r>
            <a:r>
              <a:rPr lang="ru-RU" sz="2200" dirty="0" smtClean="0"/>
              <a:t>налоги и налогообложение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 способу уплаты налоги подразделяются на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000" dirty="0" smtClean="0"/>
              <a:t>Декларационные </a:t>
            </a:r>
            <a:r>
              <a:rPr lang="en-US" sz="3000" dirty="0" smtClean="0"/>
              <a:t>(</a:t>
            </a:r>
            <a:r>
              <a:rPr lang="ru-RU" sz="3000" dirty="0" smtClean="0"/>
              <a:t>налогоплательщики</a:t>
            </a:r>
            <a:r>
              <a:rPr lang="en-US" sz="3000" dirty="0" smtClean="0"/>
              <a:t>-</a:t>
            </a:r>
            <a:r>
              <a:rPr lang="ru-RU" sz="3000" dirty="0" smtClean="0"/>
              <a:t>юридические лица и предприниматели</a:t>
            </a:r>
            <a:r>
              <a:rPr lang="en-US" sz="3000" dirty="0" smtClean="0"/>
              <a:t>).</a:t>
            </a:r>
            <a:endParaRPr lang="ru-RU" sz="3000" dirty="0" smtClean="0"/>
          </a:p>
          <a:p>
            <a:pPr algn="just"/>
            <a:r>
              <a:rPr lang="ru-RU" sz="3000" dirty="0" smtClean="0"/>
              <a:t>У источника получения дохода </a:t>
            </a:r>
            <a:r>
              <a:rPr lang="en-US" sz="3000" dirty="0" smtClean="0"/>
              <a:t>(</a:t>
            </a:r>
            <a:r>
              <a:rPr lang="ru-RU" sz="3000" dirty="0" smtClean="0"/>
              <a:t>налог на доходы физических лиц</a:t>
            </a:r>
            <a:r>
              <a:rPr lang="en-US" sz="3000" dirty="0" smtClean="0"/>
              <a:t>).</a:t>
            </a:r>
            <a:endParaRPr lang="ru-RU" sz="3000" dirty="0" smtClean="0"/>
          </a:p>
          <a:p>
            <a:pPr algn="just"/>
            <a:r>
              <a:rPr lang="ru-RU" sz="3000" dirty="0" smtClean="0"/>
              <a:t>Кадастровые </a:t>
            </a:r>
            <a:r>
              <a:rPr lang="en-US" sz="3000" dirty="0" smtClean="0"/>
              <a:t>(</a:t>
            </a:r>
            <a:r>
              <a:rPr lang="ru-RU" sz="3000" dirty="0" smtClean="0"/>
              <a:t>транспортный налог</a:t>
            </a:r>
            <a:r>
              <a:rPr lang="en-US" sz="3000" dirty="0" smtClean="0"/>
              <a:t>,</a:t>
            </a:r>
            <a:r>
              <a:rPr lang="ru-RU" sz="3000" dirty="0" smtClean="0"/>
              <a:t> земельный налог</a:t>
            </a:r>
            <a:r>
              <a:rPr lang="en-US" sz="3000" dirty="0" smtClean="0"/>
              <a:t>,</a:t>
            </a:r>
            <a:r>
              <a:rPr lang="ru-RU" sz="3000" dirty="0" smtClean="0"/>
              <a:t> налог на имущество физических лиц</a:t>
            </a:r>
            <a:r>
              <a:rPr lang="en-US" sz="3000" dirty="0" smtClean="0"/>
              <a:t>).</a:t>
            </a:r>
            <a:endParaRPr lang="ru-RU" sz="3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 виду процентной ставки налоги подразделяются на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40" dirty="0" smtClean="0"/>
              <a:t>Налоги с твердой ставкой </a:t>
            </a:r>
            <a:r>
              <a:rPr lang="en-US" sz="2840" dirty="0" smtClean="0"/>
              <a:t>(</a:t>
            </a:r>
            <a:r>
              <a:rPr lang="ru-RU" sz="2840" dirty="0" smtClean="0"/>
              <a:t>установлена в рублях на единицу налогообложения</a:t>
            </a:r>
            <a:r>
              <a:rPr lang="en-US" sz="2840" dirty="0" smtClean="0"/>
              <a:t>, </a:t>
            </a:r>
            <a:r>
              <a:rPr lang="ru-RU" sz="2840" dirty="0" smtClean="0"/>
              <a:t> например</a:t>
            </a:r>
            <a:r>
              <a:rPr lang="en-US" sz="2840" dirty="0" smtClean="0"/>
              <a:t>,</a:t>
            </a:r>
            <a:r>
              <a:rPr lang="ru-RU" sz="2840" dirty="0" smtClean="0"/>
              <a:t> транспортный налог </a:t>
            </a:r>
            <a:r>
              <a:rPr lang="en-US" sz="2840" dirty="0" smtClean="0"/>
              <a:t>.</a:t>
            </a:r>
            <a:endParaRPr lang="ru-RU" sz="2840" dirty="0" smtClean="0"/>
          </a:p>
          <a:p>
            <a:pPr algn="just"/>
            <a:r>
              <a:rPr lang="ru-RU" sz="2840" dirty="0" smtClean="0"/>
              <a:t>Налоги с процентной ставкой </a:t>
            </a:r>
            <a:r>
              <a:rPr lang="en-US" sz="2840" dirty="0" smtClean="0"/>
              <a:t>(</a:t>
            </a:r>
            <a:r>
              <a:rPr lang="ru-RU" sz="2840" dirty="0" smtClean="0"/>
              <a:t>установлена в процентах к налогооблагаемой базе</a:t>
            </a:r>
            <a:r>
              <a:rPr lang="en-US" sz="2840" dirty="0" smtClean="0"/>
              <a:t>,</a:t>
            </a:r>
            <a:r>
              <a:rPr lang="ru-RU" sz="2840" dirty="0" smtClean="0"/>
              <a:t> например</a:t>
            </a:r>
            <a:r>
              <a:rPr lang="en-US" sz="2840" dirty="0" smtClean="0"/>
              <a:t>,</a:t>
            </a:r>
            <a:r>
              <a:rPr lang="ru-RU" sz="2840" dirty="0" smtClean="0"/>
              <a:t> налог на прибыль организаций</a:t>
            </a:r>
            <a:r>
              <a:rPr lang="en-US" sz="2840" dirty="0" smtClean="0"/>
              <a:t>,</a:t>
            </a:r>
            <a:r>
              <a:rPr lang="ru-RU" sz="2840" dirty="0" smtClean="0"/>
              <a:t> НДФЛ</a:t>
            </a:r>
            <a:r>
              <a:rPr lang="en-US" sz="2840" dirty="0" smtClean="0"/>
              <a:t>,</a:t>
            </a:r>
            <a:r>
              <a:rPr lang="ru-RU" sz="2840" dirty="0" smtClean="0"/>
              <a:t> НДС</a:t>
            </a:r>
            <a:r>
              <a:rPr lang="en-US" sz="2840" dirty="0" smtClean="0"/>
              <a:t>).</a:t>
            </a:r>
            <a:r>
              <a:rPr lang="ru-RU" sz="2840" dirty="0" smtClean="0"/>
              <a:t> </a:t>
            </a:r>
            <a:endParaRPr lang="en-US" sz="2840" dirty="0" smtClean="0"/>
          </a:p>
          <a:p>
            <a:pPr algn="just"/>
            <a:r>
              <a:rPr lang="ru-RU" sz="2840" dirty="0" smtClean="0"/>
              <a:t>Смешанные</a:t>
            </a:r>
            <a:r>
              <a:rPr lang="en-US" sz="2840" dirty="0" smtClean="0"/>
              <a:t>.</a:t>
            </a:r>
            <a:endParaRPr lang="ru-RU" sz="284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ЛИТЕРАТУРА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</a:t>
            </a:r>
          </a:p>
          <a:p>
            <a:pPr algn="just"/>
            <a:r>
              <a:rPr lang="ru-RU" dirty="0" smtClean="0"/>
              <a:t>Налоговый Кодекс РФ. Части </a:t>
            </a:r>
            <a:r>
              <a:rPr lang="de-DE" dirty="0" smtClean="0"/>
              <a:t>I и </a:t>
            </a:r>
            <a:r>
              <a:rPr lang="en-US" dirty="0" smtClean="0"/>
              <a:t>II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 </a:t>
            </a:r>
          </a:p>
          <a:p>
            <a:pPr algn="just"/>
            <a:r>
              <a:rPr lang="ru-RU" dirty="0" smtClean="0"/>
              <a:t>Комментарий официальных органов к Части </a:t>
            </a:r>
            <a:r>
              <a:rPr lang="en-US" dirty="0" smtClean="0"/>
              <a:t>II</a:t>
            </a:r>
            <a:r>
              <a:rPr lang="ru-RU" dirty="0" smtClean="0"/>
              <a:t> НК РФ, - Изд. "Экономика и право", 20</a:t>
            </a:r>
            <a:r>
              <a:rPr lang="en-US" dirty="0" smtClean="0"/>
              <a:t>1</a:t>
            </a:r>
            <a:r>
              <a:rPr lang="ru-RU" dirty="0" smtClean="0"/>
              <a:t>4г.</a:t>
            </a:r>
          </a:p>
          <a:p>
            <a:pPr algn="just"/>
            <a:r>
              <a:rPr lang="ru-RU" dirty="0" smtClean="0"/>
              <a:t> </a:t>
            </a:r>
          </a:p>
          <a:p>
            <a:pPr algn="just"/>
            <a:r>
              <a:rPr lang="ru-RU" dirty="0" smtClean="0"/>
              <a:t>Все налоги и сборы. – Москва: изд. "Экономика и право", 20</a:t>
            </a:r>
            <a:r>
              <a:rPr lang="en-US" dirty="0" smtClean="0"/>
              <a:t>1</a:t>
            </a:r>
            <a:r>
              <a:rPr lang="ru-RU" smtClean="0"/>
              <a:t>4 </a:t>
            </a:r>
            <a:r>
              <a:rPr lang="ru-RU" dirty="0" smtClean="0"/>
              <a:t>г.</a:t>
            </a:r>
          </a:p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Налоги подразделяются </a:t>
            </a:r>
            <a:r>
              <a:rPr lang="en-US" dirty="0" smtClean="0"/>
              <a:t>(</a:t>
            </a:r>
            <a:r>
              <a:rPr lang="ru-RU" dirty="0" err="1" smtClean="0"/>
              <a:t>основые</a:t>
            </a:r>
            <a:r>
              <a:rPr lang="ru-RU" dirty="0" smtClean="0"/>
              <a:t> критерии</a:t>
            </a:r>
            <a:r>
              <a:rPr lang="en-US" dirty="0" smtClean="0"/>
              <a:t>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/>
              <a:t>1. </a:t>
            </a:r>
            <a:r>
              <a:rPr lang="ru-RU" sz="2800" dirty="0" smtClean="0"/>
              <a:t>По отношению к уровню власти</a:t>
            </a:r>
            <a:r>
              <a:rPr lang="en-US" sz="2800" dirty="0" smtClean="0"/>
              <a:t>.</a:t>
            </a:r>
          </a:p>
          <a:p>
            <a:pPr algn="just"/>
            <a:endParaRPr lang="ru-RU" sz="2800" dirty="0" smtClean="0"/>
          </a:p>
          <a:p>
            <a:pPr algn="just"/>
            <a:r>
              <a:rPr lang="en-US" sz="2800" dirty="0" smtClean="0"/>
              <a:t>2. </a:t>
            </a:r>
            <a:r>
              <a:rPr lang="ru-RU" sz="2800" dirty="0" smtClean="0"/>
              <a:t>По принципу </a:t>
            </a:r>
            <a:r>
              <a:rPr lang="ru-RU" sz="2800" dirty="0" err="1" smtClean="0"/>
              <a:t>перелагаемости</a:t>
            </a:r>
            <a:r>
              <a:rPr lang="en-US" sz="2800" dirty="0" smtClean="0"/>
              <a:t>.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3.</a:t>
            </a:r>
            <a:r>
              <a:rPr lang="ru-RU" sz="2800" dirty="0" smtClean="0"/>
              <a:t> По налогоплательщикам</a:t>
            </a:r>
            <a:r>
              <a:rPr lang="en-US" sz="2800" dirty="0" smtClean="0"/>
              <a:t>.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4. </a:t>
            </a:r>
            <a:r>
              <a:rPr lang="ru-RU" sz="2800" dirty="0" smtClean="0"/>
              <a:t>По объекту налогообложения</a:t>
            </a:r>
            <a:r>
              <a:rPr lang="en-US" sz="2800" dirty="0" smtClean="0"/>
              <a:t>.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5.</a:t>
            </a:r>
            <a:r>
              <a:rPr lang="ru-RU" sz="2800" dirty="0" smtClean="0"/>
              <a:t> По способу уплаты</a:t>
            </a:r>
            <a:r>
              <a:rPr lang="en-US" sz="2800" dirty="0" smtClean="0"/>
              <a:t>.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6.</a:t>
            </a:r>
            <a:r>
              <a:rPr lang="ru-RU" sz="2800" dirty="0" smtClean="0"/>
              <a:t> По виду налоговой ставки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 отношению к уровню власти российские налоги подразделяются на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1.</a:t>
            </a:r>
            <a:r>
              <a:rPr lang="ru-RU" sz="2800" dirty="0" smtClean="0"/>
              <a:t> Федеральные</a:t>
            </a:r>
            <a:r>
              <a:rPr lang="en-US" sz="2800" dirty="0" smtClean="0"/>
              <a:t> -</a:t>
            </a:r>
            <a:r>
              <a:rPr lang="ru-RU" sz="2800" dirty="0" smtClean="0"/>
              <a:t>  установлены Налоговым Кодексом РФ</a:t>
            </a:r>
            <a:r>
              <a:rPr lang="en-US" sz="2800" dirty="0" smtClean="0"/>
              <a:t>.</a:t>
            </a:r>
          </a:p>
          <a:p>
            <a:pPr algn="just"/>
            <a:r>
              <a:rPr lang="en-US" sz="2800" dirty="0" smtClean="0"/>
              <a:t>2.</a:t>
            </a:r>
            <a:r>
              <a:rPr lang="ru-RU" sz="2800" dirty="0" smtClean="0"/>
              <a:t> Региональные  </a:t>
            </a:r>
            <a:r>
              <a:rPr lang="en-US" sz="2800" dirty="0" smtClean="0"/>
              <a:t>(</a:t>
            </a:r>
            <a:r>
              <a:rPr lang="ru-RU" sz="2800" dirty="0" smtClean="0"/>
              <a:t>субъектов РФ</a:t>
            </a:r>
            <a:r>
              <a:rPr lang="en-US" sz="2800" dirty="0" smtClean="0"/>
              <a:t>) -</a:t>
            </a:r>
            <a:r>
              <a:rPr lang="ru-RU" sz="2800" dirty="0" smtClean="0"/>
              <a:t> установлены  НК РФ и законами субъектов РФ</a:t>
            </a:r>
            <a:r>
              <a:rPr lang="en-US" sz="2800" dirty="0" smtClean="0"/>
              <a:t>.</a:t>
            </a:r>
          </a:p>
          <a:p>
            <a:pPr algn="just"/>
            <a:r>
              <a:rPr lang="en-US" sz="2800" dirty="0" smtClean="0"/>
              <a:t>3.</a:t>
            </a:r>
            <a:r>
              <a:rPr lang="ru-RU" sz="2800" dirty="0" smtClean="0"/>
              <a:t> Местные </a:t>
            </a:r>
            <a:r>
              <a:rPr lang="en-US" sz="2800" dirty="0" smtClean="0"/>
              <a:t>- </a:t>
            </a:r>
            <a:r>
              <a:rPr lang="ru-RU" sz="2800" dirty="0" smtClean="0"/>
              <a:t>установлены НК РФ и нормативными актами муниципальных самообразований</a:t>
            </a:r>
            <a:r>
              <a:rPr lang="en-US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Федеральные налоги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Налог на добавленную стоимость</a:t>
            </a:r>
            <a:r>
              <a:rPr lang="en-US" dirty="0" smtClean="0"/>
              <a:t>.</a:t>
            </a:r>
            <a:endParaRPr lang="ru-RU" dirty="0" smtClean="0"/>
          </a:p>
          <a:p>
            <a:pPr algn="just"/>
            <a:r>
              <a:rPr lang="ru-RU" dirty="0" smtClean="0"/>
              <a:t>Акцизы</a:t>
            </a:r>
            <a:r>
              <a:rPr lang="en-US" dirty="0" smtClean="0"/>
              <a:t>.</a:t>
            </a:r>
            <a:endParaRPr lang="ru-RU" dirty="0" smtClean="0"/>
          </a:p>
          <a:p>
            <a:pPr algn="just"/>
            <a:r>
              <a:rPr lang="ru-RU" dirty="0" smtClean="0"/>
              <a:t>Налог на прибыль организаций</a:t>
            </a:r>
            <a:r>
              <a:rPr lang="en-US" dirty="0" smtClean="0"/>
              <a:t>.</a:t>
            </a:r>
            <a:endParaRPr lang="ru-RU" dirty="0" smtClean="0"/>
          </a:p>
          <a:p>
            <a:pPr algn="just"/>
            <a:r>
              <a:rPr lang="ru-RU" dirty="0" smtClean="0"/>
              <a:t>Налог на доходы физических лиц</a:t>
            </a:r>
            <a:r>
              <a:rPr lang="en-US" dirty="0" smtClean="0"/>
              <a:t>.</a:t>
            </a:r>
            <a:endParaRPr lang="ru-RU" dirty="0" smtClean="0"/>
          </a:p>
          <a:p>
            <a:pPr algn="just"/>
            <a:r>
              <a:rPr lang="ru-RU" dirty="0" smtClean="0"/>
              <a:t>Налог на добычу полезных ископаемых</a:t>
            </a:r>
            <a:r>
              <a:rPr lang="en-US" dirty="0" smtClean="0"/>
              <a:t>.</a:t>
            </a:r>
            <a:endParaRPr lang="ru-RU" dirty="0" smtClean="0"/>
          </a:p>
          <a:p>
            <a:pPr algn="just"/>
            <a:r>
              <a:rPr lang="ru-RU" dirty="0" smtClean="0"/>
              <a:t>Государственная пошлина</a:t>
            </a:r>
            <a:r>
              <a:rPr lang="en-US" dirty="0" smtClean="0"/>
              <a:t>.</a:t>
            </a:r>
            <a:endParaRPr lang="ru-RU" dirty="0" smtClean="0"/>
          </a:p>
          <a:p>
            <a:pPr algn="just"/>
            <a:r>
              <a:rPr lang="ru-RU" dirty="0" smtClean="0"/>
              <a:t>Водный налог</a:t>
            </a:r>
            <a:r>
              <a:rPr lang="en-US" dirty="0" smtClean="0"/>
              <a:t>.</a:t>
            </a:r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Региональные налоги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000" dirty="0" smtClean="0"/>
              <a:t>Налог на имущество организаций</a:t>
            </a:r>
            <a:r>
              <a:rPr lang="en-US" sz="4000" dirty="0" smtClean="0"/>
              <a:t>.</a:t>
            </a:r>
            <a:endParaRPr lang="ru-RU" sz="4000" dirty="0" smtClean="0"/>
          </a:p>
          <a:p>
            <a:pPr algn="just"/>
            <a:r>
              <a:rPr lang="ru-RU" sz="4000" dirty="0" smtClean="0"/>
              <a:t>Транспортный налог</a:t>
            </a:r>
            <a:r>
              <a:rPr lang="en-US" sz="4000" dirty="0" smtClean="0"/>
              <a:t>.</a:t>
            </a:r>
            <a:endParaRPr lang="ru-RU" sz="4000" dirty="0" smtClean="0"/>
          </a:p>
          <a:p>
            <a:pPr algn="just"/>
            <a:r>
              <a:rPr lang="ru-RU" sz="4000" dirty="0" smtClean="0"/>
              <a:t>Налог на игорный бизнес</a:t>
            </a:r>
            <a:r>
              <a:rPr lang="en-US" sz="4000" dirty="0" smtClean="0"/>
              <a:t>.</a:t>
            </a:r>
            <a:endParaRPr lang="ru-RU" sz="4000" dirty="0" smtClean="0"/>
          </a:p>
          <a:p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467600" cy="1143000"/>
          </a:xfrm>
        </p:spPr>
        <p:txBody>
          <a:bodyPr/>
          <a:lstStyle/>
          <a:p>
            <a:pPr algn="ctr"/>
            <a:r>
              <a:rPr lang="ru-RU" dirty="0" smtClean="0"/>
              <a:t>Местные налоги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460" dirty="0" smtClean="0"/>
              <a:t>Земельный налог</a:t>
            </a:r>
            <a:r>
              <a:rPr lang="en-US" sz="3460" dirty="0" smtClean="0"/>
              <a:t>.</a:t>
            </a:r>
            <a:endParaRPr lang="ru-RU" sz="3460" dirty="0" smtClean="0"/>
          </a:p>
          <a:p>
            <a:r>
              <a:rPr lang="ru-RU" sz="3460" dirty="0" smtClean="0"/>
              <a:t>Налог на имущество физических лиц</a:t>
            </a:r>
            <a:r>
              <a:rPr lang="en-US" sz="3460" dirty="0" smtClean="0"/>
              <a:t>.</a:t>
            </a:r>
            <a:endParaRPr lang="ru-RU" sz="346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 принципу </a:t>
            </a:r>
            <a:r>
              <a:rPr lang="ru-RU" dirty="0" err="1" smtClean="0"/>
              <a:t>перелагаемости</a:t>
            </a:r>
            <a:r>
              <a:rPr lang="ru-RU" dirty="0" smtClean="0"/>
              <a:t> налоги подразделяются на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700" dirty="0" smtClean="0"/>
              <a:t>Прямые налоги</a:t>
            </a:r>
            <a:r>
              <a:rPr lang="en-US" sz="2700" dirty="0" smtClean="0"/>
              <a:t> -</a:t>
            </a:r>
            <a:r>
              <a:rPr lang="ru-RU" sz="2700" dirty="0" smtClean="0"/>
              <a:t> на доходы или имущество</a:t>
            </a:r>
            <a:r>
              <a:rPr lang="en-US" sz="2700" dirty="0" smtClean="0"/>
              <a:t> (</a:t>
            </a:r>
            <a:r>
              <a:rPr lang="ru-RU" sz="2700" dirty="0" smtClean="0"/>
              <a:t>НДФЛ</a:t>
            </a:r>
            <a:r>
              <a:rPr lang="en-US" sz="2700" dirty="0" smtClean="0"/>
              <a:t>,</a:t>
            </a:r>
            <a:r>
              <a:rPr lang="ru-RU" sz="2700" dirty="0" smtClean="0"/>
              <a:t> налог на прибыль организаций</a:t>
            </a:r>
            <a:r>
              <a:rPr lang="en-US" sz="2700" dirty="0" smtClean="0"/>
              <a:t>,</a:t>
            </a:r>
            <a:r>
              <a:rPr lang="ru-RU" sz="2700" dirty="0" smtClean="0"/>
              <a:t> налог на имущество организаций и т</a:t>
            </a:r>
            <a:r>
              <a:rPr lang="en-US" sz="2700" dirty="0" smtClean="0"/>
              <a:t>.</a:t>
            </a:r>
            <a:r>
              <a:rPr lang="ru-RU" sz="2700" dirty="0" smtClean="0"/>
              <a:t> </a:t>
            </a:r>
            <a:r>
              <a:rPr lang="en-US" sz="2700" dirty="0" smtClean="0"/>
              <a:t>.</a:t>
            </a:r>
            <a:r>
              <a:rPr lang="ru-RU" sz="2700" dirty="0" smtClean="0"/>
              <a:t> </a:t>
            </a:r>
            <a:r>
              <a:rPr lang="en-US" sz="2700" dirty="0" smtClean="0"/>
              <a:t>).</a:t>
            </a:r>
            <a:r>
              <a:rPr lang="ru-RU" sz="2700" dirty="0" smtClean="0"/>
              <a:t> </a:t>
            </a:r>
          </a:p>
          <a:p>
            <a:pPr algn="just"/>
            <a:r>
              <a:rPr lang="ru-RU" sz="2700" dirty="0" smtClean="0"/>
              <a:t>Косвенные налоги </a:t>
            </a:r>
            <a:r>
              <a:rPr lang="en-US" sz="2700" dirty="0" smtClean="0"/>
              <a:t>- </a:t>
            </a:r>
            <a:r>
              <a:rPr lang="ru-RU" sz="2700" dirty="0" smtClean="0"/>
              <a:t>на расходы</a:t>
            </a:r>
            <a:r>
              <a:rPr lang="en-US" sz="2700" dirty="0" smtClean="0"/>
              <a:t>,</a:t>
            </a:r>
            <a:r>
              <a:rPr lang="ru-RU" sz="2700" dirty="0" smtClean="0"/>
              <a:t> входят в цену или тариф</a:t>
            </a:r>
            <a:r>
              <a:rPr lang="en-US" sz="2700" dirty="0" smtClean="0"/>
              <a:t>,</a:t>
            </a:r>
            <a:r>
              <a:rPr lang="ru-RU" sz="2700" dirty="0" smtClean="0"/>
              <a:t> перелагаются на конечного налогоплательщика</a:t>
            </a:r>
            <a:r>
              <a:rPr lang="en-US" sz="2700" dirty="0" smtClean="0"/>
              <a:t> ( </a:t>
            </a:r>
            <a:r>
              <a:rPr lang="ru-RU" sz="2700" dirty="0" smtClean="0"/>
              <a:t>НДС</a:t>
            </a:r>
            <a:r>
              <a:rPr lang="en-US" sz="2700" dirty="0" smtClean="0"/>
              <a:t>,</a:t>
            </a:r>
            <a:r>
              <a:rPr lang="ru-RU" sz="2700" dirty="0" smtClean="0"/>
              <a:t> акцизы</a:t>
            </a:r>
            <a:r>
              <a:rPr lang="en-US" sz="2700" dirty="0" smtClean="0"/>
              <a:t>,</a:t>
            </a:r>
            <a:r>
              <a:rPr lang="ru-RU" sz="2700" dirty="0" smtClean="0"/>
              <a:t> таможенная пошлина</a:t>
            </a:r>
            <a:r>
              <a:rPr lang="en-US" sz="2700" dirty="0" smtClean="0"/>
              <a:t>  ).</a:t>
            </a:r>
            <a:endParaRPr lang="ru-RU" sz="27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 налогоплательщикам налоги подразделяются на 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dirty="0" smtClean="0"/>
              <a:t>Налоги</a:t>
            </a:r>
            <a:r>
              <a:rPr lang="en-US" sz="2800" dirty="0" smtClean="0"/>
              <a:t>,</a:t>
            </a:r>
            <a:r>
              <a:rPr lang="ru-RU" sz="2800" dirty="0" smtClean="0"/>
              <a:t> уплачиваемые юридическими лицами </a:t>
            </a:r>
            <a:r>
              <a:rPr lang="en-US" sz="2800" dirty="0" smtClean="0"/>
              <a:t>(</a:t>
            </a:r>
            <a:r>
              <a:rPr lang="ru-RU" sz="2800" dirty="0" smtClean="0"/>
              <a:t>налог на прибыль организаций</a:t>
            </a:r>
            <a:r>
              <a:rPr lang="en-US" sz="2800" dirty="0" smtClean="0"/>
              <a:t>,</a:t>
            </a:r>
            <a:r>
              <a:rPr lang="ru-RU" sz="2800" dirty="0" smtClean="0"/>
              <a:t> налог на имущество организаций</a:t>
            </a:r>
            <a:r>
              <a:rPr lang="en-US" sz="2800" dirty="0" smtClean="0"/>
              <a:t>).</a:t>
            </a:r>
            <a:endParaRPr lang="ru-RU" sz="2800" dirty="0" smtClean="0"/>
          </a:p>
          <a:p>
            <a:pPr algn="just"/>
            <a:r>
              <a:rPr lang="ru-RU" sz="2800" dirty="0" smtClean="0"/>
              <a:t>Налоги</a:t>
            </a:r>
            <a:r>
              <a:rPr lang="en-US" sz="2800" dirty="0" smtClean="0"/>
              <a:t>,</a:t>
            </a:r>
            <a:r>
              <a:rPr lang="ru-RU" sz="2800" dirty="0" smtClean="0"/>
              <a:t> уплачиваемые физическими лицами </a:t>
            </a:r>
            <a:r>
              <a:rPr lang="en-US" sz="2800" dirty="0" smtClean="0"/>
              <a:t>(</a:t>
            </a:r>
            <a:r>
              <a:rPr lang="ru-RU" sz="2800" dirty="0" smtClean="0"/>
              <a:t>налог на доходы физических лиц</a:t>
            </a:r>
            <a:r>
              <a:rPr lang="en-US" sz="2800" dirty="0" smtClean="0"/>
              <a:t>,</a:t>
            </a:r>
            <a:r>
              <a:rPr lang="ru-RU" sz="2800" dirty="0" smtClean="0"/>
              <a:t> налог на имущество физических лиц</a:t>
            </a:r>
            <a:r>
              <a:rPr lang="en-US" sz="2800" dirty="0" smtClean="0"/>
              <a:t>).</a:t>
            </a:r>
            <a:endParaRPr lang="ru-RU" sz="2800" dirty="0" smtClean="0"/>
          </a:p>
          <a:p>
            <a:pPr algn="just"/>
            <a:r>
              <a:rPr lang="ru-RU" sz="2800" dirty="0" smtClean="0"/>
              <a:t>Смешанные</a:t>
            </a:r>
            <a:r>
              <a:rPr lang="en-US" sz="2800" dirty="0" smtClean="0"/>
              <a:t>(</a:t>
            </a:r>
            <a:r>
              <a:rPr lang="ru-RU" sz="2800" dirty="0" smtClean="0"/>
              <a:t> государственная пошлина</a:t>
            </a:r>
            <a:r>
              <a:rPr lang="en-US" sz="2800" dirty="0" smtClean="0"/>
              <a:t>,</a:t>
            </a:r>
            <a:r>
              <a:rPr lang="ru-RU" sz="2800" dirty="0" smtClean="0"/>
              <a:t> налог на добавленную стоимость</a:t>
            </a:r>
            <a:r>
              <a:rPr lang="en-US" sz="2800" dirty="0" smtClean="0"/>
              <a:t> </a:t>
            </a:r>
            <a:r>
              <a:rPr lang="ru-RU" sz="2800" dirty="0" smtClean="0"/>
              <a:t>и другие</a:t>
            </a:r>
            <a:r>
              <a:rPr lang="en-US" sz="2800" dirty="0" smtClean="0"/>
              <a:t>).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 объекту налогообложения налоги подразделяются на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20" dirty="0" smtClean="0"/>
              <a:t>Имущественные</a:t>
            </a:r>
            <a:r>
              <a:rPr lang="en-US" sz="2820" dirty="0" smtClean="0"/>
              <a:t> (</a:t>
            </a:r>
            <a:r>
              <a:rPr lang="ru-RU" sz="2820" dirty="0" smtClean="0"/>
              <a:t>налоги на имущество</a:t>
            </a:r>
            <a:r>
              <a:rPr lang="en-US" sz="2820" dirty="0" smtClean="0"/>
              <a:t>,</a:t>
            </a:r>
            <a:r>
              <a:rPr lang="ru-RU" sz="2820" dirty="0" smtClean="0"/>
              <a:t> транспортный налог</a:t>
            </a:r>
            <a:r>
              <a:rPr lang="en-US" sz="2820" dirty="0" smtClean="0"/>
              <a:t> ).</a:t>
            </a:r>
            <a:endParaRPr lang="ru-RU" sz="2820" dirty="0" smtClean="0"/>
          </a:p>
          <a:p>
            <a:pPr algn="just"/>
            <a:r>
              <a:rPr lang="ru-RU" sz="2820" dirty="0" smtClean="0"/>
              <a:t>Налоги на доходы </a:t>
            </a:r>
            <a:r>
              <a:rPr lang="en-US" sz="2820" dirty="0" smtClean="0"/>
              <a:t>(</a:t>
            </a:r>
            <a:r>
              <a:rPr lang="ru-RU" sz="2820" dirty="0" smtClean="0"/>
              <a:t>прибыль</a:t>
            </a:r>
            <a:r>
              <a:rPr lang="en-US" sz="2820" dirty="0" smtClean="0"/>
              <a:t>).</a:t>
            </a:r>
            <a:endParaRPr lang="ru-RU" sz="2820" dirty="0" smtClean="0"/>
          </a:p>
          <a:p>
            <a:pPr algn="just"/>
            <a:r>
              <a:rPr lang="ru-RU" sz="2820" dirty="0" smtClean="0"/>
              <a:t>Пошлина</a:t>
            </a:r>
            <a:r>
              <a:rPr lang="en-US" sz="2820" dirty="0" smtClean="0"/>
              <a:t> (</a:t>
            </a:r>
            <a:r>
              <a:rPr lang="ru-RU" sz="2820" dirty="0" smtClean="0"/>
              <a:t>юридически значимые действия и получение документов</a:t>
            </a:r>
            <a:r>
              <a:rPr lang="en-US" sz="2820" dirty="0" smtClean="0"/>
              <a:t>).</a:t>
            </a:r>
            <a:endParaRPr lang="ru-RU" sz="2820" dirty="0" smtClean="0"/>
          </a:p>
          <a:p>
            <a:pPr algn="just"/>
            <a:r>
              <a:rPr lang="ru-RU" sz="2820" dirty="0" smtClean="0"/>
              <a:t>Налоги на определенные действия </a:t>
            </a:r>
            <a:r>
              <a:rPr lang="en-US" sz="2820" dirty="0" smtClean="0"/>
              <a:t>(</a:t>
            </a:r>
            <a:r>
              <a:rPr lang="ru-RU" sz="2820" dirty="0" smtClean="0"/>
              <a:t>НДС</a:t>
            </a:r>
            <a:r>
              <a:rPr lang="en-US" sz="2820" dirty="0" smtClean="0"/>
              <a:t>,</a:t>
            </a:r>
            <a:r>
              <a:rPr lang="ru-RU" sz="2820" dirty="0" smtClean="0"/>
              <a:t> производство и реализация подакцизных товаров</a:t>
            </a:r>
            <a:r>
              <a:rPr lang="en-US" sz="2820" dirty="0" smtClean="0"/>
              <a:t>).</a:t>
            </a:r>
            <a:r>
              <a:rPr lang="ru-RU" sz="2820" dirty="0" smtClean="0"/>
              <a:t> </a:t>
            </a:r>
            <a:endParaRPr lang="ru-RU" sz="282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101</TotalTime>
  <Words>402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Тема: Понятие и классификация налогов дисциплина: налоги и налогообложение</vt:lpstr>
      <vt:lpstr>Налоги подразделяются (основые критерии):</vt:lpstr>
      <vt:lpstr>По отношению к уровню власти российские налоги подразделяются на:</vt:lpstr>
      <vt:lpstr>Федеральные налоги:</vt:lpstr>
      <vt:lpstr>Региональные налоги:</vt:lpstr>
      <vt:lpstr>Местные налоги:</vt:lpstr>
      <vt:lpstr>По принципу перелагаемости налоги подразделяются на: </vt:lpstr>
      <vt:lpstr>По налогоплательщикам налоги подразделяются на :</vt:lpstr>
      <vt:lpstr>По объекту налогообложения налоги подразделяются на:</vt:lpstr>
      <vt:lpstr>По способу уплаты налоги подразделяются на:</vt:lpstr>
      <vt:lpstr>По виду процентной ставки налоги подразделяются на:</vt:lpstr>
      <vt:lpstr>ЛИТЕРАТУРА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налогов</dc:title>
  <dc:creator>Александр</dc:creator>
  <cp:lastModifiedBy>qwert</cp:lastModifiedBy>
  <cp:revision>28</cp:revision>
  <dcterms:created xsi:type="dcterms:W3CDTF">2011-08-08T10:38:20Z</dcterms:created>
  <dcterms:modified xsi:type="dcterms:W3CDTF">2015-10-04T07:08:10Z</dcterms:modified>
</cp:coreProperties>
</file>