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6" r:id="rId19"/>
    <p:sldId id="275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D8BD707-D9CF-40AE-B4C6-C98DA3205C09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xmlns:mc="http://schemas.openxmlformats.org/markup-compatibility/2006" xmlns:a14="http://schemas.microsoft.com/office/drawing/2010/main" val="FEFEFE" mc:Ignorable=""/>
                </a:solidFill>
              </a:defRPr>
            </a:lvl1pPr>
          </a:lstStyle>
          <a:p>
            <a:fld id="{1D8BD707-D9CF-40AE-B4C6-C98DA3205C09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xmlns:mc="http://schemas.openxmlformats.org/markup-compatibility/2006" xmlns:a14="http://schemas.microsoft.com/office/drawing/2010/main" val="FEFEFE" mc:Ignorable="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emport.ru/data/chemipedia/article_2884.html" TargetMode="External"/><Relationship Id="rId2" Type="http://schemas.openxmlformats.org/officeDocument/2006/relationships/hyperlink" Target="http://www.tepka.ru/fizika/7.19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estent.ru/publ/fizika/smachivanie_i_nesmachivanie/37-1-0-1807" TargetMode="External"/><Relationship Id="rId5" Type="http://schemas.openxmlformats.org/officeDocument/2006/relationships/hyperlink" Target="http://www.rus-edu.bg/oldsite/schooldoc/fizru/fakult/f08-c.htm" TargetMode="External"/><Relationship Id="rId4" Type="http://schemas.openxmlformats.org/officeDocument/2006/relationships/hyperlink" Target="http://ru.wikipedia.org/wiki/%D1%EC%E0%F7%E8%E2%E0%ED%E8%E5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8200" y="2362200"/>
            <a:ext cx="3550920" cy="20484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Смачивание и </a:t>
            </a:r>
            <a:r>
              <a:rPr lang="ru-RU" dirty="0" err="1" smtClean="0"/>
              <a:t>несмачивание</a:t>
            </a:r>
            <a:r>
              <a:rPr lang="ru-RU" dirty="0" smtClean="0"/>
              <a:t>. Капиллярные явления.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Подготовила: Васюткина Наталья 9а класс</a:t>
            </a:r>
          </a:p>
          <a:p>
            <a:r>
              <a:rPr lang="ru-RU" dirty="0" smtClean="0"/>
              <a:t>Лицей №1 г. </a:t>
            </a:r>
            <a:r>
              <a:rPr lang="ru-RU" smtClean="0"/>
              <a:t>Жуковки</a:t>
            </a:r>
            <a:endParaRPr lang="ru-RU" dirty="0" smtClean="0"/>
          </a:p>
          <a:p>
            <a:r>
              <a:rPr lang="ru-RU" dirty="0" smtClean="0"/>
              <a:t>Руководитель: Васюткина Елена Александровна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2609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2.1 Лабораторная работа №1 </a:t>
            </a:r>
            <a:r>
              <a:rPr lang="ru-RU" dirty="0"/>
              <a:t>Опыт Плато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Цель работы: </a:t>
            </a:r>
            <a:r>
              <a:rPr lang="ru-RU" dirty="0"/>
              <a:t>провести опыт Плато; рассмотреть, как изменяется форма капли.</a:t>
            </a:r>
          </a:p>
          <a:p>
            <a:r>
              <a:rPr lang="ru-RU" i="1" dirty="0"/>
              <a:t>Оборудование: </a:t>
            </a:r>
            <a:r>
              <a:rPr lang="ru-RU" dirty="0"/>
              <a:t>стакан, раствор спирта в воде, растительное </a:t>
            </a:r>
            <a:r>
              <a:rPr lang="ru-RU" dirty="0" smtClean="0"/>
              <a:t>масло, </a:t>
            </a:r>
            <a:r>
              <a:rPr lang="ru-RU" dirty="0"/>
              <a:t>проволока, шприц.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9011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609600"/>
            <a:ext cx="7239000" cy="3508977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При введение масла в смесь, оно собирается в одну шарообразную каплю. Когда я начала вращать проволоку, то масляный шар начал сплющиваться, а затем, через несколько секунд, от него отделились маленькие шарообразные капли масла.</a:t>
            </a:r>
          </a:p>
          <a:p>
            <a:r>
              <a:rPr lang="ru-RU" b="1" i="1" dirty="0"/>
              <a:t>Вывод:</a:t>
            </a:r>
            <a:r>
              <a:rPr lang="ru-RU" b="1" dirty="0"/>
              <a:t> </a:t>
            </a:r>
            <a:r>
              <a:rPr lang="ru-RU" dirty="0"/>
              <a:t>опытным путем доказала, что естественная форма всякой жидкости – шар. Находясь внутри другой жидкости такой же плотности, жидкость принимает естественную, шарообразную форму.</a:t>
            </a:r>
          </a:p>
          <a:p>
            <a:endParaRPr lang="ru-RU" dirty="0"/>
          </a:p>
        </p:txBody>
      </p:sp>
      <p:pic>
        <p:nvPicPr>
          <p:cNvPr id="4" name="Рисунок 3" descr="I:\DCIM\106NIKON\DSCN169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038600"/>
            <a:ext cx="2712544" cy="2034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I:\DCIM\106NIKON\DSCN170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038600"/>
            <a:ext cx="2635671" cy="2034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0914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524000"/>
            <a:ext cx="7024744" cy="1143000"/>
          </a:xfrm>
        </p:spPr>
        <p:txBody>
          <a:bodyPr>
            <a:noAutofit/>
          </a:bodyPr>
          <a:lstStyle/>
          <a:p>
            <a:r>
              <a:rPr lang="ru-RU" sz="2800" i="1" dirty="0"/>
              <a:t>Лабораторная работа№2</a:t>
            </a:r>
            <a:r>
              <a:rPr lang="ru-RU" sz="2800" dirty="0"/>
              <a:t> Измерение поверхностного натяжения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Цель работы: </a:t>
            </a:r>
            <a:r>
              <a:rPr lang="ru-RU" dirty="0"/>
              <a:t>измерить поверхностное натяжение воды.</a:t>
            </a:r>
          </a:p>
          <a:p>
            <a:r>
              <a:rPr lang="ru-RU" i="1" dirty="0"/>
              <a:t>Оборудование: </a:t>
            </a:r>
            <a:r>
              <a:rPr lang="ru-RU" dirty="0"/>
              <a:t>капиллярная трубка, штангенциркуль, </a:t>
            </a:r>
            <a:r>
              <a:rPr lang="ru-RU" dirty="0" smtClean="0"/>
              <a:t>пластмассовая </a:t>
            </a:r>
            <a:r>
              <a:rPr lang="ru-RU" dirty="0"/>
              <a:t>линейка с миллиметровыми делениями, прозрачный стакан с дистиллированной </a:t>
            </a:r>
            <a:r>
              <a:rPr lang="ru-RU" dirty="0" smtClean="0"/>
              <a:t>водой.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6424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3680910" cy="3010936"/>
          </a:xfrm>
        </p:spPr>
        <p:txBody>
          <a:bodyPr/>
          <a:lstStyle/>
          <a:p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3492" y="2323652"/>
                <a:ext cx="6777317" cy="4077148"/>
              </a:xfrm>
            </p:spPr>
            <p:txBody>
              <a:bodyPr>
                <a:normAutofit fontScale="85000" lnSpcReduction="10000"/>
              </a:bodyPr>
              <a:lstStyle/>
              <a:p>
                <a:pPr indent="450215" algn="just">
                  <a:lnSpc>
                    <a:spcPct val="150000"/>
                  </a:lnSpc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ru-RU" sz="4100" i="1" dirty="0">
                        <a:latin typeface="Cambria Math"/>
                        <a:ea typeface="Cambria Math"/>
                        <a:cs typeface="Times New Roman"/>
                      </a:rPr>
                      <m:t>𝜎</m:t>
                    </m:r>
                    <m:r>
                      <a:rPr lang="en-US" sz="4100" i="1" dirty="0">
                        <a:latin typeface="Cambria Math"/>
                        <a:ea typeface="Cambria Math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lang="en-US" sz="4100" i="1" dirty="0">
                            <a:latin typeface="Cambria Math"/>
                            <a:ea typeface="Cambria Math"/>
                            <a:cs typeface="Times New Roman"/>
                          </a:rPr>
                        </m:ctrlPr>
                      </m:fPr>
                      <m:num>
                        <m:r>
                          <a:rPr lang="en-US" sz="4100" i="1" dirty="0">
                            <a:latin typeface="Cambria Math"/>
                            <a:ea typeface="Cambria Math"/>
                            <a:cs typeface="Times New Roman"/>
                          </a:rPr>
                          <m:t>h</m:t>
                        </m:r>
                        <m:r>
                          <a:rPr lang="en-US" sz="4100" i="1" dirty="0">
                            <a:latin typeface="Cambria Math"/>
                            <a:ea typeface="Cambria Math"/>
                            <a:cs typeface="Times New Roman"/>
                          </a:rPr>
                          <m:t>𝜌</m:t>
                        </m:r>
                        <m:r>
                          <a:rPr lang="en-US" sz="4100" i="1" dirty="0">
                            <a:latin typeface="Cambria Math"/>
                            <a:ea typeface="Cambria Math"/>
                            <a:cs typeface="Times New Roman"/>
                          </a:rPr>
                          <m:t>gD</m:t>
                        </m:r>
                      </m:num>
                      <m:den>
                        <m:r>
                          <a:rPr lang="en-US" sz="41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ru-RU" sz="4100" i="1" dirty="0" smtClean="0">
                  <a:latin typeface="Times New Roman"/>
                  <a:ea typeface="Calibri"/>
                  <a:cs typeface="Times New Roman"/>
                </a:endParaRPr>
              </a:p>
              <a:p>
                <a:pPr indent="450215" algn="just">
                  <a:lnSpc>
                    <a:spcPct val="150000"/>
                  </a:lnSpc>
                  <a:spcAft>
                    <a:spcPts val="1000"/>
                  </a:spcAft>
                </a:pPr>
                <a:endParaRPr lang="ru-RU" i="1" dirty="0">
                  <a:latin typeface="Times New Roman"/>
                  <a:ea typeface="Calibri"/>
                  <a:cs typeface="Times New Roman"/>
                </a:endParaRPr>
              </a:p>
              <a:p>
                <a:pPr marL="685800" indent="-342900" algn="just">
                  <a:lnSpc>
                    <a:spcPct val="150000"/>
                  </a:lnSpc>
                  <a:spcAft>
                    <a:spcPts val="1000"/>
                  </a:spcAft>
                </a:pPr>
                <a:r>
                  <a:rPr lang="ru-RU" i="1" dirty="0" smtClean="0">
                    <a:latin typeface="Times New Roman"/>
                    <a:ea typeface="Calibri"/>
                    <a:cs typeface="Times New Roman"/>
                  </a:rPr>
                  <a:t>Вывод</a:t>
                </a:r>
                <a:r>
                  <a:rPr lang="ru-RU" i="1" dirty="0">
                    <a:latin typeface="Times New Roman"/>
                    <a:ea typeface="Calibri"/>
                    <a:cs typeface="Times New Roman"/>
                  </a:rPr>
                  <a:t>: </a:t>
                </a:r>
                <a:r>
                  <a:rPr lang="ru-RU" dirty="0">
                    <a:latin typeface="Times New Roman"/>
                    <a:ea typeface="Calibri"/>
                    <a:cs typeface="Times New Roman"/>
                  </a:rPr>
                  <a:t>высота подъема жидкости в капилляре тем больше, чем меньше радиус капилляра. Кроме того, высота подъема зависит от свойств самой жидкости – ее поверхностного натяжения и плотности.</a:t>
                </a:r>
                <a:endParaRPr lang="ru-RU" sz="1800" dirty="0">
                  <a:latin typeface="Calibri"/>
                  <a:ea typeface="Calibri"/>
                  <a:cs typeface="Times New Roman"/>
                </a:endParaRP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492" y="2323652"/>
                <a:ext cx="6777317" cy="4077148"/>
              </a:xfrm>
              <a:blipFill rotWithShape="1">
                <a:blip r:embed="rId2"/>
                <a:stretch>
                  <a:fillRect r="-1888" b="-59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Рисунок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209800"/>
            <a:ext cx="3060700" cy="229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58507951"/>
                  </p:ext>
                </p:extLst>
              </p:nvPr>
            </p:nvGraphicFramePr>
            <p:xfrm>
              <a:off x="457200" y="685800"/>
              <a:ext cx="6096000" cy="149599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/>
                    <a:gridCol w="914400"/>
                    <a:gridCol w="1219200"/>
                    <a:gridCol w="1219200"/>
                    <a:gridCol w="121920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h,</a:t>
                          </a:r>
                          <a:r>
                            <a:rPr lang="ru-RU" dirty="0" smtClean="0"/>
                            <a:t>м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1800" dirty="0" smtClean="0">
                              <a:effectLst/>
                              <a:latin typeface="Times New Roman"/>
                              <a:ea typeface="Calibri"/>
                            </a:rPr>
                            <a:t>ρ,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800" i="1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sz="18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кг</m:t>
                                  </m:r>
                                </m:num>
                                <m:den>
                                  <m:r>
                                    <a:rPr lang="ru-RU" sz="18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м3</m:t>
                                  </m:r>
                                </m:den>
                              </m:f>
                            </m:oMath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 smtClean="0">
                              <a:effectLst/>
                              <a:latin typeface="Times New Roman"/>
                              <a:ea typeface="Calibri"/>
                            </a:rPr>
                            <a:t>D</a:t>
                          </a:r>
                          <a:r>
                            <a:rPr lang="ru-RU" sz="1800" dirty="0" smtClean="0">
                              <a:effectLst/>
                              <a:latin typeface="Times New Roman"/>
                              <a:ea typeface="Calibri"/>
                            </a:rPr>
                            <a:t>, м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ru-RU" sz="1800" i="1" smtClean="0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σ</m:t>
                              </m:r>
                            </m:oMath>
                          </a14:m>
                          <a:r>
                            <a:rPr lang="ru-RU" sz="1800" dirty="0">
                              <a:effectLst/>
                              <a:latin typeface="Times New Roman"/>
                              <a:ea typeface="Times New Roman"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8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sz="18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Н</m:t>
                                  </m:r>
                                </m:num>
                                <m:den>
                                  <m:r>
                                    <a:rPr lang="ru-RU" sz="1800" i="1"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м</m:t>
                                  </m:r>
                                </m:den>
                              </m:f>
                            </m:oMath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Вода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0,009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1000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0,0032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0,072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Уксусная кислота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0,003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1050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r>
                            <a:rPr lang="ru-RU" dirty="0" smtClean="0"/>
                            <a:t>,0032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0,028</a:t>
                          </a:r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58507951"/>
                  </p:ext>
                </p:extLst>
              </p:nvPr>
            </p:nvGraphicFramePr>
            <p:xfrm>
              <a:off x="457200" y="685800"/>
              <a:ext cx="6096000" cy="149599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/>
                    <a:gridCol w="914400"/>
                    <a:gridCol w="1219200"/>
                    <a:gridCol w="1219200"/>
                    <a:gridCol w="1219200"/>
                  </a:tblGrid>
                  <a:tr h="485077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h,</a:t>
                          </a:r>
                          <a:r>
                            <a:rPr lang="ru-RU" dirty="0" smtClean="0"/>
                            <a:t>м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00000" t="-7595" r="-200000" b="-2303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dirty="0" smtClean="0">
                              <a:effectLst/>
                              <a:latin typeface="Times New Roman"/>
                              <a:ea typeface="Calibri"/>
                            </a:rPr>
                            <a:t>D</a:t>
                          </a:r>
                          <a:r>
                            <a:rPr lang="ru-RU" sz="1800" dirty="0" smtClean="0">
                              <a:effectLst/>
                              <a:latin typeface="Times New Roman"/>
                              <a:ea typeface="Calibri"/>
                            </a:rPr>
                            <a:t>, м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400000" t="-7595" b="-23038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Вода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0,009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1000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0,0032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0,072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Уксусная кислота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0,003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1050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</a:t>
                          </a:r>
                          <a:r>
                            <a:rPr lang="ru-RU" dirty="0" smtClean="0"/>
                            <a:t>,0032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0,028</a:t>
                          </a:r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06020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Лабораторная работа№3 Изучение формы жидкости в естественных условиях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0720"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Calibri"/>
                <a:cs typeface="Times New Roman"/>
              </a:rPr>
              <a:t>Цель работы: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изучить формы жидкости  в естественных условиях.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680720" indent="450215" algn="just">
              <a:lnSpc>
                <a:spcPct val="150000"/>
              </a:lnSpc>
              <a:spcAft>
                <a:spcPts val="1000"/>
              </a:spcAft>
            </a:pPr>
            <a:r>
              <a:rPr lang="ru-RU" i="1" dirty="0">
                <a:latin typeface="Times New Roman"/>
                <a:ea typeface="Calibri"/>
                <a:cs typeface="Times New Roman"/>
              </a:rPr>
              <a:t>Оборудование: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металлическая, промасленная, стеклянная, парафиновая пластинки; вода.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5500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28800"/>
            <a:ext cx="7024744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4000948"/>
          </a:xfrm>
        </p:spPr>
        <p:txBody>
          <a:bodyPr>
            <a:normAutofit fontScale="70000" lnSpcReduction="20000"/>
          </a:bodyPr>
          <a:lstStyle/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endParaRPr lang="ru-RU" i="1" dirty="0" smtClean="0"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endParaRPr lang="ru-RU" i="1" dirty="0"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endParaRPr lang="ru-RU" i="1" dirty="0" smtClean="0"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endParaRPr lang="ru-RU" i="1" dirty="0" smtClean="0"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ru-RU" i="1" dirty="0" smtClean="0">
                <a:latin typeface="Times New Roman"/>
                <a:ea typeface="Calibri"/>
                <a:cs typeface="Times New Roman"/>
              </a:rPr>
              <a:t>Вывод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:</a:t>
            </a:r>
            <a:r>
              <a:rPr lang="ru-RU" sz="1800" dirty="0">
                <a:solidFill>
                  <a:srgbClr xmlns:mc="http://schemas.openxmlformats.org/markup-compatibility/2006" xmlns:a14="http://schemas.microsoft.com/office/drawing/2010/main" val="333333" mc:Ignorable="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молекулы жидкости взаимодействуют не только между собой, но и с молекулами твердого тела. Если сила притяжения между молекулами жидкости и частицами твердого тела больше силы притяжения между молекулами жидкости между собой, то возникает явление смачивания. Если наоборот, то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несмачивания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9756048"/>
              </p:ext>
            </p:extLst>
          </p:nvPr>
        </p:nvGraphicFramePr>
        <p:xfrm>
          <a:off x="762000" y="1905000"/>
          <a:ext cx="6069013" cy="193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Документ" r:id="rId3" imgW="6069141" imgH="1936770" progId="Word.Document.12">
                  <p:embed/>
                </p:oleObj>
              </mc:Choice>
              <mc:Fallback>
                <p:oleObj name="Документ" r:id="rId3" imgW="6069141" imgH="19367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2000" y="1905000"/>
                        <a:ext cx="6069013" cy="1936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3" name="Рисунок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609600"/>
            <a:ext cx="2590800" cy="194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Рисунок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514600"/>
            <a:ext cx="2640013" cy="193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507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Лабораторная работа №4 Изучение капиллярных свойств почвы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0720"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Calibri"/>
                <a:cs typeface="Times New Roman"/>
              </a:rPr>
              <a:t>Цель работы: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изучить капиллярность различных почв.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680720" indent="450215" algn="just">
              <a:lnSpc>
                <a:spcPct val="150000"/>
              </a:lnSpc>
              <a:spcAft>
                <a:spcPts val="1000"/>
              </a:spcAft>
            </a:pPr>
            <a:r>
              <a:rPr lang="ru-RU" i="1" dirty="0">
                <a:latin typeface="Times New Roman"/>
                <a:ea typeface="Calibri"/>
                <a:cs typeface="Times New Roman"/>
              </a:rPr>
              <a:t>Оборудование: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образцы почв, вода, линейка, стаканы.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6928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4000948"/>
          </a:xfrm>
        </p:spPr>
        <p:txBody>
          <a:bodyPr>
            <a:normAutofit fontScale="62500" lnSpcReduction="20000"/>
          </a:bodyPr>
          <a:lstStyle/>
          <a:p>
            <a:pPr indent="0" algn="just">
              <a:lnSpc>
                <a:spcPct val="150000"/>
              </a:lnSpc>
              <a:spcAft>
                <a:spcPts val="1000"/>
              </a:spcAft>
              <a:buNone/>
            </a:pPr>
            <a:endParaRPr lang="ru-RU" i="1" dirty="0" smtClean="0">
              <a:latin typeface="Times New Roman"/>
              <a:ea typeface="Calibri"/>
              <a:cs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1000"/>
              </a:spcAft>
              <a:buNone/>
            </a:pPr>
            <a:endParaRPr lang="ru-RU" i="1" dirty="0">
              <a:latin typeface="Times New Roman"/>
              <a:ea typeface="Calibri"/>
              <a:cs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1000"/>
              </a:spcAft>
              <a:buNone/>
            </a:pPr>
            <a:endParaRPr lang="ru-RU" i="1" dirty="0" smtClean="0">
              <a:latin typeface="Times New Roman"/>
              <a:ea typeface="Calibri"/>
              <a:cs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2600" i="1" dirty="0" smtClean="0">
                <a:latin typeface="Times New Roman"/>
                <a:ea typeface="Calibri"/>
                <a:cs typeface="Times New Roman"/>
              </a:rPr>
              <a:t>Выводы</a:t>
            </a:r>
            <a:r>
              <a:rPr lang="ru-RU" sz="2600" i="1" dirty="0">
                <a:latin typeface="Times New Roman"/>
                <a:ea typeface="Calibri"/>
                <a:cs typeface="Times New Roman"/>
              </a:rPr>
              <a:t>:</a:t>
            </a:r>
            <a:r>
              <a:rPr lang="ru-RU" sz="2600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ru-RU" sz="2600" i="1" dirty="0">
                <a:latin typeface="Times New Roman"/>
                <a:ea typeface="Calibri"/>
                <a:cs typeface="Times New Roman"/>
              </a:rPr>
              <a:t> </a:t>
            </a:r>
            <a:endParaRPr lang="ru-RU" sz="2600" dirty="0">
              <a:latin typeface="Calibri"/>
              <a:ea typeface="Calibri"/>
              <a:cs typeface="Times New Roman"/>
            </a:endParaRPr>
          </a:p>
          <a:p>
            <a:pPr marL="457200" indent="-457200" algn="just">
              <a:lnSpc>
                <a:spcPct val="150000"/>
              </a:lnSpc>
            </a:pPr>
            <a:r>
              <a:rPr lang="ru-RU" sz="2600" dirty="0">
                <a:latin typeface="Times New Roman"/>
                <a:ea typeface="Calibri"/>
                <a:cs typeface="Times New Roman"/>
              </a:rPr>
              <a:t>чем больше уплотнена почва, тем сильнее в ней проявляются капиллярные свойства, тем выше может подниматься в ней </a:t>
            </a:r>
            <a:r>
              <a:rPr lang="ru-RU" sz="2600" dirty="0" smtClean="0">
                <a:latin typeface="Times New Roman"/>
                <a:ea typeface="Calibri"/>
                <a:cs typeface="Times New Roman"/>
              </a:rPr>
              <a:t>влага;</a:t>
            </a:r>
            <a:endParaRPr lang="ru-RU" sz="2600" dirty="0" smtClean="0">
              <a:latin typeface="Calibri"/>
              <a:ea typeface="Calibri"/>
              <a:cs typeface="Times New Roman"/>
            </a:endParaRPr>
          </a:p>
          <a:p>
            <a:pPr marL="457200" indent="-457200" algn="just">
              <a:lnSpc>
                <a:spcPct val="150000"/>
              </a:lnSpc>
            </a:pPr>
            <a:r>
              <a:rPr lang="ru-RU" sz="2600" dirty="0" smtClean="0">
                <a:latin typeface="Times New Roman"/>
                <a:ea typeface="Calibri"/>
                <a:cs typeface="Times New Roman"/>
              </a:rPr>
              <a:t>чем 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крупнее </a:t>
            </a:r>
            <a:r>
              <a:rPr lang="ru-RU" sz="2600" dirty="0" smtClean="0">
                <a:latin typeface="Times New Roman"/>
                <a:ea typeface="Calibri"/>
                <a:cs typeface="Times New Roman"/>
              </a:rPr>
              <a:t>диаметр капилляров, 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тем поднятие происходит с большей </a:t>
            </a:r>
            <a:r>
              <a:rPr lang="ru-RU" sz="2600" dirty="0" smtClean="0">
                <a:latin typeface="Times New Roman"/>
                <a:ea typeface="Calibri"/>
                <a:cs typeface="Times New Roman"/>
              </a:rPr>
              <a:t>скоростью;</a:t>
            </a:r>
            <a:endParaRPr lang="ru-RU" sz="2600" dirty="0" smtClean="0">
              <a:latin typeface="Calibri"/>
              <a:ea typeface="Calibri"/>
              <a:cs typeface="Times New Roman"/>
            </a:endParaRPr>
          </a:p>
          <a:p>
            <a:pPr marL="457200" indent="-457200" algn="just">
              <a:lnSpc>
                <a:spcPct val="150000"/>
              </a:lnSpc>
              <a:spcAft>
                <a:spcPts val="1000"/>
              </a:spcAft>
            </a:pPr>
            <a:r>
              <a:rPr lang="ru-RU" sz="2600" dirty="0" smtClean="0">
                <a:latin typeface="Times New Roman"/>
                <a:ea typeface="Calibri"/>
              </a:rPr>
              <a:t>чем </a:t>
            </a:r>
            <a:r>
              <a:rPr lang="ru-RU" sz="2600" dirty="0">
                <a:latin typeface="Times New Roman"/>
                <a:ea typeface="Calibri"/>
              </a:rPr>
              <a:t>почва менее </a:t>
            </a:r>
            <a:r>
              <a:rPr lang="ru-RU" sz="2600" dirty="0" err="1">
                <a:latin typeface="Times New Roman"/>
                <a:ea typeface="Calibri"/>
              </a:rPr>
              <a:t>оструктурена</a:t>
            </a:r>
            <a:r>
              <a:rPr lang="ru-RU" sz="2600" dirty="0">
                <a:latin typeface="Times New Roman"/>
                <a:ea typeface="Calibri"/>
              </a:rPr>
              <a:t>, тем больше в ней происходит капиллярный подъём влаги.</a:t>
            </a:r>
            <a:endParaRPr lang="ru-RU" sz="2600" dirty="0"/>
          </a:p>
        </p:txBody>
      </p:sp>
      <p:pic>
        <p:nvPicPr>
          <p:cNvPr id="4100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447800"/>
            <a:ext cx="3255211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Рисунок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81200"/>
            <a:ext cx="4875212" cy="1738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4558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>
              <a:buNone/>
            </a:pPr>
            <a:r>
              <a:rPr lang="ru-RU" b="1" i="1" dirty="0" smtClean="0"/>
              <a:t>Приложения</a:t>
            </a:r>
            <a:endParaRPr lang="ru-RU" b="1" dirty="0"/>
          </a:p>
          <a:p>
            <a:r>
              <a:rPr lang="ru-RU" dirty="0" smtClean="0"/>
              <a:t>3.1 </a:t>
            </a:r>
            <a:r>
              <a:rPr lang="ru-RU" dirty="0"/>
              <a:t>Смачивание в </a:t>
            </a:r>
            <a:r>
              <a:rPr lang="ru-RU" dirty="0" smtClean="0"/>
              <a:t>природе   </a:t>
            </a:r>
          </a:p>
          <a:p>
            <a:r>
              <a:rPr lang="ru-RU" dirty="0" smtClean="0"/>
              <a:t>3.2 </a:t>
            </a:r>
            <a:r>
              <a:rPr lang="ru-RU" dirty="0"/>
              <a:t>Пена на службе у </a:t>
            </a:r>
            <a:r>
              <a:rPr lang="ru-RU" dirty="0" smtClean="0"/>
              <a:t>человека</a:t>
            </a:r>
          </a:p>
          <a:p>
            <a:r>
              <a:rPr lang="ru-RU" dirty="0" smtClean="0"/>
              <a:t>3.3 </a:t>
            </a:r>
            <a:r>
              <a:rPr lang="ru-RU" dirty="0"/>
              <a:t>Капиллярные явления в растительном </a:t>
            </a:r>
            <a:r>
              <a:rPr lang="ru-RU" dirty="0" smtClean="0"/>
              <a:t>мире</a:t>
            </a:r>
          </a:p>
          <a:p>
            <a:r>
              <a:rPr lang="ru-RU" dirty="0" smtClean="0"/>
              <a:t>3.4 </a:t>
            </a:r>
            <a:r>
              <a:rPr lang="ru-RU" dirty="0"/>
              <a:t>Кровеносные </a:t>
            </a:r>
            <a:r>
              <a:rPr lang="ru-RU" dirty="0" smtClean="0"/>
              <a:t>сосуды</a:t>
            </a:r>
          </a:p>
          <a:p>
            <a:r>
              <a:rPr lang="ru-RU" dirty="0" smtClean="0"/>
              <a:t>3.5 </a:t>
            </a:r>
            <a:r>
              <a:rPr lang="ru-RU" dirty="0"/>
              <a:t>Капиллярные явления в природе</a:t>
            </a:r>
          </a:p>
        </p:txBody>
      </p:sp>
    </p:spTree>
    <p:extLst>
      <p:ext uri="{BB962C8B-B14F-4D97-AF65-F5344CB8AC3E}">
        <p14:creationId xmlns:p14="http://schemas.microsoft.com/office/powerpoint/2010/main" val="1089302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914400"/>
            <a:ext cx="7467600" cy="5181600"/>
          </a:xfrm>
        </p:spPr>
        <p:txBody>
          <a:bodyPr>
            <a:normAutofit fontScale="77500" lnSpcReduction="20000"/>
          </a:bodyPr>
          <a:lstStyle/>
          <a:p>
            <a:pPr indent="0" algn="ctr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Выводы: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В процессе исследовательской деятельности я поняла, что явления смачивания и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несмачивания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капиллярные явления широко распространены как в повседневной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жизни,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так и в природе, знания в этой области находят широкое применения в технике.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В изучении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литературы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я рассмотрела темы молекулярной физики.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Выполнила исследования по изучению капиллярности, смачивания и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несмачивания</a:t>
            </a:r>
            <a:r>
              <a:rPr lang="ru-RU" dirty="0">
                <a:latin typeface="Times New Roman"/>
                <a:ea typeface="Calibri"/>
                <a:cs typeface="Times New Roman"/>
              </a:rPr>
              <a:t>: «Опыт Плато», «Измерение поверхностного натяжения», «Изучение формы жидкости в естественных условиях», «Изучение капиллярных свойств почвы».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6858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18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19627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09600"/>
            <a:ext cx="7024744" cy="1143000"/>
          </a:xfrm>
        </p:spPr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676400"/>
            <a:ext cx="7848600" cy="4800600"/>
          </a:xfrm>
        </p:spPr>
        <p:txBody>
          <a:bodyPr>
            <a:normAutofit fontScale="85000" lnSpcReduction="10000"/>
          </a:bodyPr>
          <a:lstStyle/>
          <a:p>
            <a:pPr marL="6858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Явления смачивания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и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несмачивания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, капиллярные явления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широко распространены в природе и технике.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Почему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капля в свободном полете, планеты и звезды имеют шарообразную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форму?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Что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такое флотация и где она нашла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применение?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П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очему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одни твердые тела  хорошо смачиваются жидкостью, другие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плохо?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Почему капиллярные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явления позволяют всасывать питательные элементы, влагу из почвы корневой системой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растительности?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Почему 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кровообращение в живых организмах основано на капиллярном явлении и т. д.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6796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1143000"/>
            <a:ext cx="8077200" cy="5181600"/>
          </a:xfrm>
        </p:spPr>
        <p:txBody>
          <a:bodyPr>
            <a:normAutofit fontScale="55000" lnSpcReduction="20000"/>
          </a:bodyPr>
          <a:lstStyle/>
          <a:p>
            <a:pPr indent="450215" algn="ctr">
              <a:lnSpc>
                <a:spcPct val="150000"/>
              </a:lnSpc>
              <a:spcAft>
                <a:spcPts val="1000"/>
              </a:spcAft>
            </a:pPr>
            <a:r>
              <a:rPr lang="ru-RU" sz="5100" b="1" i="1" dirty="0">
                <a:latin typeface="Times New Roman" pitchFamily="18" charset="0"/>
                <a:ea typeface="Calibri"/>
                <a:cs typeface="Times New Roman" pitchFamily="18" charset="0"/>
              </a:rPr>
              <a:t>Литература:</a:t>
            </a:r>
            <a:endParaRPr lang="ru-RU" sz="5100" i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indent="-342900" algn="just">
              <a:lnSpc>
                <a:spcPct val="150000"/>
              </a:lnSpc>
              <a:buFont typeface="Symbol"/>
              <a:buChar char=""/>
            </a:pPr>
            <a:r>
              <a:rPr lang="ru-RU" sz="3300" dirty="0" err="1">
                <a:latin typeface="Times New Roman" pitchFamily="18" charset="0"/>
                <a:ea typeface="Calibri"/>
                <a:cs typeface="Times New Roman" pitchFamily="18" charset="0"/>
              </a:rPr>
              <a:t>Пинский</a:t>
            </a:r>
            <a:r>
              <a:rPr lang="ru-RU" sz="3300" dirty="0">
                <a:latin typeface="Times New Roman" pitchFamily="18" charset="0"/>
                <a:ea typeface="Calibri"/>
                <a:cs typeface="Times New Roman" pitchFamily="18" charset="0"/>
              </a:rPr>
              <a:t> А.А. Учебник для 10 класса школ и классов с углубленным изучением физики. – Москва «Просвещение» 2002;</a:t>
            </a:r>
          </a:p>
          <a:p>
            <a:pPr lvl="0" indent="-342900" algn="just">
              <a:lnSpc>
                <a:spcPct val="150000"/>
              </a:lnSpc>
              <a:buFont typeface="Symbol"/>
              <a:buChar char=""/>
            </a:pPr>
            <a:r>
              <a:rPr lang="ru-RU" sz="3300" dirty="0" err="1">
                <a:latin typeface="Times New Roman" pitchFamily="18" charset="0"/>
                <a:ea typeface="Calibri"/>
                <a:cs typeface="Times New Roman" pitchFamily="18" charset="0"/>
              </a:rPr>
              <a:t>Адамсон</a:t>
            </a:r>
            <a:r>
              <a:rPr lang="ru-RU" sz="3300" dirty="0">
                <a:latin typeface="Times New Roman" pitchFamily="18" charset="0"/>
                <a:ea typeface="Calibri"/>
                <a:cs typeface="Times New Roman" pitchFamily="18" charset="0"/>
              </a:rPr>
              <a:t> А., Физическая химия поверхностей, пер. с англ., М., 1979;</a:t>
            </a:r>
          </a:p>
          <a:p>
            <a:pPr lvl="0" indent="-342900" algn="just">
              <a:lnSpc>
                <a:spcPct val="150000"/>
              </a:lnSpc>
              <a:buFont typeface="Symbol"/>
              <a:buChar char=""/>
            </a:pPr>
            <a:r>
              <a:rPr lang="ru-RU" sz="3300" dirty="0" err="1">
                <a:latin typeface="Times New Roman" pitchFamily="18" charset="0"/>
                <a:ea typeface="Calibri"/>
                <a:cs typeface="Times New Roman" pitchFamily="18" charset="0"/>
              </a:rPr>
              <a:t>Ландсберг</a:t>
            </a:r>
            <a:r>
              <a:rPr lang="ru-RU" sz="3300" dirty="0">
                <a:latin typeface="Times New Roman" pitchFamily="18" charset="0"/>
                <a:ea typeface="Calibri"/>
                <a:cs typeface="Times New Roman" pitchFamily="18" charset="0"/>
              </a:rPr>
              <a:t> Г.С. Элементарный учебник физики. Т.1. Механика. Теплота. Молекулярная физика. - М.: Наука, 1985;</a:t>
            </a:r>
          </a:p>
          <a:p>
            <a:pPr lvl="0" indent="-342900" algn="just">
              <a:lnSpc>
                <a:spcPct val="150000"/>
              </a:lnSpc>
              <a:buFont typeface="Symbol"/>
              <a:buChar char=""/>
            </a:pPr>
            <a:r>
              <a:rPr lang="ru-RU" sz="3300" u="sng" dirty="0">
                <a:solidFill>
                  <a:srgbClr xmlns:mc="http://schemas.openxmlformats.org/markup-compatibility/2006" xmlns:a14="http://schemas.microsoft.com/office/drawing/2010/main" val="0000FF" mc:Ignorable=""/>
                </a:solidFill>
                <a:latin typeface="Times New Roman" pitchFamily="18" charset="0"/>
                <a:ea typeface="Calibri"/>
                <a:cs typeface="Times New Roman" pitchFamily="18" charset="0"/>
                <a:hlinkClick r:id="rId2"/>
              </a:rPr>
              <a:t>http://www.tepka.ru/fizika/7.19.html</a:t>
            </a:r>
            <a:r>
              <a:rPr lang="ru-RU" sz="3300" dirty="0">
                <a:latin typeface="Times New Roman" pitchFamily="18" charset="0"/>
                <a:ea typeface="Calibri"/>
                <a:cs typeface="Times New Roman" pitchFamily="18" charset="0"/>
              </a:rPr>
              <a:t>;</a:t>
            </a:r>
          </a:p>
          <a:p>
            <a:pPr lvl="0" indent="-342900" algn="just">
              <a:lnSpc>
                <a:spcPct val="150000"/>
              </a:lnSpc>
              <a:buFont typeface="Symbol"/>
              <a:buChar char=""/>
            </a:pPr>
            <a:r>
              <a:rPr lang="ru-RU" sz="3300" u="sng" dirty="0">
                <a:solidFill>
                  <a:srgbClr xmlns:mc="http://schemas.openxmlformats.org/markup-compatibility/2006" xmlns:a14="http://schemas.microsoft.com/office/drawing/2010/main" val="0000FF" mc:Ignorable=""/>
                </a:solidFill>
                <a:latin typeface="Times New Roman" pitchFamily="18" charset="0"/>
                <a:ea typeface="Calibri"/>
                <a:cs typeface="Times New Roman" pitchFamily="18" charset="0"/>
                <a:hlinkClick r:id="rId3"/>
              </a:rPr>
              <a:t>http://www.chemport.ru/data/chemipedia/article_2884.html</a:t>
            </a:r>
            <a:r>
              <a:rPr lang="ru-RU" sz="3300" dirty="0">
                <a:latin typeface="Times New Roman" pitchFamily="18" charset="0"/>
                <a:ea typeface="Calibri"/>
                <a:cs typeface="Times New Roman" pitchFamily="18" charset="0"/>
              </a:rPr>
              <a:t>;</a:t>
            </a:r>
          </a:p>
          <a:p>
            <a:pPr lvl="0" indent="-342900" algn="just">
              <a:lnSpc>
                <a:spcPct val="150000"/>
              </a:lnSpc>
              <a:buFont typeface="Symbol"/>
              <a:buChar char=""/>
            </a:pPr>
            <a:r>
              <a:rPr lang="ru-RU" sz="3300" u="sng" dirty="0">
                <a:solidFill>
                  <a:srgbClr xmlns:mc="http://schemas.openxmlformats.org/markup-compatibility/2006" xmlns:a14="http://schemas.microsoft.com/office/drawing/2010/main" val="0000FF" mc:Ignorable=""/>
                </a:solidFill>
                <a:latin typeface="Times New Roman" pitchFamily="18" charset="0"/>
                <a:ea typeface="Calibri"/>
                <a:cs typeface="Times New Roman" pitchFamily="18" charset="0"/>
                <a:hlinkClick r:id="rId4"/>
              </a:rPr>
              <a:t>http://ru.wikipedia.org/wiki/%</a:t>
            </a:r>
            <a:r>
              <a:rPr lang="ru-RU" sz="3300" u="sng" dirty="0" smtClean="0">
                <a:solidFill>
                  <a:srgbClr xmlns:mc="http://schemas.openxmlformats.org/markup-compatibility/2006" xmlns:a14="http://schemas.microsoft.com/office/drawing/2010/main" val="0000FF" mc:Ignorable=""/>
                </a:solidFill>
                <a:latin typeface="Times New Roman" pitchFamily="18" charset="0"/>
                <a:ea typeface="Calibri"/>
                <a:cs typeface="Times New Roman" pitchFamily="18" charset="0"/>
                <a:hlinkClick r:id="rId4"/>
              </a:rPr>
              <a:t>D1%EC%E0%F7%E8%E2%E0%ED%E8%E5</a:t>
            </a:r>
            <a:r>
              <a:rPr lang="ru-RU" sz="3300" u="sng" dirty="0" smtClean="0">
                <a:solidFill>
                  <a:srgbClr xmlns:mc="http://schemas.openxmlformats.org/markup-compatibility/2006" xmlns:a14="http://schemas.microsoft.com/office/drawing/2010/main" val="0000FF" mc:Ignorable="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;</a:t>
            </a:r>
            <a:endParaRPr lang="ru-RU" sz="33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indent="-342900" algn="just">
              <a:lnSpc>
                <a:spcPct val="150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3300" u="sng" dirty="0">
                <a:solidFill>
                  <a:srgbClr xmlns:mc="http://schemas.openxmlformats.org/markup-compatibility/2006" xmlns:a14="http://schemas.microsoft.com/office/drawing/2010/main" val="0000FF" mc:Ignorable=""/>
                </a:solidFill>
                <a:latin typeface="Times New Roman" pitchFamily="18" charset="0"/>
                <a:ea typeface="Calibri"/>
                <a:cs typeface="Times New Roman" pitchFamily="18" charset="0"/>
                <a:hlinkClick r:id="rId5"/>
              </a:rPr>
              <a:t>http://www.rus-edu.bg/oldsite/schooldoc/fizru/fakult/f08-c.htm</a:t>
            </a:r>
            <a:r>
              <a:rPr lang="ru-RU" sz="3300" dirty="0">
                <a:latin typeface="Times New Roman" pitchFamily="18" charset="0"/>
                <a:ea typeface="Calibri"/>
                <a:cs typeface="Times New Roman" pitchFamily="18" charset="0"/>
              </a:rPr>
              <a:t>;</a:t>
            </a:r>
          </a:p>
          <a:p>
            <a:r>
              <a:rPr lang="ru-RU" sz="3300" u="sng" dirty="0">
                <a:solidFill>
                  <a:srgbClr xmlns:mc="http://schemas.openxmlformats.org/markup-compatibility/2006" xmlns:a14="http://schemas.microsoft.com/office/drawing/2010/main" val="0000FF" mc:Ignorable=""/>
                </a:solidFill>
                <a:latin typeface="Times New Roman" pitchFamily="18" charset="0"/>
                <a:ea typeface="Calibri"/>
                <a:cs typeface="Times New Roman" pitchFamily="18" charset="0"/>
                <a:hlinkClick r:id="rId6"/>
              </a:rPr>
              <a:t>http://www.testent.ru/publ/fizika/smachivanie_i_nesmachivanie/37-1-0-1807</a:t>
            </a:r>
            <a:endParaRPr lang="ru-RU" sz="33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929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685800"/>
            <a:ext cx="6777317" cy="54102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b="1" i="1" dirty="0"/>
              <a:t>Проблема: </a:t>
            </a:r>
            <a:r>
              <a:rPr lang="ru-RU" dirty="0"/>
              <a:t>в курсе физики, изучаемом в школе, уделяется мало внимания изучению капиллярных явлений, смачивания и </a:t>
            </a:r>
            <a:r>
              <a:rPr lang="ru-RU" dirty="0" err="1"/>
              <a:t>несмачивания</a:t>
            </a:r>
            <a:r>
              <a:rPr lang="ru-RU" dirty="0"/>
              <a:t>.</a:t>
            </a:r>
          </a:p>
          <a:p>
            <a:pPr marL="68580" indent="0">
              <a:buNone/>
            </a:pPr>
            <a:r>
              <a:rPr lang="ru-RU" b="1" i="1" dirty="0"/>
              <a:t>Объект исследования:</a:t>
            </a:r>
            <a:r>
              <a:rPr lang="ru-RU" b="1" dirty="0"/>
              <a:t> </a:t>
            </a:r>
            <a:r>
              <a:rPr lang="ru-RU" dirty="0"/>
              <a:t>законы и явления физики в изучении капиллярных явлений.</a:t>
            </a:r>
          </a:p>
          <a:p>
            <a:pPr marL="68580" indent="0">
              <a:buNone/>
            </a:pPr>
            <a:r>
              <a:rPr lang="ru-RU" dirty="0"/>
              <a:t>Задачи работы:</a:t>
            </a:r>
          </a:p>
          <a:p>
            <a:r>
              <a:rPr lang="ru-RU" dirty="0"/>
              <a:t>- знакомство с теорией смачивания и не смачивания, капиллярного явления; </a:t>
            </a:r>
          </a:p>
          <a:p>
            <a:r>
              <a:rPr lang="ru-RU" dirty="0"/>
              <a:t>- знакомство с применением явлений смачивания и не смачивания в природе и технике;</a:t>
            </a:r>
          </a:p>
          <a:p>
            <a:r>
              <a:rPr lang="ru-RU" dirty="0"/>
              <a:t>- выполнение практической части.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2842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143000"/>
            <a:ext cx="7024744" cy="1027664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Методы исследования: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i="1" dirty="0" smtClean="0"/>
              <a:t>Теоретический </a:t>
            </a:r>
            <a:r>
              <a:rPr lang="ru-RU" dirty="0"/>
              <a:t>(анализ литературы по проблеме исследования);</a:t>
            </a:r>
          </a:p>
          <a:p>
            <a:pPr lvl="0"/>
            <a:r>
              <a:rPr lang="ru-RU" i="1" dirty="0"/>
              <a:t>Практический</a:t>
            </a:r>
            <a:r>
              <a:rPr lang="ru-RU" dirty="0"/>
              <a:t> (наблюдение и изучение явлений, описывающих результаты наблюдений);</a:t>
            </a:r>
          </a:p>
          <a:p>
            <a:pPr lvl="0"/>
            <a:r>
              <a:rPr lang="ru-RU" i="1" dirty="0"/>
              <a:t>Экспериментальный </a:t>
            </a:r>
            <a:r>
              <a:rPr lang="ru-RU" dirty="0"/>
              <a:t>(отбор нужных приборов, выполнение измерения, представление результатов измерения в виде таблиц, графиков).</a:t>
            </a:r>
          </a:p>
        </p:txBody>
      </p:sp>
    </p:spTree>
    <p:extLst>
      <p:ext uri="{BB962C8B-B14F-4D97-AF65-F5344CB8AC3E}">
        <p14:creationId xmlns:p14="http://schemas.microsoft.com/office/powerpoint/2010/main" val="1829169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905000"/>
            <a:ext cx="6777317" cy="3508977"/>
          </a:xfrm>
        </p:spPr>
        <p:txBody>
          <a:bodyPr/>
          <a:lstStyle/>
          <a:p>
            <a:pPr marL="6858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i="1" dirty="0">
                <a:latin typeface="Times New Roman"/>
                <a:ea typeface="Calibri"/>
                <a:cs typeface="Times New Roman"/>
              </a:rPr>
              <a:t>Глава 1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 </a:t>
            </a:r>
            <a:r>
              <a:rPr lang="ru-RU" i="1" dirty="0">
                <a:latin typeface="Times New Roman"/>
                <a:ea typeface="Calibri"/>
                <a:cs typeface="Times New Roman"/>
              </a:rPr>
              <a:t>Основная часть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1.1 Свойства поверхности жидкостей     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1.2  Явления смачивания и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несмачивания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1.3  Капиллярные явления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5217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024744" cy="1256264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/>
                <a:ea typeface="Calibri"/>
                <a:cs typeface="Times New Roman"/>
              </a:rPr>
              <a:t>Свойства поверхности жидкостей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4038600" cy="4191000"/>
          </a:xfrm>
        </p:spPr>
        <p:txBody>
          <a:bodyPr>
            <a:noAutofit/>
          </a:bodyPr>
          <a:lstStyle/>
          <a:p>
            <a:r>
              <a:rPr lang="ru-RU" sz="1600" dirty="0" smtClean="0"/>
              <a:t>Каждая </a:t>
            </a:r>
            <a:r>
              <a:rPr lang="ru-RU" sz="1600" dirty="0"/>
              <a:t>молекула жидкости, также как и в твердом теле, «зажата» со всех сторон соседними молекулами и совершает тепловые колебания около некоторого положения равновесия. </a:t>
            </a:r>
            <a:endParaRPr lang="ru-RU" sz="1600" dirty="0" smtClean="0"/>
          </a:p>
          <a:p>
            <a:r>
              <a:rPr lang="ru-RU" sz="1600" dirty="0"/>
              <a:t>Однако время от времени любая молекула </a:t>
            </a:r>
            <a:r>
              <a:rPr lang="ru-RU" sz="1600" dirty="0" smtClean="0"/>
              <a:t>жидкости может </a:t>
            </a:r>
            <a:r>
              <a:rPr lang="ru-RU" sz="1600" dirty="0"/>
              <a:t>переместиться в соседнее вакантное место. Такие перескоки в жидкостях происходят довольно часто; поэтому молекулы не привязаны к определенным центрам, как в кристаллах и могут перемещаться по всему объему жидкости. Этим объясняется текучесть жидкостей.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676400"/>
            <a:ext cx="3736848" cy="31242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28800"/>
            <a:ext cx="4133215" cy="190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1026" name="Рисунок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810000"/>
            <a:ext cx="175577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Рисунок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029200"/>
            <a:ext cx="18288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8620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7620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Явления смачивания и </a:t>
            </a:r>
            <a:r>
              <a:rPr lang="ru-RU" i="1" dirty="0" err="1"/>
              <a:t>несмачивания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905000"/>
            <a:ext cx="6777317" cy="3086548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 Если молекулы жидкости притягиваются друг к другу слабее, чем к молекулам твердого вещества, то жидкость называют смачивающей это вещество. Например, вода смачивает чистое стекло и не смачивает парафин. Если молекулы жидкости притягиваются друг к другу сильнее, чем к молекулам твердого вещества, то жидкость называют </a:t>
            </a:r>
            <a:r>
              <a:rPr lang="ru-RU" dirty="0" err="1"/>
              <a:t>несмачивающей</a:t>
            </a:r>
            <a:r>
              <a:rPr lang="ru-RU" dirty="0"/>
              <a:t> это вещество. Ртуть не смачивает стекло, однако она смачивает чистые медь и цинк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800600"/>
            <a:ext cx="3670300" cy="1496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724400"/>
            <a:ext cx="3572510" cy="183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6307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Капиллярные явления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9200" y="2057400"/>
            <a:ext cx="6777317" cy="3508977"/>
          </a:xfrm>
        </p:spPr>
        <p:txBody>
          <a:bodyPr/>
          <a:lstStyle/>
          <a:p>
            <a:r>
              <a:rPr lang="ru-RU" dirty="0"/>
              <a:t> Капиллярными явлениями называют подъем или опускание жидкости в трубках малого диаметра – капиллярах. Смачивающие жидкости поднимаются по капиллярам, </a:t>
            </a:r>
            <a:r>
              <a:rPr lang="ru-RU" dirty="0" err="1"/>
              <a:t>несмачивающие</a:t>
            </a:r>
            <a:r>
              <a:rPr lang="ru-RU" dirty="0"/>
              <a:t> – опускаются. 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648200"/>
            <a:ext cx="1981200" cy="128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648200"/>
            <a:ext cx="1588135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672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524000"/>
            <a:ext cx="6777317" cy="3508977"/>
          </a:xfrm>
        </p:spPr>
        <p:txBody>
          <a:bodyPr/>
          <a:lstStyle/>
          <a:p>
            <a:pPr marL="6858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i="1" dirty="0">
                <a:latin typeface="Times New Roman"/>
                <a:ea typeface="Calibri"/>
                <a:cs typeface="Times New Roman"/>
              </a:rPr>
              <a:t>Глава 2. Исследования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2.1 Опыт Плато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2.2  Измерение поверхностного натяжения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2.3  Изучение формы жидкости в естественных условиях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2.4  Изучение капиллярных свойств почвы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8676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3E3D2D" mc:Ignorable=""/>
      </a:dk2>
      <a:lt2>
        <a:srgbClr xmlns:mc="http://schemas.openxmlformats.org/markup-compatibility/2006" xmlns:a14="http://schemas.microsoft.com/office/drawing/2010/main" val="CAF278" mc:Ignorable=""/>
      </a:lt2>
      <a:accent1>
        <a:srgbClr xmlns:mc="http://schemas.openxmlformats.org/markup-compatibility/2006" xmlns:a14="http://schemas.microsoft.com/office/drawing/2010/main" val="94C600" mc:Ignorable=""/>
      </a:accent1>
      <a:accent2>
        <a:srgbClr xmlns:mc="http://schemas.openxmlformats.org/markup-compatibility/2006" xmlns:a14="http://schemas.microsoft.com/office/drawing/2010/main" val="71685A" mc:Ignorable=""/>
      </a:accent2>
      <a:accent3>
        <a:srgbClr xmlns:mc="http://schemas.openxmlformats.org/markup-compatibility/2006" xmlns:a14="http://schemas.microsoft.com/office/drawing/2010/main" val="FF6700" mc:Ignorable=""/>
      </a:accent3>
      <a:accent4>
        <a:srgbClr xmlns:mc="http://schemas.openxmlformats.org/markup-compatibility/2006" xmlns:a14="http://schemas.microsoft.com/office/drawing/2010/main" val="909465" mc:Ignorable=""/>
      </a:accent4>
      <a:accent5>
        <a:srgbClr xmlns:mc="http://schemas.openxmlformats.org/markup-compatibility/2006" xmlns:a14="http://schemas.microsoft.com/office/drawing/2010/main" val="956B43" mc:Ignorable=""/>
      </a:accent5>
      <a:accent6>
        <a:srgbClr xmlns:mc="http://schemas.openxmlformats.org/markup-compatibility/2006" xmlns:a14="http://schemas.microsoft.com/office/drawing/2010/main" val="FEA022" mc:Ignorable=""/>
      </a:accent6>
      <a:hlink>
        <a:srgbClr xmlns:mc="http://schemas.openxmlformats.org/markup-compatibility/2006" xmlns:a14="http://schemas.microsoft.com/office/drawing/2010/main" val="E68200" mc:Ignorable=""/>
      </a:hlink>
      <a:folHlink>
        <a:srgbClr xmlns:mc="http://schemas.openxmlformats.org/markup-compatibility/2006" xmlns:a14="http://schemas.microsoft.com/office/drawing/2010/main" val="FFA94A" mc:Ignorable=""/>
      </a:folHlink>
    </a:clrScheme>
    <a:fontScheme name="Остин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xmlns:mc="http://schemas.openxmlformats.org/markup-compatibility/2006" xmlns:a14="http://schemas.microsoft.com/office/drawing/2010/main" val="000000" mc:Ignorable="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317</TotalTime>
  <Words>877</Words>
  <Application>Microsoft Office PowerPoint</Application>
  <PresentationFormat>Экран (4:3)</PresentationFormat>
  <Paragraphs>99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Остин</vt:lpstr>
      <vt:lpstr>Документ</vt:lpstr>
      <vt:lpstr>Смачивание и несмачивание. Капиллярные явления.</vt:lpstr>
      <vt:lpstr>Актуальность</vt:lpstr>
      <vt:lpstr>Презентация PowerPoint</vt:lpstr>
      <vt:lpstr>Методы исследования: </vt:lpstr>
      <vt:lpstr>Презентация PowerPoint</vt:lpstr>
      <vt:lpstr>Свойства поверхности жидкостей</vt:lpstr>
      <vt:lpstr>Явления смачивания и несмачивания</vt:lpstr>
      <vt:lpstr>Капиллярные явления </vt:lpstr>
      <vt:lpstr>Презентация PowerPoint</vt:lpstr>
      <vt:lpstr>2.1 Лабораторная работа №1 Опыт Плато </vt:lpstr>
      <vt:lpstr>Презентация PowerPoint</vt:lpstr>
      <vt:lpstr>Лабораторная работа№2 Измерение поверхностного натяжения </vt:lpstr>
      <vt:lpstr>Презентация PowerPoint</vt:lpstr>
      <vt:lpstr>Лабораторная работа№3 Изучение формы жидкости в естественных условиях</vt:lpstr>
      <vt:lpstr>Презентация PowerPoint</vt:lpstr>
      <vt:lpstr>Лабораторная работа №4 Изучение капиллярных свойств почвы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Смачивание и несмачивание. Капиллярные явления.</dc:title>
  <dc:creator>Администратор</dc:creator>
  <cp:lastModifiedBy>Admin</cp:lastModifiedBy>
  <cp:revision>20</cp:revision>
  <dcterms:created xsi:type="dcterms:W3CDTF">2006-08-16T00:00:00Z</dcterms:created>
  <dcterms:modified xsi:type="dcterms:W3CDTF">2014-04-08T17:13:17Z</dcterms:modified>
</cp:coreProperties>
</file>