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48"/>
  </p:notesMasterIdLst>
  <p:sldIdLst>
    <p:sldId id="345" r:id="rId2"/>
    <p:sldId id="337" r:id="rId3"/>
    <p:sldId id="262" r:id="rId4"/>
    <p:sldId id="265" r:id="rId5"/>
    <p:sldId id="336" r:id="rId6"/>
    <p:sldId id="339" r:id="rId7"/>
    <p:sldId id="257" r:id="rId8"/>
    <p:sldId id="259" r:id="rId9"/>
    <p:sldId id="266" r:id="rId10"/>
    <p:sldId id="267" r:id="rId11"/>
    <p:sldId id="344" r:id="rId12"/>
    <p:sldId id="268" r:id="rId13"/>
    <p:sldId id="321" r:id="rId14"/>
    <p:sldId id="279" r:id="rId15"/>
    <p:sldId id="270" r:id="rId16"/>
    <p:sldId id="292" r:id="rId17"/>
    <p:sldId id="293" r:id="rId18"/>
    <p:sldId id="294" r:id="rId19"/>
    <p:sldId id="296" r:id="rId20"/>
    <p:sldId id="297" r:id="rId21"/>
    <p:sldId id="298" r:id="rId22"/>
    <p:sldId id="299" r:id="rId23"/>
    <p:sldId id="300" r:id="rId24"/>
    <p:sldId id="303" r:id="rId25"/>
    <p:sldId id="304" r:id="rId26"/>
    <p:sldId id="305" r:id="rId27"/>
    <p:sldId id="307" r:id="rId28"/>
    <p:sldId id="308" r:id="rId29"/>
    <p:sldId id="309" r:id="rId30"/>
    <p:sldId id="310" r:id="rId31"/>
    <p:sldId id="333" r:id="rId32"/>
    <p:sldId id="334" r:id="rId33"/>
    <p:sldId id="276" r:id="rId34"/>
    <p:sldId id="338" r:id="rId35"/>
    <p:sldId id="280" r:id="rId36"/>
    <p:sldId id="340" r:id="rId37"/>
    <p:sldId id="341" r:id="rId38"/>
    <p:sldId id="342" r:id="rId39"/>
    <p:sldId id="343" r:id="rId40"/>
    <p:sldId id="327" r:id="rId41"/>
    <p:sldId id="285" r:id="rId42"/>
    <p:sldId id="330" r:id="rId43"/>
    <p:sldId id="288" r:id="rId44"/>
    <p:sldId id="346" r:id="rId45"/>
    <p:sldId id="332" r:id="rId46"/>
    <p:sldId id="33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F86E"/>
    <a:srgbClr val="0066CC"/>
    <a:srgbClr val="00FF00"/>
    <a:srgbClr val="FFF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0.25</c:v>
                </c:pt>
                <c:pt idx="1">
                  <c:v>0.3</c:v>
                </c:pt>
                <c:pt idx="2">
                  <c:v>0.31</c:v>
                </c:pt>
                <c:pt idx="3">
                  <c:v>0.2</c:v>
                </c:pt>
                <c:pt idx="4">
                  <c:v>0.24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0.35</c:v>
                </c:pt>
                <c:pt idx="1">
                  <c:v>0.34</c:v>
                </c:pt>
                <c:pt idx="2">
                  <c:v>0.36</c:v>
                </c:pt>
                <c:pt idx="3">
                  <c:v>0.32</c:v>
                </c:pt>
                <c:pt idx="4">
                  <c:v>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0.4</c:v>
                </c:pt>
                <c:pt idx="1">
                  <c:v>0.36</c:v>
                </c:pt>
                <c:pt idx="2">
                  <c:v>0.33</c:v>
                </c:pt>
                <c:pt idx="3">
                  <c:v>0.48</c:v>
                </c:pt>
                <c:pt idx="4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472064"/>
        <c:axId val="50473600"/>
      </c:barChart>
      <c:catAx>
        <c:axId val="50472064"/>
        <c:scaling>
          <c:orientation val="minMax"/>
        </c:scaling>
        <c:delete val="0"/>
        <c:axPos val="b"/>
        <c:majorTickMark val="out"/>
        <c:minorTickMark val="none"/>
        <c:tickLblPos val="nextTo"/>
        <c:crossAx val="50473600"/>
        <c:crosses val="autoZero"/>
        <c:auto val="1"/>
        <c:lblAlgn val="ctr"/>
        <c:lblOffset val="100"/>
        <c:noMultiLvlLbl val="0"/>
      </c:catAx>
      <c:valAx>
        <c:axId val="504736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0472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3 класс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3 класс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3 класс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выше среднего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3 класс</c:v>
                </c:pt>
              </c:strCache>
            </c:strRef>
          </c:cat>
          <c:val>
            <c:numRef>
              <c:f>Лист1!$E$2</c:f>
              <c:numCache>
                <c:formatCode>0%</c:formatCode>
                <c:ptCount val="1"/>
                <c:pt idx="0">
                  <c:v>0.23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3 класс</c:v>
                </c:pt>
              </c:strCache>
            </c:strRef>
          </c:cat>
          <c:val>
            <c:numRef>
              <c:f>Лист1!$F$2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514560"/>
        <c:axId val="50524544"/>
        <c:axId val="0"/>
      </c:bar3DChart>
      <c:catAx>
        <c:axId val="50514560"/>
        <c:scaling>
          <c:orientation val="minMax"/>
        </c:scaling>
        <c:delete val="0"/>
        <c:axPos val="b"/>
        <c:majorTickMark val="out"/>
        <c:minorTickMark val="none"/>
        <c:tickLblPos val="nextTo"/>
        <c:crossAx val="50524544"/>
        <c:crosses val="autoZero"/>
        <c:auto val="1"/>
        <c:lblAlgn val="ctr"/>
        <c:lblOffset val="100"/>
        <c:noMultiLvlLbl val="0"/>
      </c:catAx>
      <c:valAx>
        <c:axId val="50524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0514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3 класс начало</c:v>
                </c:pt>
                <c:pt idx="1">
                  <c:v>3 класс итог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0.13</c:v>
                </c:pt>
                <c:pt idx="1">
                  <c:v>0.05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3 класс начало</c:v>
                </c:pt>
                <c:pt idx="1">
                  <c:v>3 класс итог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0.25</c:v>
                </c:pt>
                <c:pt idx="1">
                  <c:v>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3 класс начало</c:v>
                </c:pt>
                <c:pt idx="1">
                  <c:v>3 класс итог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</c:v>
                </c:pt>
                <c:pt idx="1">
                  <c:v>0.33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выше среднего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3 класс начало</c:v>
                </c:pt>
                <c:pt idx="1">
                  <c:v>3 класс итог</c:v>
                </c:pt>
              </c:strCache>
            </c:strRef>
          </c:cat>
          <c:val>
            <c:numRef>
              <c:f>Лист1!$E$2:$E$3</c:f>
              <c:numCache>
                <c:formatCode>0%</c:formatCode>
                <c:ptCount val="2"/>
                <c:pt idx="0">
                  <c:v>0.23</c:v>
                </c:pt>
                <c:pt idx="1">
                  <c:v>0.28000000000000003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3 класс начало</c:v>
                </c:pt>
                <c:pt idx="1">
                  <c:v>3 класс итог</c:v>
                </c:pt>
              </c:strCache>
            </c:strRef>
          </c:cat>
          <c:val>
            <c:numRef>
              <c:f>Лист1!$F$2:$F$3</c:f>
              <c:numCache>
                <c:formatCode>0%</c:formatCode>
                <c:ptCount val="2"/>
                <c:pt idx="0">
                  <c:v>0.09</c:v>
                </c:pt>
                <c:pt idx="1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38880"/>
        <c:axId val="40944768"/>
        <c:axId val="0"/>
      </c:bar3DChart>
      <c:catAx>
        <c:axId val="40938880"/>
        <c:scaling>
          <c:orientation val="minMax"/>
        </c:scaling>
        <c:delete val="0"/>
        <c:axPos val="b"/>
        <c:majorTickMark val="out"/>
        <c:minorTickMark val="none"/>
        <c:tickLblPos val="nextTo"/>
        <c:crossAx val="40944768"/>
        <c:crosses val="autoZero"/>
        <c:auto val="1"/>
        <c:lblAlgn val="ctr"/>
        <c:lblOffset val="100"/>
        <c:noMultiLvlLbl val="0"/>
      </c:catAx>
      <c:valAx>
        <c:axId val="409447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938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0.15</c:v>
                </c:pt>
                <c:pt idx="1">
                  <c:v>0.22</c:v>
                </c:pt>
                <c:pt idx="2">
                  <c:v>0.19</c:v>
                </c:pt>
                <c:pt idx="3">
                  <c:v>0.05</c:v>
                </c:pt>
                <c:pt idx="4">
                  <c:v>0.12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0.42</c:v>
                </c:pt>
                <c:pt idx="1">
                  <c:v>0.4</c:v>
                </c:pt>
                <c:pt idx="2">
                  <c:v>0.3</c:v>
                </c:pt>
                <c:pt idx="3">
                  <c:v>0.41</c:v>
                </c:pt>
                <c:pt idx="4">
                  <c:v>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синтез</c:v>
                </c:pt>
                <c:pt idx="1">
                  <c:v>анализ</c:v>
                </c:pt>
                <c:pt idx="2">
                  <c:v>аналогия</c:v>
                </c:pt>
                <c:pt idx="3">
                  <c:v>контроль</c:v>
                </c:pt>
                <c:pt idx="4">
                  <c:v>планирование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0.43</c:v>
                </c:pt>
                <c:pt idx="1">
                  <c:v>0.38</c:v>
                </c:pt>
                <c:pt idx="2">
                  <c:v>0.51</c:v>
                </c:pt>
                <c:pt idx="3">
                  <c:v>0.54</c:v>
                </c:pt>
                <c:pt idx="4">
                  <c:v>0.57999999999999996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332352"/>
        <c:axId val="112198400"/>
      </c:barChart>
      <c:catAx>
        <c:axId val="111332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12198400"/>
        <c:crosses val="autoZero"/>
        <c:auto val="1"/>
        <c:lblAlgn val="ctr"/>
        <c:lblOffset val="100"/>
        <c:noMultiLvlLbl val="0"/>
      </c:catAx>
      <c:valAx>
        <c:axId val="1121984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1332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551562820764485"/>
          <c:y val="3.4510029882362722E-2"/>
          <c:w val="0.62933564081086146"/>
          <c:h val="0.532100713392357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синтез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низкий уровень входная</c:v>
                </c:pt>
                <c:pt idx="1">
                  <c:v>средний  уровеньвходная</c:v>
                </c:pt>
                <c:pt idx="2">
                  <c:v>высокий уровень входная</c:v>
                </c:pt>
                <c:pt idx="3">
                  <c:v>низкий уровень итог</c:v>
                </c:pt>
                <c:pt idx="4">
                  <c:v>средний уровень итог</c:v>
                </c:pt>
                <c:pt idx="5">
                  <c:v>высокий уровень итог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0.25</c:v>
                </c:pt>
                <c:pt idx="1">
                  <c:v>0.35</c:v>
                </c:pt>
                <c:pt idx="2">
                  <c:v>0.4</c:v>
                </c:pt>
                <c:pt idx="3">
                  <c:v>0.15</c:v>
                </c:pt>
                <c:pt idx="4">
                  <c:v>0.41</c:v>
                </c:pt>
                <c:pt idx="5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анализ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низкий уровень входная</c:v>
                </c:pt>
                <c:pt idx="1">
                  <c:v>средний  уровеньвходная</c:v>
                </c:pt>
                <c:pt idx="2">
                  <c:v>высокий уровень входная</c:v>
                </c:pt>
                <c:pt idx="3">
                  <c:v>низкий уровень итог</c:v>
                </c:pt>
                <c:pt idx="4">
                  <c:v>средний уровень итог</c:v>
                </c:pt>
                <c:pt idx="5">
                  <c:v>высокий уровень итог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0.3</c:v>
                </c:pt>
                <c:pt idx="1">
                  <c:v>0.34</c:v>
                </c:pt>
                <c:pt idx="2">
                  <c:v>0.36</c:v>
                </c:pt>
                <c:pt idx="3">
                  <c:v>0.22</c:v>
                </c:pt>
                <c:pt idx="4">
                  <c:v>0.4</c:v>
                </c:pt>
                <c:pt idx="5">
                  <c:v>0.38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аналогия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низкий уровень входная</c:v>
                </c:pt>
                <c:pt idx="1">
                  <c:v>средний  уровеньвходная</c:v>
                </c:pt>
                <c:pt idx="2">
                  <c:v>высокий уровень входная</c:v>
                </c:pt>
                <c:pt idx="3">
                  <c:v>низкий уровень итог</c:v>
                </c:pt>
                <c:pt idx="4">
                  <c:v>средний уровень итог</c:v>
                </c:pt>
                <c:pt idx="5">
                  <c:v>высокий уровень итог</c:v>
                </c:pt>
              </c:strCache>
            </c:strRef>
          </c:cat>
          <c:val>
            <c:numRef>
              <c:f>Лист1!$D$2:$D$7</c:f>
              <c:numCache>
                <c:formatCode>0%</c:formatCode>
                <c:ptCount val="6"/>
                <c:pt idx="0">
                  <c:v>0.31</c:v>
                </c:pt>
                <c:pt idx="1">
                  <c:v>0.36</c:v>
                </c:pt>
                <c:pt idx="2">
                  <c:v>0.33</c:v>
                </c:pt>
                <c:pt idx="3">
                  <c:v>0.19</c:v>
                </c:pt>
                <c:pt idx="4">
                  <c:v>0.3</c:v>
                </c:pt>
                <c:pt idx="5">
                  <c:v>0.51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контроль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низкий уровень входная</c:v>
                </c:pt>
                <c:pt idx="1">
                  <c:v>средний  уровеньвходная</c:v>
                </c:pt>
                <c:pt idx="2">
                  <c:v>высокий уровень входная</c:v>
                </c:pt>
                <c:pt idx="3">
                  <c:v>низкий уровень итог</c:v>
                </c:pt>
                <c:pt idx="4">
                  <c:v>средний уровень итог</c:v>
                </c:pt>
                <c:pt idx="5">
                  <c:v>высокий уровень итог</c:v>
                </c:pt>
              </c:strCache>
            </c:strRef>
          </c:cat>
          <c:val>
            <c:numRef>
              <c:f>Лист1!$E$2:$E$7</c:f>
              <c:numCache>
                <c:formatCode>0%</c:formatCode>
                <c:ptCount val="6"/>
                <c:pt idx="0">
                  <c:v>0.2</c:v>
                </c:pt>
                <c:pt idx="1">
                  <c:v>0.32</c:v>
                </c:pt>
                <c:pt idx="2">
                  <c:v>0.48</c:v>
                </c:pt>
                <c:pt idx="3">
                  <c:v>0.05</c:v>
                </c:pt>
                <c:pt idx="4">
                  <c:v>0.41</c:v>
                </c:pt>
                <c:pt idx="5">
                  <c:v>0.54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планирование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низкий уровень входная</c:v>
                </c:pt>
                <c:pt idx="1">
                  <c:v>средний  уровеньвходная</c:v>
                </c:pt>
                <c:pt idx="2">
                  <c:v>высокий уровень входная</c:v>
                </c:pt>
                <c:pt idx="3">
                  <c:v>низкий уровень итог</c:v>
                </c:pt>
                <c:pt idx="4">
                  <c:v>средний уровень итог</c:v>
                </c:pt>
                <c:pt idx="5">
                  <c:v>высокий уровень итог</c:v>
                </c:pt>
              </c:strCache>
            </c:strRef>
          </c:cat>
          <c:val>
            <c:numRef>
              <c:f>Лист1!$F$2:$F$7</c:f>
              <c:numCache>
                <c:formatCode>0%</c:formatCode>
                <c:ptCount val="6"/>
                <c:pt idx="0">
                  <c:v>0.24</c:v>
                </c:pt>
                <c:pt idx="1">
                  <c:v>0.3</c:v>
                </c:pt>
                <c:pt idx="2">
                  <c:v>0.46</c:v>
                </c:pt>
                <c:pt idx="3">
                  <c:v>0.11</c:v>
                </c:pt>
                <c:pt idx="4">
                  <c:v>0.3</c:v>
                </c:pt>
                <c:pt idx="5">
                  <c:v>0.59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81632"/>
        <c:axId val="40983168"/>
        <c:axId val="0"/>
      </c:bar3DChart>
      <c:catAx>
        <c:axId val="40981632"/>
        <c:scaling>
          <c:orientation val="minMax"/>
        </c:scaling>
        <c:delete val="0"/>
        <c:axPos val="b"/>
        <c:majorTickMark val="out"/>
        <c:minorTickMark val="none"/>
        <c:tickLblPos val="nextTo"/>
        <c:crossAx val="40983168"/>
        <c:crosses val="autoZero"/>
        <c:auto val="1"/>
        <c:lblAlgn val="ctr"/>
        <c:lblOffset val="100"/>
        <c:noMultiLvlLbl val="0"/>
      </c:catAx>
      <c:valAx>
        <c:axId val="409831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981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97372620082408"/>
          <c:y val="0.6520095704376363"/>
          <c:w val="0.20026273799175914"/>
          <c:h val="0.342389283534316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низкий</c:v>
                </c:pt>
                <c:pt idx="1">
                  <c:v>ниже среднего</c:v>
                </c:pt>
                <c:pt idx="2">
                  <c:v>средний</c:v>
                </c:pt>
                <c:pt idx="3">
                  <c:v>выше среднего</c:v>
                </c:pt>
                <c:pt idx="4">
                  <c:v>выский3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0.15</c:v>
                </c:pt>
                <c:pt idx="1">
                  <c:v>0.21</c:v>
                </c:pt>
                <c:pt idx="2">
                  <c:v>0.3</c:v>
                </c:pt>
                <c:pt idx="3">
                  <c:v>0.2</c:v>
                </c:pt>
                <c:pt idx="4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итог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низкий</c:v>
                </c:pt>
                <c:pt idx="1">
                  <c:v>ниже среднего</c:v>
                </c:pt>
                <c:pt idx="2">
                  <c:v>средний</c:v>
                </c:pt>
                <c:pt idx="3">
                  <c:v>выше среднего</c:v>
                </c:pt>
                <c:pt idx="4">
                  <c:v>выский3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0.05</c:v>
                </c:pt>
                <c:pt idx="1">
                  <c:v>0.1</c:v>
                </c:pt>
                <c:pt idx="2">
                  <c:v>0.32</c:v>
                </c:pt>
                <c:pt idx="3">
                  <c:v>0.3</c:v>
                </c:pt>
                <c:pt idx="4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220032"/>
        <c:axId val="112221568"/>
      </c:barChart>
      <c:catAx>
        <c:axId val="112220032"/>
        <c:scaling>
          <c:orientation val="minMax"/>
        </c:scaling>
        <c:delete val="0"/>
        <c:axPos val="b"/>
        <c:majorTickMark val="out"/>
        <c:minorTickMark val="none"/>
        <c:tickLblPos val="nextTo"/>
        <c:crossAx val="112221568"/>
        <c:crosses val="autoZero"/>
        <c:auto val="1"/>
        <c:lblAlgn val="ctr"/>
        <c:lblOffset val="100"/>
        <c:noMultiLvlLbl val="0"/>
      </c:catAx>
      <c:valAx>
        <c:axId val="1122215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2220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10860-68C5-4C41-BAEA-DAA4B736D3C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02A60A-ED7B-44A2-9271-4BC279C53F55}">
      <dgm:prSet phldrT="[Текст]" custT="1"/>
      <dgm:spPr/>
      <dgm:t>
        <a:bodyPr/>
        <a:lstStyle/>
        <a:p>
          <a:r>
            <a:rPr lang="ru-RU" sz="4800" b="1" i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Познавательные УУД</a:t>
          </a:r>
          <a:endParaRPr lang="ru-RU" sz="4800" b="1" i="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A63DD0-2049-437F-A224-C2E68E92B28C}" type="parTrans" cxnId="{C5D80BE6-665D-44B8-9916-9CA31F0CCFCC}">
      <dgm:prSet/>
      <dgm:spPr/>
      <dgm:t>
        <a:bodyPr/>
        <a:lstStyle/>
        <a:p>
          <a:endParaRPr lang="ru-RU"/>
        </a:p>
      </dgm:t>
    </dgm:pt>
    <dgm:pt modelId="{FE556185-27E8-460E-93FD-1B8A7F4F8C33}" type="sibTrans" cxnId="{C5D80BE6-665D-44B8-9916-9CA31F0CCFCC}">
      <dgm:prSet/>
      <dgm:spPr/>
      <dgm:t>
        <a:bodyPr/>
        <a:lstStyle/>
        <a:p>
          <a:endParaRPr lang="ru-RU"/>
        </a:p>
      </dgm:t>
    </dgm:pt>
    <dgm:pt modelId="{CDE1EDEE-114E-4BDC-A371-F4499B041CE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Исследование, поиск и отбор информации</a:t>
          </a:r>
          <a:endParaRPr lang="ru-RU" sz="2400" dirty="0">
            <a:solidFill>
              <a:schemeClr val="tx1"/>
            </a:solidFill>
          </a:endParaRPr>
        </a:p>
      </dgm:t>
    </dgm:pt>
    <dgm:pt modelId="{8E85234D-BB66-44C7-9E7C-9FFE43BB041A}" type="parTrans" cxnId="{B5ABA5E7-93F4-4274-8AD2-FB63F7605B87}">
      <dgm:prSet/>
      <dgm:spPr/>
      <dgm:t>
        <a:bodyPr/>
        <a:lstStyle/>
        <a:p>
          <a:endParaRPr lang="ru-RU"/>
        </a:p>
      </dgm:t>
    </dgm:pt>
    <dgm:pt modelId="{7EC76328-D292-4C08-BF82-8F46989C0B61}" type="sibTrans" cxnId="{B5ABA5E7-93F4-4274-8AD2-FB63F7605B87}">
      <dgm:prSet/>
      <dgm:spPr/>
      <dgm:t>
        <a:bodyPr/>
        <a:lstStyle/>
        <a:p>
          <a:endParaRPr lang="ru-RU"/>
        </a:p>
      </dgm:t>
    </dgm:pt>
    <dgm:pt modelId="{28233D21-7B00-4898-B6BB-1D107B51FBC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структурирование информации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90ACA5-8443-4310-A258-C198EF8FAF5F}" type="parTrans" cxnId="{B2DB4374-C491-4850-B35D-E27D777FE9AB}">
      <dgm:prSet/>
      <dgm:spPr/>
      <dgm:t>
        <a:bodyPr/>
        <a:lstStyle/>
        <a:p>
          <a:endParaRPr lang="ru-RU"/>
        </a:p>
      </dgm:t>
    </dgm:pt>
    <dgm:pt modelId="{630ABBBB-0B18-49FB-BDE8-24615DAEBE69}" type="sibTrans" cxnId="{B2DB4374-C491-4850-B35D-E27D777FE9AB}">
      <dgm:prSet/>
      <dgm:spPr/>
      <dgm:t>
        <a:bodyPr/>
        <a:lstStyle/>
        <a:p>
          <a:endParaRPr lang="ru-RU"/>
        </a:p>
      </dgm:t>
    </dgm:pt>
    <dgm:pt modelId="{69FCA4F2-0D92-4D32-9033-BF3EF78EED6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Моделирование содержания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0C9B96-E64E-449A-A5F7-C9D70678FC12}" type="parTrans" cxnId="{6D730488-A884-4590-AF79-35B760C705CA}">
      <dgm:prSet/>
      <dgm:spPr/>
      <dgm:t>
        <a:bodyPr/>
        <a:lstStyle/>
        <a:p>
          <a:endParaRPr lang="ru-RU"/>
        </a:p>
      </dgm:t>
    </dgm:pt>
    <dgm:pt modelId="{14C1E82F-F7D3-4576-98B1-31A33BA6AB89}" type="sibTrans" cxnId="{6D730488-A884-4590-AF79-35B760C705CA}">
      <dgm:prSet/>
      <dgm:spPr/>
      <dgm:t>
        <a:bodyPr/>
        <a:lstStyle/>
        <a:p>
          <a:endParaRPr lang="ru-RU"/>
        </a:p>
      </dgm:t>
    </dgm:pt>
    <dgm:pt modelId="{0BC15717-1FE8-413A-92B4-D0C017109995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Логические действия и операции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CFE65-1C7F-44A4-A19A-18C19722D575}" type="parTrans" cxnId="{A4FCD412-6F2F-4636-8EBA-25C201BD45A9}">
      <dgm:prSet/>
      <dgm:spPr/>
      <dgm:t>
        <a:bodyPr/>
        <a:lstStyle/>
        <a:p>
          <a:endParaRPr lang="ru-RU"/>
        </a:p>
      </dgm:t>
    </dgm:pt>
    <dgm:pt modelId="{A3BD3BBD-CC27-4511-8E23-FF7E1982DDA8}" type="sibTrans" cxnId="{A4FCD412-6F2F-4636-8EBA-25C201BD45A9}">
      <dgm:prSet/>
      <dgm:spPr/>
      <dgm:t>
        <a:bodyPr/>
        <a:lstStyle/>
        <a:p>
          <a:endParaRPr lang="ru-RU"/>
        </a:p>
      </dgm:t>
    </dgm:pt>
    <dgm:pt modelId="{05CACB28-B299-49BA-8F44-895118CB96A1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способы решения задач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541B6B-CD0D-451D-B0A5-0297E4A18134}" type="parTrans" cxnId="{9E535605-D8CB-4A79-8D33-2F058159D6ED}">
      <dgm:prSet/>
      <dgm:spPr/>
      <dgm:t>
        <a:bodyPr/>
        <a:lstStyle/>
        <a:p>
          <a:endParaRPr lang="ru-RU"/>
        </a:p>
      </dgm:t>
    </dgm:pt>
    <dgm:pt modelId="{23F83F1A-70B8-49AB-B604-F61E5A84299B}" type="sibTrans" cxnId="{9E535605-D8CB-4A79-8D33-2F058159D6ED}">
      <dgm:prSet/>
      <dgm:spPr/>
      <dgm:t>
        <a:bodyPr/>
        <a:lstStyle/>
        <a:p>
          <a:endParaRPr lang="ru-RU"/>
        </a:p>
      </dgm:t>
    </dgm:pt>
    <dgm:pt modelId="{0D074888-3E9E-491F-BD3E-0A1309072AE4}" type="pres">
      <dgm:prSet presAssocID="{67010860-68C5-4C41-BAEA-DAA4B736D3C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4A3256-C171-4915-8967-B43DA5E0353D}" type="pres">
      <dgm:prSet presAssocID="{67010860-68C5-4C41-BAEA-DAA4B736D3CE}" presName="hierFlow" presStyleCnt="0"/>
      <dgm:spPr/>
    </dgm:pt>
    <dgm:pt modelId="{25A16A2A-51C3-40FE-B5B4-33F410450EA1}" type="pres">
      <dgm:prSet presAssocID="{67010860-68C5-4C41-BAEA-DAA4B736D3C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430234B-705E-4F84-B2F4-CB29BB66768F}" type="pres">
      <dgm:prSet presAssocID="{3C02A60A-ED7B-44A2-9271-4BC279C53F55}" presName="Name14" presStyleCnt="0"/>
      <dgm:spPr/>
    </dgm:pt>
    <dgm:pt modelId="{45B76507-C784-4C2B-8924-93FE299D7D0C}" type="pres">
      <dgm:prSet presAssocID="{3C02A60A-ED7B-44A2-9271-4BC279C53F55}" presName="level1Shape" presStyleLbl="node0" presStyleIdx="0" presStyleCnt="1" custScaleX="1802581" custScaleY="300982" custLinFactNeighborX="5110" custLinFactNeighborY="-378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915589-D40D-4608-8FA1-C30774AB3D89}" type="pres">
      <dgm:prSet presAssocID="{3C02A60A-ED7B-44A2-9271-4BC279C53F55}" presName="hierChild2" presStyleCnt="0"/>
      <dgm:spPr/>
    </dgm:pt>
    <dgm:pt modelId="{96A731F3-1131-4F16-A409-A5F22998C09F}" type="pres">
      <dgm:prSet presAssocID="{8E85234D-BB66-44C7-9E7C-9FFE43BB041A}" presName="Name19" presStyleLbl="parChTrans1D2" presStyleIdx="0" presStyleCnt="5"/>
      <dgm:spPr/>
      <dgm:t>
        <a:bodyPr/>
        <a:lstStyle/>
        <a:p>
          <a:endParaRPr lang="ru-RU"/>
        </a:p>
      </dgm:t>
    </dgm:pt>
    <dgm:pt modelId="{B9DCCAD0-72B4-42EC-AB61-793FFF2B87A5}" type="pres">
      <dgm:prSet presAssocID="{CDE1EDEE-114E-4BDC-A371-F4499B041CE0}" presName="Name21" presStyleCnt="0"/>
      <dgm:spPr/>
    </dgm:pt>
    <dgm:pt modelId="{E204B948-F856-4942-A288-42FF139E53BF}" type="pres">
      <dgm:prSet presAssocID="{CDE1EDEE-114E-4BDC-A371-F4499B041CE0}" presName="level2Shape" presStyleLbl="node2" presStyleIdx="0" presStyleCnt="5" custScaleX="431795" custScaleY="866059"/>
      <dgm:spPr/>
      <dgm:t>
        <a:bodyPr/>
        <a:lstStyle/>
        <a:p>
          <a:endParaRPr lang="ru-RU"/>
        </a:p>
      </dgm:t>
    </dgm:pt>
    <dgm:pt modelId="{A49E0F51-75BB-4BD9-B842-B4CECDBDCF4A}" type="pres">
      <dgm:prSet presAssocID="{CDE1EDEE-114E-4BDC-A371-F4499B041CE0}" presName="hierChild3" presStyleCnt="0"/>
      <dgm:spPr/>
    </dgm:pt>
    <dgm:pt modelId="{758A93D5-E2D1-42D9-BE0D-C4FDD6E4E5BC}" type="pres">
      <dgm:prSet presAssocID="{0390ACA5-8443-4310-A258-C198EF8FAF5F}" presName="Name19" presStyleLbl="parChTrans1D2" presStyleIdx="1" presStyleCnt="5"/>
      <dgm:spPr/>
      <dgm:t>
        <a:bodyPr/>
        <a:lstStyle/>
        <a:p>
          <a:endParaRPr lang="ru-RU"/>
        </a:p>
      </dgm:t>
    </dgm:pt>
    <dgm:pt modelId="{D93C49E9-82F8-4118-BE75-EBBCA62545D8}" type="pres">
      <dgm:prSet presAssocID="{28233D21-7B00-4898-B6BB-1D107B51FBCF}" presName="Name21" presStyleCnt="0"/>
      <dgm:spPr/>
    </dgm:pt>
    <dgm:pt modelId="{A87BB892-EC28-499D-A512-68E8F610EFC9}" type="pres">
      <dgm:prSet presAssocID="{28233D21-7B00-4898-B6BB-1D107B51FBCF}" presName="level2Shape" presStyleLbl="node2" presStyleIdx="1" presStyleCnt="5" custScaleX="315926" custScaleY="664737" custLinFactY="53689" custLinFactNeighborX="19617" custLinFactNeighborY="100000"/>
      <dgm:spPr/>
      <dgm:t>
        <a:bodyPr/>
        <a:lstStyle/>
        <a:p>
          <a:endParaRPr lang="ru-RU"/>
        </a:p>
      </dgm:t>
    </dgm:pt>
    <dgm:pt modelId="{548D7EE1-9E6D-4F82-A93E-8A9A52F4D8E1}" type="pres">
      <dgm:prSet presAssocID="{28233D21-7B00-4898-B6BB-1D107B51FBCF}" presName="hierChild3" presStyleCnt="0"/>
      <dgm:spPr/>
    </dgm:pt>
    <dgm:pt modelId="{7300971D-69E2-4F13-8DC7-466FF272882C}" type="pres">
      <dgm:prSet presAssocID="{950C9B96-E64E-449A-A5F7-C9D70678FC12}" presName="Name19" presStyleLbl="parChTrans1D2" presStyleIdx="2" presStyleCnt="5"/>
      <dgm:spPr/>
      <dgm:t>
        <a:bodyPr/>
        <a:lstStyle/>
        <a:p>
          <a:endParaRPr lang="ru-RU"/>
        </a:p>
      </dgm:t>
    </dgm:pt>
    <dgm:pt modelId="{7F796369-68D3-4815-B903-A0625AF63B74}" type="pres">
      <dgm:prSet presAssocID="{69FCA4F2-0D92-4D32-9033-BF3EF78EED6E}" presName="Name21" presStyleCnt="0"/>
      <dgm:spPr/>
    </dgm:pt>
    <dgm:pt modelId="{FA49C5F3-4407-4165-9026-F237D4998121}" type="pres">
      <dgm:prSet presAssocID="{69FCA4F2-0D92-4D32-9033-BF3EF78EED6E}" presName="level2Shape" presStyleLbl="node2" presStyleIdx="2" presStyleCnt="5" custScaleX="437212" custScaleY="607475" custLinFactY="100000" custLinFactNeighborX="2396" custLinFactNeighborY="168619"/>
      <dgm:spPr/>
      <dgm:t>
        <a:bodyPr/>
        <a:lstStyle/>
        <a:p>
          <a:endParaRPr lang="ru-RU"/>
        </a:p>
      </dgm:t>
    </dgm:pt>
    <dgm:pt modelId="{D848C44E-56DE-4AD5-815D-F03092CDFBC3}" type="pres">
      <dgm:prSet presAssocID="{69FCA4F2-0D92-4D32-9033-BF3EF78EED6E}" presName="hierChild3" presStyleCnt="0"/>
      <dgm:spPr/>
    </dgm:pt>
    <dgm:pt modelId="{EEF21FD1-6EB3-482D-A23E-51B1E8278990}" type="pres">
      <dgm:prSet presAssocID="{DE7CFE65-1C7F-44A4-A19A-18C19722D575}" presName="Name19" presStyleLbl="parChTrans1D2" presStyleIdx="3" presStyleCnt="5"/>
      <dgm:spPr/>
      <dgm:t>
        <a:bodyPr/>
        <a:lstStyle/>
        <a:p>
          <a:endParaRPr lang="ru-RU"/>
        </a:p>
      </dgm:t>
    </dgm:pt>
    <dgm:pt modelId="{2B243365-10CE-4A16-96DD-1E73CD555430}" type="pres">
      <dgm:prSet presAssocID="{0BC15717-1FE8-413A-92B4-D0C017109995}" presName="Name21" presStyleCnt="0"/>
      <dgm:spPr/>
    </dgm:pt>
    <dgm:pt modelId="{F52642A4-A2CA-4DFD-B89A-AA664457651C}" type="pres">
      <dgm:prSet presAssocID="{0BC15717-1FE8-413A-92B4-D0C017109995}" presName="level2Shape" presStyleLbl="node2" presStyleIdx="3" presStyleCnt="5" custScaleX="420603" custScaleY="912631"/>
      <dgm:spPr/>
      <dgm:t>
        <a:bodyPr/>
        <a:lstStyle/>
        <a:p>
          <a:endParaRPr lang="ru-RU"/>
        </a:p>
      </dgm:t>
    </dgm:pt>
    <dgm:pt modelId="{0E8A6B0F-A93C-4632-BA9B-E173A81E4FD4}" type="pres">
      <dgm:prSet presAssocID="{0BC15717-1FE8-413A-92B4-D0C017109995}" presName="hierChild3" presStyleCnt="0"/>
      <dgm:spPr/>
    </dgm:pt>
    <dgm:pt modelId="{13016500-70AC-4571-BECE-CFDC6DC71A80}" type="pres">
      <dgm:prSet presAssocID="{EF541B6B-CD0D-451D-B0A5-0297E4A18134}" presName="Name19" presStyleLbl="parChTrans1D2" presStyleIdx="4" presStyleCnt="5"/>
      <dgm:spPr/>
      <dgm:t>
        <a:bodyPr/>
        <a:lstStyle/>
        <a:p>
          <a:endParaRPr lang="ru-RU"/>
        </a:p>
      </dgm:t>
    </dgm:pt>
    <dgm:pt modelId="{36D7FA69-50EA-443D-8FC4-E5680C901C2F}" type="pres">
      <dgm:prSet presAssocID="{05CACB28-B299-49BA-8F44-895118CB96A1}" presName="Name21" presStyleCnt="0"/>
      <dgm:spPr/>
    </dgm:pt>
    <dgm:pt modelId="{CA30C235-3A93-43F2-BDDE-55A9E5E784BC}" type="pres">
      <dgm:prSet presAssocID="{05CACB28-B299-49BA-8F44-895118CB96A1}" presName="level2Shape" presStyleLbl="node2" presStyleIdx="4" presStyleCnt="5" custScaleX="396628" custScaleY="769822" custLinFactY="100000" custLinFactNeighborX="-7391" custLinFactNeighborY="198615"/>
      <dgm:spPr/>
      <dgm:t>
        <a:bodyPr/>
        <a:lstStyle/>
        <a:p>
          <a:endParaRPr lang="ru-RU"/>
        </a:p>
      </dgm:t>
    </dgm:pt>
    <dgm:pt modelId="{984946F7-50C1-44CD-AD82-AEA7147DF9DD}" type="pres">
      <dgm:prSet presAssocID="{05CACB28-B299-49BA-8F44-895118CB96A1}" presName="hierChild3" presStyleCnt="0"/>
      <dgm:spPr/>
    </dgm:pt>
    <dgm:pt modelId="{8E2F514E-34A9-4664-AD6F-02A04A7EEEBD}" type="pres">
      <dgm:prSet presAssocID="{67010860-68C5-4C41-BAEA-DAA4B736D3CE}" presName="bgShapesFlow" presStyleCnt="0"/>
      <dgm:spPr/>
    </dgm:pt>
  </dgm:ptLst>
  <dgm:cxnLst>
    <dgm:cxn modelId="{7F99F1D6-26B5-4169-BE8E-98BEE73EF176}" type="presOf" srcId="{05CACB28-B299-49BA-8F44-895118CB96A1}" destId="{CA30C235-3A93-43F2-BDDE-55A9E5E784BC}" srcOrd="0" destOrd="0" presId="urn:microsoft.com/office/officeart/2005/8/layout/hierarchy6"/>
    <dgm:cxn modelId="{0541869C-1422-4E0E-A08F-74E51F02924A}" type="presOf" srcId="{CDE1EDEE-114E-4BDC-A371-F4499B041CE0}" destId="{E204B948-F856-4942-A288-42FF139E53BF}" srcOrd="0" destOrd="0" presId="urn:microsoft.com/office/officeart/2005/8/layout/hierarchy6"/>
    <dgm:cxn modelId="{6D730488-A884-4590-AF79-35B760C705CA}" srcId="{3C02A60A-ED7B-44A2-9271-4BC279C53F55}" destId="{69FCA4F2-0D92-4D32-9033-BF3EF78EED6E}" srcOrd="2" destOrd="0" parTransId="{950C9B96-E64E-449A-A5F7-C9D70678FC12}" sibTransId="{14C1E82F-F7D3-4576-98B1-31A33BA6AB89}"/>
    <dgm:cxn modelId="{243ABEA5-9506-4D6D-BC57-5EAAA75EAD6C}" type="presOf" srcId="{950C9B96-E64E-449A-A5F7-C9D70678FC12}" destId="{7300971D-69E2-4F13-8DC7-466FF272882C}" srcOrd="0" destOrd="0" presId="urn:microsoft.com/office/officeart/2005/8/layout/hierarchy6"/>
    <dgm:cxn modelId="{A4FCD412-6F2F-4636-8EBA-25C201BD45A9}" srcId="{3C02A60A-ED7B-44A2-9271-4BC279C53F55}" destId="{0BC15717-1FE8-413A-92B4-D0C017109995}" srcOrd="3" destOrd="0" parTransId="{DE7CFE65-1C7F-44A4-A19A-18C19722D575}" sibTransId="{A3BD3BBD-CC27-4511-8E23-FF7E1982DDA8}"/>
    <dgm:cxn modelId="{B5ABA5E7-93F4-4274-8AD2-FB63F7605B87}" srcId="{3C02A60A-ED7B-44A2-9271-4BC279C53F55}" destId="{CDE1EDEE-114E-4BDC-A371-F4499B041CE0}" srcOrd="0" destOrd="0" parTransId="{8E85234D-BB66-44C7-9E7C-9FFE43BB041A}" sibTransId="{7EC76328-D292-4C08-BF82-8F46989C0B61}"/>
    <dgm:cxn modelId="{D091CFCD-330C-43A3-B51C-7F49A705F848}" type="presOf" srcId="{0BC15717-1FE8-413A-92B4-D0C017109995}" destId="{F52642A4-A2CA-4DFD-B89A-AA664457651C}" srcOrd="0" destOrd="0" presId="urn:microsoft.com/office/officeart/2005/8/layout/hierarchy6"/>
    <dgm:cxn modelId="{1339815B-7FCE-4C4B-9BF0-0E307383541D}" type="presOf" srcId="{DE7CFE65-1C7F-44A4-A19A-18C19722D575}" destId="{EEF21FD1-6EB3-482D-A23E-51B1E8278990}" srcOrd="0" destOrd="0" presId="urn:microsoft.com/office/officeart/2005/8/layout/hierarchy6"/>
    <dgm:cxn modelId="{4DED0CEC-939F-4A61-ACB6-7DB0CDB0BAB9}" type="presOf" srcId="{67010860-68C5-4C41-BAEA-DAA4B736D3CE}" destId="{0D074888-3E9E-491F-BD3E-0A1309072AE4}" srcOrd="0" destOrd="0" presId="urn:microsoft.com/office/officeart/2005/8/layout/hierarchy6"/>
    <dgm:cxn modelId="{4F4869EF-140A-400D-8160-90D594242BF8}" type="presOf" srcId="{28233D21-7B00-4898-B6BB-1D107B51FBCF}" destId="{A87BB892-EC28-499D-A512-68E8F610EFC9}" srcOrd="0" destOrd="0" presId="urn:microsoft.com/office/officeart/2005/8/layout/hierarchy6"/>
    <dgm:cxn modelId="{AC02C385-3D64-42D6-AB49-3F8682CFDC81}" type="presOf" srcId="{3C02A60A-ED7B-44A2-9271-4BC279C53F55}" destId="{45B76507-C784-4C2B-8924-93FE299D7D0C}" srcOrd="0" destOrd="0" presId="urn:microsoft.com/office/officeart/2005/8/layout/hierarchy6"/>
    <dgm:cxn modelId="{9E535605-D8CB-4A79-8D33-2F058159D6ED}" srcId="{3C02A60A-ED7B-44A2-9271-4BC279C53F55}" destId="{05CACB28-B299-49BA-8F44-895118CB96A1}" srcOrd="4" destOrd="0" parTransId="{EF541B6B-CD0D-451D-B0A5-0297E4A18134}" sibTransId="{23F83F1A-70B8-49AB-B604-F61E5A84299B}"/>
    <dgm:cxn modelId="{C9709D38-01D7-4A5A-9008-B48EE08A18FA}" type="presOf" srcId="{69FCA4F2-0D92-4D32-9033-BF3EF78EED6E}" destId="{FA49C5F3-4407-4165-9026-F237D4998121}" srcOrd="0" destOrd="0" presId="urn:microsoft.com/office/officeart/2005/8/layout/hierarchy6"/>
    <dgm:cxn modelId="{11D9C0B4-69F6-4A17-83E8-6AD5F3AF4953}" type="presOf" srcId="{0390ACA5-8443-4310-A258-C198EF8FAF5F}" destId="{758A93D5-E2D1-42D9-BE0D-C4FDD6E4E5BC}" srcOrd="0" destOrd="0" presId="urn:microsoft.com/office/officeart/2005/8/layout/hierarchy6"/>
    <dgm:cxn modelId="{B2DB4374-C491-4850-B35D-E27D777FE9AB}" srcId="{3C02A60A-ED7B-44A2-9271-4BC279C53F55}" destId="{28233D21-7B00-4898-B6BB-1D107B51FBCF}" srcOrd="1" destOrd="0" parTransId="{0390ACA5-8443-4310-A258-C198EF8FAF5F}" sibTransId="{630ABBBB-0B18-49FB-BDE8-24615DAEBE69}"/>
    <dgm:cxn modelId="{5459823A-C6ED-4318-897D-ADF0ED922001}" type="presOf" srcId="{8E85234D-BB66-44C7-9E7C-9FFE43BB041A}" destId="{96A731F3-1131-4F16-A409-A5F22998C09F}" srcOrd="0" destOrd="0" presId="urn:microsoft.com/office/officeart/2005/8/layout/hierarchy6"/>
    <dgm:cxn modelId="{C5D80BE6-665D-44B8-9916-9CA31F0CCFCC}" srcId="{67010860-68C5-4C41-BAEA-DAA4B736D3CE}" destId="{3C02A60A-ED7B-44A2-9271-4BC279C53F55}" srcOrd="0" destOrd="0" parTransId="{F8A63DD0-2049-437F-A224-C2E68E92B28C}" sibTransId="{FE556185-27E8-460E-93FD-1B8A7F4F8C33}"/>
    <dgm:cxn modelId="{50CA45A2-3AA4-4A29-8BB1-698C6CC23360}" type="presOf" srcId="{EF541B6B-CD0D-451D-B0A5-0297E4A18134}" destId="{13016500-70AC-4571-BECE-CFDC6DC71A80}" srcOrd="0" destOrd="0" presId="urn:microsoft.com/office/officeart/2005/8/layout/hierarchy6"/>
    <dgm:cxn modelId="{3A8EB68E-84B1-4D7B-81E8-9437218B8AE3}" type="presParOf" srcId="{0D074888-3E9E-491F-BD3E-0A1309072AE4}" destId="{214A3256-C171-4915-8967-B43DA5E0353D}" srcOrd="0" destOrd="0" presId="urn:microsoft.com/office/officeart/2005/8/layout/hierarchy6"/>
    <dgm:cxn modelId="{6837B1D5-321F-4EA8-8A06-3126CE407059}" type="presParOf" srcId="{214A3256-C171-4915-8967-B43DA5E0353D}" destId="{25A16A2A-51C3-40FE-B5B4-33F410450EA1}" srcOrd="0" destOrd="0" presId="urn:microsoft.com/office/officeart/2005/8/layout/hierarchy6"/>
    <dgm:cxn modelId="{9C7611EE-017A-412F-8C4B-4740CB24F9EE}" type="presParOf" srcId="{25A16A2A-51C3-40FE-B5B4-33F410450EA1}" destId="{6430234B-705E-4F84-B2F4-CB29BB66768F}" srcOrd="0" destOrd="0" presId="urn:microsoft.com/office/officeart/2005/8/layout/hierarchy6"/>
    <dgm:cxn modelId="{D82B594D-B0E1-4762-92D5-139AD51A72FE}" type="presParOf" srcId="{6430234B-705E-4F84-B2F4-CB29BB66768F}" destId="{45B76507-C784-4C2B-8924-93FE299D7D0C}" srcOrd="0" destOrd="0" presId="urn:microsoft.com/office/officeart/2005/8/layout/hierarchy6"/>
    <dgm:cxn modelId="{A6D02F63-E978-4AA5-99EA-96CA3F09D456}" type="presParOf" srcId="{6430234B-705E-4F84-B2F4-CB29BB66768F}" destId="{C6915589-D40D-4608-8FA1-C30774AB3D89}" srcOrd="1" destOrd="0" presId="urn:microsoft.com/office/officeart/2005/8/layout/hierarchy6"/>
    <dgm:cxn modelId="{EE98C41E-5FEB-4196-82A7-8A04F9544AB2}" type="presParOf" srcId="{C6915589-D40D-4608-8FA1-C30774AB3D89}" destId="{96A731F3-1131-4F16-A409-A5F22998C09F}" srcOrd="0" destOrd="0" presId="urn:microsoft.com/office/officeart/2005/8/layout/hierarchy6"/>
    <dgm:cxn modelId="{DFD35121-2CB9-42B7-BFB3-0ADABD650791}" type="presParOf" srcId="{C6915589-D40D-4608-8FA1-C30774AB3D89}" destId="{B9DCCAD0-72B4-42EC-AB61-793FFF2B87A5}" srcOrd="1" destOrd="0" presId="urn:microsoft.com/office/officeart/2005/8/layout/hierarchy6"/>
    <dgm:cxn modelId="{05C866EE-4307-4C77-AF00-C9ED0CE84C08}" type="presParOf" srcId="{B9DCCAD0-72B4-42EC-AB61-793FFF2B87A5}" destId="{E204B948-F856-4942-A288-42FF139E53BF}" srcOrd="0" destOrd="0" presId="urn:microsoft.com/office/officeart/2005/8/layout/hierarchy6"/>
    <dgm:cxn modelId="{750AAD3D-4492-4E0D-8E8F-8A41B3FB90CC}" type="presParOf" srcId="{B9DCCAD0-72B4-42EC-AB61-793FFF2B87A5}" destId="{A49E0F51-75BB-4BD9-B842-B4CECDBDCF4A}" srcOrd="1" destOrd="0" presId="urn:microsoft.com/office/officeart/2005/8/layout/hierarchy6"/>
    <dgm:cxn modelId="{A3DE9C20-CC93-43D0-BA6A-FCE341D68736}" type="presParOf" srcId="{C6915589-D40D-4608-8FA1-C30774AB3D89}" destId="{758A93D5-E2D1-42D9-BE0D-C4FDD6E4E5BC}" srcOrd="2" destOrd="0" presId="urn:microsoft.com/office/officeart/2005/8/layout/hierarchy6"/>
    <dgm:cxn modelId="{07DE480F-2AF5-46B3-8E3F-82F3642AE495}" type="presParOf" srcId="{C6915589-D40D-4608-8FA1-C30774AB3D89}" destId="{D93C49E9-82F8-4118-BE75-EBBCA62545D8}" srcOrd="3" destOrd="0" presId="urn:microsoft.com/office/officeart/2005/8/layout/hierarchy6"/>
    <dgm:cxn modelId="{E933FF28-802D-4DD5-A6A1-C2655ED24B8F}" type="presParOf" srcId="{D93C49E9-82F8-4118-BE75-EBBCA62545D8}" destId="{A87BB892-EC28-499D-A512-68E8F610EFC9}" srcOrd="0" destOrd="0" presId="urn:microsoft.com/office/officeart/2005/8/layout/hierarchy6"/>
    <dgm:cxn modelId="{0F07131E-AA69-4DA4-AF62-A5A5286D977B}" type="presParOf" srcId="{D93C49E9-82F8-4118-BE75-EBBCA62545D8}" destId="{548D7EE1-9E6D-4F82-A93E-8A9A52F4D8E1}" srcOrd="1" destOrd="0" presId="urn:microsoft.com/office/officeart/2005/8/layout/hierarchy6"/>
    <dgm:cxn modelId="{23BE29DB-9279-4AAA-A5A7-210AB226F1E9}" type="presParOf" srcId="{C6915589-D40D-4608-8FA1-C30774AB3D89}" destId="{7300971D-69E2-4F13-8DC7-466FF272882C}" srcOrd="4" destOrd="0" presId="urn:microsoft.com/office/officeart/2005/8/layout/hierarchy6"/>
    <dgm:cxn modelId="{6B6FEFCA-06C1-492F-8480-ABB18F07596D}" type="presParOf" srcId="{C6915589-D40D-4608-8FA1-C30774AB3D89}" destId="{7F796369-68D3-4815-B903-A0625AF63B74}" srcOrd="5" destOrd="0" presId="urn:microsoft.com/office/officeart/2005/8/layout/hierarchy6"/>
    <dgm:cxn modelId="{FEE8B593-19D0-4DC5-8114-F4C5DA86BE6B}" type="presParOf" srcId="{7F796369-68D3-4815-B903-A0625AF63B74}" destId="{FA49C5F3-4407-4165-9026-F237D4998121}" srcOrd="0" destOrd="0" presId="urn:microsoft.com/office/officeart/2005/8/layout/hierarchy6"/>
    <dgm:cxn modelId="{4C15D746-5D16-461B-B56B-B9038E3FF6F0}" type="presParOf" srcId="{7F796369-68D3-4815-B903-A0625AF63B74}" destId="{D848C44E-56DE-4AD5-815D-F03092CDFBC3}" srcOrd="1" destOrd="0" presId="urn:microsoft.com/office/officeart/2005/8/layout/hierarchy6"/>
    <dgm:cxn modelId="{E80089DC-F042-4298-9774-8841074E1CC5}" type="presParOf" srcId="{C6915589-D40D-4608-8FA1-C30774AB3D89}" destId="{EEF21FD1-6EB3-482D-A23E-51B1E8278990}" srcOrd="6" destOrd="0" presId="urn:microsoft.com/office/officeart/2005/8/layout/hierarchy6"/>
    <dgm:cxn modelId="{B48FD61A-2110-4770-A226-B0518D01BC4B}" type="presParOf" srcId="{C6915589-D40D-4608-8FA1-C30774AB3D89}" destId="{2B243365-10CE-4A16-96DD-1E73CD555430}" srcOrd="7" destOrd="0" presId="urn:microsoft.com/office/officeart/2005/8/layout/hierarchy6"/>
    <dgm:cxn modelId="{7BB848AD-609D-43D3-B4F5-C9B083EE103A}" type="presParOf" srcId="{2B243365-10CE-4A16-96DD-1E73CD555430}" destId="{F52642A4-A2CA-4DFD-B89A-AA664457651C}" srcOrd="0" destOrd="0" presId="urn:microsoft.com/office/officeart/2005/8/layout/hierarchy6"/>
    <dgm:cxn modelId="{2F483C23-D1C0-45A3-A82E-FFC406D7E537}" type="presParOf" srcId="{2B243365-10CE-4A16-96DD-1E73CD555430}" destId="{0E8A6B0F-A93C-4632-BA9B-E173A81E4FD4}" srcOrd="1" destOrd="0" presId="urn:microsoft.com/office/officeart/2005/8/layout/hierarchy6"/>
    <dgm:cxn modelId="{32A8E746-4873-4D97-8FA1-7D4A32EFECD4}" type="presParOf" srcId="{C6915589-D40D-4608-8FA1-C30774AB3D89}" destId="{13016500-70AC-4571-BECE-CFDC6DC71A80}" srcOrd="8" destOrd="0" presId="urn:microsoft.com/office/officeart/2005/8/layout/hierarchy6"/>
    <dgm:cxn modelId="{8EE0A1D9-672F-40EC-9290-BB65F0CFE047}" type="presParOf" srcId="{C6915589-D40D-4608-8FA1-C30774AB3D89}" destId="{36D7FA69-50EA-443D-8FC4-E5680C901C2F}" srcOrd="9" destOrd="0" presId="urn:microsoft.com/office/officeart/2005/8/layout/hierarchy6"/>
    <dgm:cxn modelId="{1C5611FF-09C1-4441-AD8B-8B5ED1C32E40}" type="presParOf" srcId="{36D7FA69-50EA-443D-8FC4-E5680C901C2F}" destId="{CA30C235-3A93-43F2-BDDE-55A9E5E784BC}" srcOrd="0" destOrd="0" presId="urn:microsoft.com/office/officeart/2005/8/layout/hierarchy6"/>
    <dgm:cxn modelId="{76F74B89-43E9-4406-9616-ACB58DFBA1DD}" type="presParOf" srcId="{36D7FA69-50EA-443D-8FC4-E5680C901C2F}" destId="{984946F7-50C1-44CD-AD82-AEA7147DF9DD}" srcOrd="1" destOrd="0" presId="urn:microsoft.com/office/officeart/2005/8/layout/hierarchy6"/>
    <dgm:cxn modelId="{2C71924D-0653-42D6-83B5-5FEBAADEBED1}" type="presParOf" srcId="{0D074888-3E9E-491F-BD3E-0A1309072AE4}" destId="{8E2F514E-34A9-4664-AD6F-02A04A7EEEB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5E2999-71E5-47A5-9520-2A40DAA6ABD9}" type="doc">
      <dgm:prSet loTypeId="urn:microsoft.com/office/officeart/2005/8/layout/process4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BD29584B-CFFB-47B1-BA4B-E76512681CFE}">
      <dgm:prSet phldrT="[Текст]" custT="1"/>
      <dgm:spPr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Работа по формированию </a:t>
          </a:r>
          <a:r>
            <a:rPr lang="ru-RU" sz="2400" b="1" dirty="0" err="1" smtClean="0">
              <a:solidFill>
                <a:schemeClr val="tx1"/>
              </a:solidFill>
            </a:rPr>
            <a:t>общеучебных</a:t>
          </a:r>
          <a:r>
            <a:rPr lang="ru-RU" sz="2400" b="1" dirty="0" smtClean="0">
              <a:solidFill>
                <a:schemeClr val="tx1"/>
              </a:solidFill>
            </a:rPr>
            <a:t> приемов и способов учебной работы</a:t>
          </a:r>
          <a:endParaRPr lang="ru-RU" sz="2400" b="1" dirty="0">
            <a:solidFill>
              <a:schemeClr val="tx1"/>
            </a:solidFill>
          </a:endParaRPr>
        </a:p>
      </dgm:t>
    </dgm:pt>
    <dgm:pt modelId="{BD16A568-CCB7-4C52-8D07-8BC8C08DE443}" type="parTrans" cxnId="{2B826942-A678-4078-A8E8-F3E5F31F9861}">
      <dgm:prSet/>
      <dgm:spPr/>
      <dgm:t>
        <a:bodyPr/>
        <a:lstStyle/>
        <a:p>
          <a:endParaRPr lang="ru-RU"/>
        </a:p>
      </dgm:t>
    </dgm:pt>
    <dgm:pt modelId="{436A05B9-9D5D-48E1-8849-3CD6581B76E2}" type="sibTrans" cxnId="{2B826942-A678-4078-A8E8-F3E5F31F9861}">
      <dgm:prSet/>
      <dgm:spPr/>
      <dgm:t>
        <a:bodyPr/>
        <a:lstStyle/>
        <a:p>
          <a:endParaRPr lang="ru-RU"/>
        </a:p>
      </dgm:t>
    </dgm:pt>
    <dgm:pt modelId="{D7EEF5A5-57CD-49F0-91B6-EA730AB0DD92}">
      <dgm:prSet phldrT="[Текст]" custT="1"/>
      <dgm:spPr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Формирование познавательных УУД  путем использования графического моделирования.</a:t>
          </a:r>
          <a:endParaRPr lang="ru-RU" sz="2400" b="1" dirty="0">
            <a:solidFill>
              <a:schemeClr val="tx1"/>
            </a:solidFill>
          </a:endParaRPr>
        </a:p>
      </dgm:t>
    </dgm:pt>
    <dgm:pt modelId="{AAA55A2A-1758-4E54-B892-78BED0C3F6F6}" type="parTrans" cxnId="{43D616CB-AB91-4809-ADD5-A83A96F23620}">
      <dgm:prSet/>
      <dgm:spPr/>
      <dgm:t>
        <a:bodyPr/>
        <a:lstStyle/>
        <a:p>
          <a:endParaRPr lang="ru-RU"/>
        </a:p>
      </dgm:t>
    </dgm:pt>
    <dgm:pt modelId="{5114921B-C966-41D6-ABEA-87717FBCDD13}" type="sibTrans" cxnId="{43D616CB-AB91-4809-ADD5-A83A96F23620}">
      <dgm:prSet/>
      <dgm:spPr/>
      <dgm:t>
        <a:bodyPr/>
        <a:lstStyle/>
        <a:p>
          <a:endParaRPr lang="ru-RU"/>
        </a:p>
      </dgm:t>
    </dgm:pt>
    <dgm:pt modelId="{E8A28C36-9E18-4B95-AFB0-A6E95CEB229E}">
      <dgm:prSet phldrT="[Текст]" custT="1"/>
      <dgm:spPr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Диагностические исследования</a:t>
          </a:r>
          <a:endParaRPr lang="ru-RU" sz="2400" b="1" dirty="0">
            <a:solidFill>
              <a:schemeClr val="tx1"/>
            </a:solidFill>
          </a:endParaRPr>
        </a:p>
      </dgm:t>
    </dgm:pt>
    <dgm:pt modelId="{1DA0CF34-355F-4AAC-B885-62572E8D4C0C}" type="parTrans" cxnId="{64C1616D-FEBF-4386-A509-107F330B7F8E}">
      <dgm:prSet/>
      <dgm:spPr/>
      <dgm:t>
        <a:bodyPr/>
        <a:lstStyle/>
        <a:p>
          <a:endParaRPr lang="ru-RU"/>
        </a:p>
      </dgm:t>
    </dgm:pt>
    <dgm:pt modelId="{F52CF46B-7251-4736-ABAA-83CED405FD1D}" type="sibTrans" cxnId="{64C1616D-FEBF-4386-A509-107F330B7F8E}">
      <dgm:prSet/>
      <dgm:spPr/>
      <dgm:t>
        <a:bodyPr/>
        <a:lstStyle/>
        <a:p>
          <a:endParaRPr lang="ru-RU"/>
        </a:p>
      </dgm:t>
    </dgm:pt>
    <dgm:pt modelId="{06BA545A-8934-4DC5-BB21-D2D87FDC43B4}" type="pres">
      <dgm:prSet presAssocID="{235E2999-71E5-47A5-9520-2A40DAA6AB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546B0D-F2F7-4F1B-9B49-93EDF0D1BAF5}" type="pres">
      <dgm:prSet presAssocID="{E8A28C36-9E18-4B95-AFB0-A6E95CEB229E}" presName="boxAndChildren" presStyleCnt="0"/>
      <dgm:spPr/>
    </dgm:pt>
    <dgm:pt modelId="{90CFAB68-1C8F-4611-B59D-2860C40E00F6}" type="pres">
      <dgm:prSet presAssocID="{E8A28C36-9E18-4B95-AFB0-A6E95CEB229E}" presName="parentTextBox" presStyleLbl="node1" presStyleIdx="0" presStyleCnt="3"/>
      <dgm:spPr/>
      <dgm:t>
        <a:bodyPr/>
        <a:lstStyle/>
        <a:p>
          <a:endParaRPr lang="ru-RU"/>
        </a:p>
      </dgm:t>
    </dgm:pt>
    <dgm:pt modelId="{4976E825-05D2-4A3A-9AF1-1F146DFDF4BA}" type="pres">
      <dgm:prSet presAssocID="{5114921B-C966-41D6-ABEA-87717FBCDD13}" presName="sp" presStyleCnt="0"/>
      <dgm:spPr/>
    </dgm:pt>
    <dgm:pt modelId="{737392CA-1B47-4DD4-AD80-DAC9064B086C}" type="pres">
      <dgm:prSet presAssocID="{D7EEF5A5-57CD-49F0-91B6-EA730AB0DD92}" presName="arrowAndChildren" presStyleCnt="0"/>
      <dgm:spPr/>
    </dgm:pt>
    <dgm:pt modelId="{6DBB4D8C-F5AD-42B3-BAAD-8E9C4ABB2462}" type="pres">
      <dgm:prSet presAssocID="{D7EEF5A5-57CD-49F0-91B6-EA730AB0DD92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DE6FCC0-1FFC-4B23-952A-5AD0035BE57F}" type="pres">
      <dgm:prSet presAssocID="{436A05B9-9D5D-48E1-8849-3CD6581B76E2}" presName="sp" presStyleCnt="0"/>
      <dgm:spPr/>
    </dgm:pt>
    <dgm:pt modelId="{452E47EF-DE1F-4C5E-981E-5E4CC99AB84C}" type="pres">
      <dgm:prSet presAssocID="{BD29584B-CFFB-47B1-BA4B-E76512681CFE}" presName="arrowAndChildren" presStyleCnt="0"/>
      <dgm:spPr/>
    </dgm:pt>
    <dgm:pt modelId="{95972EE9-B1D7-4278-818B-6D53BFF2DE8A}" type="pres">
      <dgm:prSet presAssocID="{BD29584B-CFFB-47B1-BA4B-E76512681CFE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1BC6A903-3481-4F67-BF9C-EE94BBC9D18B}" type="presOf" srcId="{235E2999-71E5-47A5-9520-2A40DAA6ABD9}" destId="{06BA545A-8934-4DC5-BB21-D2D87FDC43B4}" srcOrd="0" destOrd="0" presId="urn:microsoft.com/office/officeart/2005/8/layout/process4"/>
    <dgm:cxn modelId="{64C1616D-FEBF-4386-A509-107F330B7F8E}" srcId="{235E2999-71E5-47A5-9520-2A40DAA6ABD9}" destId="{E8A28C36-9E18-4B95-AFB0-A6E95CEB229E}" srcOrd="2" destOrd="0" parTransId="{1DA0CF34-355F-4AAC-B885-62572E8D4C0C}" sibTransId="{F52CF46B-7251-4736-ABAA-83CED405FD1D}"/>
    <dgm:cxn modelId="{0B72AD66-4728-4FEC-84B7-071434A146E3}" type="presOf" srcId="{D7EEF5A5-57CD-49F0-91B6-EA730AB0DD92}" destId="{6DBB4D8C-F5AD-42B3-BAAD-8E9C4ABB2462}" srcOrd="0" destOrd="0" presId="urn:microsoft.com/office/officeart/2005/8/layout/process4"/>
    <dgm:cxn modelId="{6BE3793F-5F16-4A6B-9573-874439D2915C}" type="presOf" srcId="{BD29584B-CFFB-47B1-BA4B-E76512681CFE}" destId="{95972EE9-B1D7-4278-818B-6D53BFF2DE8A}" srcOrd="0" destOrd="0" presId="urn:microsoft.com/office/officeart/2005/8/layout/process4"/>
    <dgm:cxn modelId="{65A7649E-D101-45B9-963C-EB119A34C8D6}" type="presOf" srcId="{E8A28C36-9E18-4B95-AFB0-A6E95CEB229E}" destId="{90CFAB68-1C8F-4611-B59D-2860C40E00F6}" srcOrd="0" destOrd="0" presId="urn:microsoft.com/office/officeart/2005/8/layout/process4"/>
    <dgm:cxn modelId="{43D616CB-AB91-4809-ADD5-A83A96F23620}" srcId="{235E2999-71E5-47A5-9520-2A40DAA6ABD9}" destId="{D7EEF5A5-57CD-49F0-91B6-EA730AB0DD92}" srcOrd="1" destOrd="0" parTransId="{AAA55A2A-1758-4E54-B892-78BED0C3F6F6}" sibTransId="{5114921B-C966-41D6-ABEA-87717FBCDD13}"/>
    <dgm:cxn modelId="{2B826942-A678-4078-A8E8-F3E5F31F9861}" srcId="{235E2999-71E5-47A5-9520-2A40DAA6ABD9}" destId="{BD29584B-CFFB-47B1-BA4B-E76512681CFE}" srcOrd="0" destOrd="0" parTransId="{BD16A568-CCB7-4C52-8D07-8BC8C08DE443}" sibTransId="{436A05B9-9D5D-48E1-8849-3CD6581B76E2}"/>
    <dgm:cxn modelId="{AC010CA8-AA86-4B9F-9B9A-B94F83509DE1}" type="presParOf" srcId="{06BA545A-8934-4DC5-BB21-D2D87FDC43B4}" destId="{93546B0D-F2F7-4F1B-9B49-93EDF0D1BAF5}" srcOrd="0" destOrd="0" presId="urn:microsoft.com/office/officeart/2005/8/layout/process4"/>
    <dgm:cxn modelId="{C4E6E4B2-3F8A-43A6-963B-63B28C7132A9}" type="presParOf" srcId="{93546B0D-F2F7-4F1B-9B49-93EDF0D1BAF5}" destId="{90CFAB68-1C8F-4611-B59D-2860C40E00F6}" srcOrd="0" destOrd="0" presId="urn:microsoft.com/office/officeart/2005/8/layout/process4"/>
    <dgm:cxn modelId="{DEB242CC-DCD9-4B75-8DF3-AA307D3717FB}" type="presParOf" srcId="{06BA545A-8934-4DC5-BB21-D2D87FDC43B4}" destId="{4976E825-05D2-4A3A-9AF1-1F146DFDF4BA}" srcOrd="1" destOrd="0" presId="urn:microsoft.com/office/officeart/2005/8/layout/process4"/>
    <dgm:cxn modelId="{9EE1B3F2-0EE1-44E3-B930-F40171614086}" type="presParOf" srcId="{06BA545A-8934-4DC5-BB21-D2D87FDC43B4}" destId="{737392CA-1B47-4DD4-AD80-DAC9064B086C}" srcOrd="2" destOrd="0" presId="urn:microsoft.com/office/officeart/2005/8/layout/process4"/>
    <dgm:cxn modelId="{F6962290-8640-4A70-8112-8B89091D63F6}" type="presParOf" srcId="{737392CA-1B47-4DD4-AD80-DAC9064B086C}" destId="{6DBB4D8C-F5AD-42B3-BAAD-8E9C4ABB2462}" srcOrd="0" destOrd="0" presId="urn:microsoft.com/office/officeart/2005/8/layout/process4"/>
    <dgm:cxn modelId="{B1A0FEA2-6F7C-44E3-8363-12FEFE7EA85D}" type="presParOf" srcId="{06BA545A-8934-4DC5-BB21-D2D87FDC43B4}" destId="{CDE6FCC0-1FFC-4B23-952A-5AD0035BE57F}" srcOrd="3" destOrd="0" presId="urn:microsoft.com/office/officeart/2005/8/layout/process4"/>
    <dgm:cxn modelId="{C9B4265B-2016-44D5-AF64-9A72C848EFE2}" type="presParOf" srcId="{06BA545A-8934-4DC5-BB21-D2D87FDC43B4}" destId="{452E47EF-DE1F-4C5E-981E-5E4CC99AB84C}" srcOrd="4" destOrd="0" presId="urn:microsoft.com/office/officeart/2005/8/layout/process4"/>
    <dgm:cxn modelId="{BED6D854-E5A9-4B99-9E4C-AD3DB821368E}" type="presParOf" srcId="{452E47EF-DE1F-4C5E-981E-5E4CC99AB84C}" destId="{95972EE9-B1D7-4278-818B-6D53BFF2DE8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0A3526-9A60-2B49-8406-31620A847329}" type="doc">
      <dgm:prSet loTypeId="urn:microsoft.com/office/officeart/2005/8/layout/hierarchy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BD9F452-54A0-B943-A371-7E326B973764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моделирование</a:t>
          </a:r>
          <a:endParaRPr lang="ru-RU" dirty="0">
            <a:solidFill>
              <a:schemeClr val="tx1"/>
            </a:solidFill>
          </a:endParaRPr>
        </a:p>
      </dgm:t>
    </dgm:pt>
    <dgm:pt modelId="{537E4BA8-5A54-4E45-A604-A5832C972340}" type="parTrans" cxnId="{57EB59A8-52F6-B24D-8EE2-27C42352CA06}">
      <dgm:prSet/>
      <dgm:spPr/>
      <dgm:t>
        <a:bodyPr/>
        <a:lstStyle/>
        <a:p>
          <a:endParaRPr lang="ru-RU"/>
        </a:p>
      </dgm:t>
    </dgm:pt>
    <dgm:pt modelId="{CD06E265-C9E4-4B40-B37A-7373A7471555}" type="sibTrans" cxnId="{57EB59A8-52F6-B24D-8EE2-27C42352CA06}">
      <dgm:prSet/>
      <dgm:spPr/>
      <dgm:t>
        <a:bodyPr/>
        <a:lstStyle/>
        <a:p>
          <a:endParaRPr lang="ru-RU"/>
        </a:p>
      </dgm:t>
    </dgm:pt>
    <dgm:pt modelId="{FF1177FD-D30B-604B-95AB-270215AE160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Разработка учебных программ с учётом знаково-символической компетенции</a:t>
          </a:r>
          <a:endParaRPr lang="ru-RU" sz="1800" b="1" dirty="0">
            <a:solidFill>
              <a:schemeClr val="tx1"/>
            </a:solidFill>
          </a:endParaRPr>
        </a:p>
      </dgm:t>
    </dgm:pt>
    <dgm:pt modelId="{ED330DB4-76FE-9C48-8C66-1A792B509E71}" type="parTrans" cxnId="{A58703ED-387F-F548-9C21-7AA4124A6920}">
      <dgm:prSet/>
      <dgm:spPr/>
      <dgm:t>
        <a:bodyPr/>
        <a:lstStyle/>
        <a:p>
          <a:endParaRPr lang="ru-RU"/>
        </a:p>
      </dgm:t>
    </dgm:pt>
    <dgm:pt modelId="{2B8462F0-4ABB-1D4D-B4DB-C2F643C5329E}" type="sibTrans" cxnId="{A58703ED-387F-F548-9C21-7AA4124A6920}">
      <dgm:prSet/>
      <dgm:spPr/>
      <dgm:t>
        <a:bodyPr/>
        <a:lstStyle/>
        <a:p>
          <a:endParaRPr lang="ru-RU"/>
        </a:p>
      </dgm:t>
    </dgm:pt>
    <dgm:pt modelId="{2DA23A3D-A6E3-F84E-B0F3-AD7A1428A5CD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Разработка </a:t>
          </a:r>
          <a:r>
            <a:rPr lang="ru-RU" sz="1600" b="1" dirty="0" err="1" smtClean="0">
              <a:solidFill>
                <a:schemeClr val="tx1"/>
              </a:solidFill>
            </a:rPr>
            <a:t>диагностичес</a:t>
          </a:r>
          <a:r>
            <a:rPr lang="en-US" sz="1600" b="1" dirty="0" smtClean="0">
              <a:solidFill>
                <a:schemeClr val="tx1"/>
              </a:solidFill>
            </a:rPr>
            <a:t>-</a:t>
          </a:r>
          <a:r>
            <a:rPr lang="ru-RU" sz="1600" b="1" dirty="0" smtClean="0">
              <a:solidFill>
                <a:schemeClr val="tx1"/>
              </a:solidFill>
            </a:rPr>
            <a:t>ких работ, проведение мониторинговых исследований</a:t>
          </a:r>
          <a:endParaRPr lang="ru-RU" sz="1600" b="1" dirty="0">
            <a:solidFill>
              <a:schemeClr val="tx1"/>
            </a:solidFill>
          </a:endParaRPr>
        </a:p>
      </dgm:t>
    </dgm:pt>
    <dgm:pt modelId="{B19B92D6-0901-114D-8F76-A78A1902BD90}" type="parTrans" cxnId="{72BE50CF-353C-AC46-B0CF-13E033EDCE38}">
      <dgm:prSet/>
      <dgm:spPr/>
      <dgm:t>
        <a:bodyPr/>
        <a:lstStyle/>
        <a:p>
          <a:endParaRPr lang="ru-RU"/>
        </a:p>
      </dgm:t>
    </dgm:pt>
    <dgm:pt modelId="{65ED4D3E-E9B8-D64D-AB4B-A8DE26AD6066}" type="sibTrans" cxnId="{72BE50CF-353C-AC46-B0CF-13E033EDCE38}">
      <dgm:prSet/>
      <dgm:spPr/>
      <dgm:t>
        <a:bodyPr/>
        <a:lstStyle/>
        <a:p>
          <a:endParaRPr lang="ru-RU"/>
        </a:p>
      </dgm:t>
    </dgm:pt>
    <dgm:pt modelId="{4BA558D3-E31E-964E-A73F-4A1CE5F85B4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Разработка системы уроков</a:t>
          </a:r>
          <a:endParaRPr lang="ru-RU" sz="2000" b="1" dirty="0">
            <a:solidFill>
              <a:schemeClr val="tx1"/>
            </a:solidFill>
          </a:endParaRPr>
        </a:p>
      </dgm:t>
    </dgm:pt>
    <dgm:pt modelId="{84FD9268-B8C6-4D44-A887-7244F5D368D5}" type="parTrans" cxnId="{B66A4A36-D4F4-0D45-BDC9-AF4E754B0042}">
      <dgm:prSet/>
      <dgm:spPr/>
      <dgm:t>
        <a:bodyPr/>
        <a:lstStyle/>
        <a:p>
          <a:endParaRPr lang="ru-RU"/>
        </a:p>
      </dgm:t>
    </dgm:pt>
    <dgm:pt modelId="{3775FFBF-88C5-BA4B-B940-8F2A7BF4AAD6}" type="sibTrans" cxnId="{B66A4A36-D4F4-0D45-BDC9-AF4E754B0042}">
      <dgm:prSet/>
      <dgm:spPr/>
      <dgm:t>
        <a:bodyPr/>
        <a:lstStyle/>
        <a:p>
          <a:endParaRPr lang="ru-RU"/>
        </a:p>
      </dgm:t>
    </dgm:pt>
    <dgm:pt modelId="{F09EC108-07DC-BC43-BA7D-18E3B58F4F4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Применение приёмов знаково-символической компетенции</a:t>
          </a:r>
          <a:endParaRPr lang="ru-RU" sz="1800" b="1" dirty="0">
            <a:solidFill>
              <a:schemeClr val="tx1"/>
            </a:solidFill>
          </a:endParaRPr>
        </a:p>
      </dgm:t>
    </dgm:pt>
    <dgm:pt modelId="{E0F3BEEF-B550-9741-A642-BFAE1B844211}" type="parTrans" cxnId="{A6CA50DE-A85E-DF4A-9343-2C08D43FD385}">
      <dgm:prSet/>
      <dgm:spPr/>
      <dgm:t>
        <a:bodyPr/>
        <a:lstStyle/>
        <a:p>
          <a:endParaRPr lang="ru-RU"/>
        </a:p>
      </dgm:t>
    </dgm:pt>
    <dgm:pt modelId="{F1DF5A8A-84FD-8547-8BDA-DE6F6AB0B5D0}" type="sibTrans" cxnId="{A6CA50DE-A85E-DF4A-9343-2C08D43FD385}">
      <dgm:prSet/>
      <dgm:spPr/>
      <dgm:t>
        <a:bodyPr/>
        <a:lstStyle/>
        <a:p>
          <a:endParaRPr lang="ru-RU"/>
        </a:p>
      </dgm:t>
    </dgm:pt>
    <dgm:pt modelId="{BF397D23-EBA5-4ABD-8454-1216DABFF9AA}" type="pres">
      <dgm:prSet presAssocID="{A80A3526-9A60-2B49-8406-31620A84732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E6DC52-8EC2-4358-8077-FAB5AF445E0D}" type="pres">
      <dgm:prSet presAssocID="{3BD9F452-54A0-B943-A371-7E326B973764}" presName="vertOne" presStyleCnt="0"/>
      <dgm:spPr/>
      <dgm:t>
        <a:bodyPr/>
        <a:lstStyle/>
        <a:p>
          <a:endParaRPr lang="ru-RU"/>
        </a:p>
      </dgm:t>
    </dgm:pt>
    <dgm:pt modelId="{44CE0347-6903-4AD5-A777-B128450275D9}" type="pres">
      <dgm:prSet presAssocID="{3BD9F452-54A0-B943-A371-7E326B973764}" presName="txOne" presStyleLbl="node0" presStyleIdx="0" presStyleCnt="1" custLinFactNeighborX="5604" custLinFactNeighborY="5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FEFAA9-65BC-49AD-B290-82D069654F8A}" type="pres">
      <dgm:prSet presAssocID="{3BD9F452-54A0-B943-A371-7E326B973764}" presName="parTransOne" presStyleCnt="0"/>
      <dgm:spPr/>
      <dgm:t>
        <a:bodyPr/>
        <a:lstStyle/>
        <a:p>
          <a:endParaRPr lang="ru-RU"/>
        </a:p>
      </dgm:t>
    </dgm:pt>
    <dgm:pt modelId="{ABBE1CB5-E4C1-4DA1-A09C-0A5A8A71EF7C}" type="pres">
      <dgm:prSet presAssocID="{3BD9F452-54A0-B943-A371-7E326B973764}" presName="horzOne" presStyleCnt="0"/>
      <dgm:spPr/>
      <dgm:t>
        <a:bodyPr/>
        <a:lstStyle/>
        <a:p>
          <a:endParaRPr lang="ru-RU"/>
        </a:p>
      </dgm:t>
    </dgm:pt>
    <dgm:pt modelId="{B3BE0906-8E6D-4D49-9AB8-A813D02B6F49}" type="pres">
      <dgm:prSet presAssocID="{FF1177FD-D30B-604B-95AB-270215AE1603}" presName="vertTwo" presStyleCnt="0"/>
      <dgm:spPr/>
      <dgm:t>
        <a:bodyPr/>
        <a:lstStyle/>
        <a:p>
          <a:endParaRPr lang="ru-RU"/>
        </a:p>
      </dgm:t>
    </dgm:pt>
    <dgm:pt modelId="{0DB55CC3-CC93-4FF2-877B-2955879C4F43}" type="pres">
      <dgm:prSet presAssocID="{FF1177FD-D30B-604B-95AB-270215AE1603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A0EB04-CF38-48DE-B047-5A34BC8B548E}" type="pres">
      <dgm:prSet presAssocID="{FF1177FD-D30B-604B-95AB-270215AE1603}" presName="horzTwo" presStyleCnt="0"/>
      <dgm:spPr/>
      <dgm:t>
        <a:bodyPr/>
        <a:lstStyle/>
        <a:p>
          <a:endParaRPr lang="ru-RU"/>
        </a:p>
      </dgm:t>
    </dgm:pt>
    <dgm:pt modelId="{FC2B8562-4692-45F6-810D-456DEF1D18FE}" type="pres">
      <dgm:prSet presAssocID="{2B8462F0-4ABB-1D4D-B4DB-C2F643C5329E}" presName="sibSpaceTwo" presStyleCnt="0"/>
      <dgm:spPr/>
      <dgm:t>
        <a:bodyPr/>
        <a:lstStyle/>
        <a:p>
          <a:endParaRPr lang="ru-RU"/>
        </a:p>
      </dgm:t>
    </dgm:pt>
    <dgm:pt modelId="{02581431-282D-4601-A1E4-5ADE961CE497}" type="pres">
      <dgm:prSet presAssocID="{4BA558D3-E31E-964E-A73F-4A1CE5F85B4E}" presName="vertTwo" presStyleCnt="0"/>
      <dgm:spPr/>
      <dgm:t>
        <a:bodyPr/>
        <a:lstStyle/>
        <a:p>
          <a:endParaRPr lang="ru-RU"/>
        </a:p>
      </dgm:t>
    </dgm:pt>
    <dgm:pt modelId="{DFEDC650-6199-40E0-A2E8-C6EF1A23B32F}" type="pres">
      <dgm:prSet presAssocID="{4BA558D3-E31E-964E-A73F-4A1CE5F85B4E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48E60C-1785-43AB-869D-6BB05DE3CAAB}" type="pres">
      <dgm:prSet presAssocID="{4BA558D3-E31E-964E-A73F-4A1CE5F85B4E}" presName="horzTwo" presStyleCnt="0"/>
      <dgm:spPr/>
      <dgm:t>
        <a:bodyPr/>
        <a:lstStyle/>
        <a:p>
          <a:endParaRPr lang="ru-RU"/>
        </a:p>
      </dgm:t>
    </dgm:pt>
    <dgm:pt modelId="{72111D86-2BE8-4D04-A7E9-2621EEC39AF2}" type="pres">
      <dgm:prSet presAssocID="{3775FFBF-88C5-BA4B-B940-8F2A7BF4AAD6}" presName="sibSpaceTwo" presStyleCnt="0"/>
      <dgm:spPr/>
      <dgm:t>
        <a:bodyPr/>
        <a:lstStyle/>
        <a:p>
          <a:endParaRPr lang="ru-RU"/>
        </a:p>
      </dgm:t>
    </dgm:pt>
    <dgm:pt modelId="{784CF439-3EA1-438E-ABAA-B6EB5EDE9650}" type="pres">
      <dgm:prSet presAssocID="{F09EC108-07DC-BC43-BA7D-18E3B58F4F4E}" presName="vertTwo" presStyleCnt="0"/>
      <dgm:spPr/>
      <dgm:t>
        <a:bodyPr/>
        <a:lstStyle/>
        <a:p>
          <a:endParaRPr lang="ru-RU"/>
        </a:p>
      </dgm:t>
    </dgm:pt>
    <dgm:pt modelId="{A85EE0E3-5260-46F5-8337-FF15B011F45E}" type="pres">
      <dgm:prSet presAssocID="{F09EC108-07DC-BC43-BA7D-18E3B58F4F4E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AA0512-86D3-4918-AE20-CE6332260D56}" type="pres">
      <dgm:prSet presAssocID="{F09EC108-07DC-BC43-BA7D-18E3B58F4F4E}" presName="horzTwo" presStyleCnt="0"/>
      <dgm:spPr/>
      <dgm:t>
        <a:bodyPr/>
        <a:lstStyle/>
        <a:p>
          <a:endParaRPr lang="ru-RU"/>
        </a:p>
      </dgm:t>
    </dgm:pt>
    <dgm:pt modelId="{24AFF724-533D-4805-BA8E-D129C9B664BF}" type="pres">
      <dgm:prSet presAssocID="{F1DF5A8A-84FD-8547-8BDA-DE6F6AB0B5D0}" presName="sibSpaceTwo" presStyleCnt="0"/>
      <dgm:spPr/>
      <dgm:t>
        <a:bodyPr/>
        <a:lstStyle/>
        <a:p>
          <a:endParaRPr lang="ru-RU"/>
        </a:p>
      </dgm:t>
    </dgm:pt>
    <dgm:pt modelId="{BD746EC8-C599-4074-B661-47465034EA56}" type="pres">
      <dgm:prSet presAssocID="{2DA23A3D-A6E3-F84E-B0F3-AD7A1428A5CD}" presName="vertTwo" presStyleCnt="0"/>
      <dgm:spPr/>
      <dgm:t>
        <a:bodyPr/>
        <a:lstStyle/>
        <a:p>
          <a:endParaRPr lang="ru-RU"/>
        </a:p>
      </dgm:t>
    </dgm:pt>
    <dgm:pt modelId="{6F0B2760-CE3F-49F1-9D83-6577BE4EC364}" type="pres">
      <dgm:prSet presAssocID="{2DA23A3D-A6E3-F84E-B0F3-AD7A1428A5CD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873E52-770A-4F89-971C-E915B6FC5458}" type="pres">
      <dgm:prSet presAssocID="{2DA23A3D-A6E3-F84E-B0F3-AD7A1428A5CD}" presName="horzTwo" presStyleCnt="0"/>
      <dgm:spPr/>
      <dgm:t>
        <a:bodyPr/>
        <a:lstStyle/>
        <a:p>
          <a:endParaRPr lang="ru-RU"/>
        </a:p>
      </dgm:t>
    </dgm:pt>
  </dgm:ptLst>
  <dgm:cxnLst>
    <dgm:cxn modelId="{3AF93968-E87A-4C05-B253-83027DC17020}" type="presOf" srcId="{2DA23A3D-A6E3-F84E-B0F3-AD7A1428A5CD}" destId="{6F0B2760-CE3F-49F1-9D83-6577BE4EC364}" srcOrd="0" destOrd="0" presId="urn:microsoft.com/office/officeart/2005/8/layout/hierarchy4"/>
    <dgm:cxn modelId="{3342ED6E-B598-4786-90B4-21D46377B244}" type="presOf" srcId="{3BD9F452-54A0-B943-A371-7E326B973764}" destId="{44CE0347-6903-4AD5-A777-B128450275D9}" srcOrd="0" destOrd="0" presId="urn:microsoft.com/office/officeart/2005/8/layout/hierarchy4"/>
    <dgm:cxn modelId="{A58703ED-387F-F548-9C21-7AA4124A6920}" srcId="{3BD9F452-54A0-B943-A371-7E326B973764}" destId="{FF1177FD-D30B-604B-95AB-270215AE1603}" srcOrd="0" destOrd="0" parTransId="{ED330DB4-76FE-9C48-8C66-1A792B509E71}" sibTransId="{2B8462F0-4ABB-1D4D-B4DB-C2F643C5329E}"/>
    <dgm:cxn modelId="{A6CA50DE-A85E-DF4A-9343-2C08D43FD385}" srcId="{3BD9F452-54A0-B943-A371-7E326B973764}" destId="{F09EC108-07DC-BC43-BA7D-18E3B58F4F4E}" srcOrd="2" destOrd="0" parTransId="{E0F3BEEF-B550-9741-A642-BFAE1B844211}" sibTransId="{F1DF5A8A-84FD-8547-8BDA-DE6F6AB0B5D0}"/>
    <dgm:cxn modelId="{8C438AC6-E9D5-44B2-AADD-C8A3C0C8D6DC}" type="presOf" srcId="{A80A3526-9A60-2B49-8406-31620A847329}" destId="{BF397D23-EBA5-4ABD-8454-1216DABFF9AA}" srcOrd="0" destOrd="0" presId="urn:microsoft.com/office/officeart/2005/8/layout/hierarchy4"/>
    <dgm:cxn modelId="{57EB59A8-52F6-B24D-8EE2-27C42352CA06}" srcId="{A80A3526-9A60-2B49-8406-31620A847329}" destId="{3BD9F452-54A0-B943-A371-7E326B973764}" srcOrd="0" destOrd="0" parTransId="{537E4BA8-5A54-4E45-A604-A5832C972340}" sibTransId="{CD06E265-C9E4-4B40-B37A-7373A7471555}"/>
    <dgm:cxn modelId="{E3FA6201-727F-4809-AF7D-56A6C549D299}" type="presOf" srcId="{FF1177FD-D30B-604B-95AB-270215AE1603}" destId="{0DB55CC3-CC93-4FF2-877B-2955879C4F43}" srcOrd="0" destOrd="0" presId="urn:microsoft.com/office/officeart/2005/8/layout/hierarchy4"/>
    <dgm:cxn modelId="{DB987498-82C1-45AE-9382-E48A7C6FCE96}" type="presOf" srcId="{F09EC108-07DC-BC43-BA7D-18E3B58F4F4E}" destId="{A85EE0E3-5260-46F5-8337-FF15B011F45E}" srcOrd="0" destOrd="0" presId="urn:microsoft.com/office/officeart/2005/8/layout/hierarchy4"/>
    <dgm:cxn modelId="{72BE50CF-353C-AC46-B0CF-13E033EDCE38}" srcId="{3BD9F452-54A0-B943-A371-7E326B973764}" destId="{2DA23A3D-A6E3-F84E-B0F3-AD7A1428A5CD}" srcOrd="3" destOrd="0" parTransId="{B19B92D6-0901-114D-8F76-A78A1902BD90}" sibTransId="{65ED4D3E-E9B8-D64D-AB4B-A8DE26AD6066}"/>
    <dgm:cxn modelId="{FDB88E65-7915-4BB0-82BD-B0EFD50D0CBF}" type="presOf" srcId="{4BA558D3-E31E-964E-A73F-4A1CE5F85B4E}" destId="{DFEDC650-6199-40E0-A2E8-C6EF1A23B32F}" srcOrd="0" destOrd="0" presId="urn:microsoft.com/office/officeart/2005/8/layout/hierarchy4"/>
    <dgm:cxn modelId="{B66A4A36-D4F4-0D45-BDC9-AF4E754B0042}" srcId="{3BD9F452-54A0-B943-A371-7E326B973764}" destId="{4BA558D3-E31E-964E-A73F-4A1CE5F85B4E}" srcOrd="1" destOrd="0" parTransId="{84FD9268-B8C6-4D44-A887-7244F5D368D5}" sibTransId="{3775FFBF-88C5-BA4B-B940-8F2A7BF4AAD6}"/>
    <dgm:cxn modelId="{09AB9483-68B6-4C52-B843-A2533F511A1A}" type="presParOf" srcId="{BF397D23-EBA5-4ABD-8454-1216DABFF9AA}" destId="{5FE6DC52-8EC2-4358-8077-FAB5AF445E0D}" srcOrd="0" destOrd="0" presId="urn:microsoft.com/office/officeart/2005/8/layout/hierarchy4"/>
    <dgm:cxn modelId="{46B9DC27-BB20-4BDE-919B-8DA337FE4F70}" type="presParOf" srcId="{5FE6DC52-8EC2-4358-8077-FAB5AF445E0D}" destId="{44CE0347-6903-4AD5-A777-B128450275D9}" srcOrd="0" destOrd="0" presId="urn:microsoft.com/office/officeart/2005/8/layout/hierarchy4"/>
    <dgm:cxn modelId="{45C3C11D-4B3D-480A-B4ED-7D19E7815B70}" type="presParOf" srcId="{5FE6DC52-8EC2-4358-8077-FAB5AF445E0D}" destId="{E2FEFAA9-65BC-49AD-B290-82D069654F8A}" srcOrd="1" destOrd="0" presId="urn:microsoft.com/office/officeart/2005/8/layout/hierarchy4"/>
    <dgm:cxn modelId="{2D7C5943-ED80-42F4-A5E1-5EE2FF07BBA9}" type="presParOf" srcId="{5FE6DC52-8EC2-4358-8077-FAB5AF445E0D}" destId="{ABBE1CB5-E4C1-4DA1-A09C-0A5A8A71EF7C}" srcOrd="2" destOrd="0" presId="urn:microsoft.com/office/officeart/2005/8/layout/hierarchy4"/>
    <dgm:cxn modelId="{D1A44818-032D-4155-AEB8-15F033A6D4BC}" type="presParOf" srcId="{ABBE1CB5-E4C1-4DA1-A09C-0A5A8A71EF7C}" destId="{B3BE0906-8E6D-4D49-9AB8-A813D02B6F49}" srcOrd="0" destOrd="0" presId="urn:microsoft.com/office/officeart/2005/8/layout/hierarchy4"/>
    <dgm:cxn modelId="{061AEB94-F24E-4B26-86EC-5D1DC16A0A46}" type="presParOf" srcId="{B3BE0906-8E6D-4D49-9AB8-A813D02B6F49}" destId="{0DB55CC3-CC93-4FF2-877B-2955879C4F43}" srcOrd="0" destOrd="0" presId="urn:microsoft.com/office/officeart/2005/8/layout/hierarchy4"/>
    <dgm:cxn modelId="{ABFAA6FF-223D-4E58-81A4-2AB097E07E6D}" type="presParOf" srcId="{B3BE0906-8E6D-4D49-9AB8-A813D02B6F49}" destId="{8AA0EB04-CF38-48DE-B047-5A34BC8B548E}" srcOrd="1" destOrd="0" presId="urn:microsoft.com/office/officeart/2005/8/layout/hierarchy4"/>
    <dgm:cxn modelId="{163EF66C-FB02-421F-963D-07E512E5975A}" type="presParOf" srcId="{ABBE1CB5-E4C1-4DA1-A09C-0A5A8A71EF7C}" destId="{FC2B8562-4692-45F6-810D-456DEF1D18FE}" srcOrd="1" destOrd="0" presId="urn:microsoft.com/office/officeart/2005/8/layout/hierarchy4"/>
    <dgm:cxn modelId="{33F27A16-1E2E-4E3A-9C85-281221096377}" type="presParOf" srcId="{ABBE1CB5-E4C1-4DA1-A09C-0A5A8A71EF7C}" destId="{02581431-282D-4601-A1E4-5ADE961CE497}" srcOrd="2" destOrd="0" presId="urn:microsoft.com/office/officeart/2005/8/layout/hierarchy4"/>
    <dgm:cxn modelId="{7ADC1952-4808-46A2-8A46-A6470A54BD60}" type="presParOf" srcId="{02581431-282D-4601-A1E4-5ADE961CE497}" destId="{DFEDC650-6199-40E0-A2E8-C6EF1A23B32F}" srcOrd="0" destOrd="0" presId="urn:microsoft.com/office/officeart/2005/8/layout/hierarchy4"/>
    <dgm:cxn modelId="{0C26028E-D639-43D2-B72A-04909A0019E1}" type="presParOf" srcId="{02581431-282D-4601-A1E4-5ADE961CE497}" destId="{6E48E60C-1785-43AB-869D-6BB05DE3CAAB}" srcOrd="1" destOrd="0" presId="urn:microsoft.com/office/officeart/2005/8/layout/hierarchy4"/>
    <dgm:cxn modelId="{E5626B75-9A7C-430A-8347-851FAFFBD578}" type="presParOf" srcId="{ABBE1CB5-E4C1-4DA1-A09C-0A5A8A71EF7C}" destId="{72111D86-2BE8-4D04-A7E9-2621EEC39AF2}" srcOrd="3" destOrd="0" presId="urn:microsoft.com/office/officeart/2005/8/layout/hierarchy4"/>
    <dgm:cxn modelId="{B49A55D9-6988-46BA-B8D8-14B8EA0C897E}" type="presParOf" srcId="{ABBE1CB5-E4C1-4DA1-A09C-0A5A8A71EF7C}" destId="{784CF439-3EA1-438E-ABAA-B6EB5EDE9650}" srcOrd="4" destOrd="0" presId="urn:microsoft.com/office/officeart/2005/8/layout/hierarchy4"/>
    <dgm:cxn modelId="{0C57BAD1-3CC1-4ED8-84EC-B525F4A2C250}" type="presParOf" srcId="{784CF439-3EA1-438E-ABAA-B6EB5EDE9650}" destId="{A85EE0E3-5260-46F5-8337-FF15B011F45E}" srcOrd="0" destOrd="0" presId="urn:microsoft.com/office/officeart/2005/8/layout/hierarchy4"/>
    <dgm:cxn modelId="{1AA82157-7E01-4A3F-8D1B-9FE81AD89B54}" type="presParOf" srcId="{784CF439-3EA1-438E-ABAA-B6EB5EDE9650}" destId="{2CAA0512-86D3-4918-AE20-CE6332260D56}" srcOrd="1" destOrd="0" presId="urn:microsoft.com/office/officeart/2005/8/layout/hierarchy4"/>
    <dgm:cxn modelId="{F28A74E4-D157-4E99-B31A-08AF9294FEE4}" type="presParOf" srcId="{ABBE1CB5-E4C1-4DA1-A09C-0A5A8A71EF7C}" destId="{24AFF724-533D-4805-BA8E-D129C9B664BF}" srcOrd="5" destOrd="0" presId="urn:microsoft.com/office/officeart/2005/8/layout/hierarchy4"/>
    <dgm:cxn modelId="{4170A8FD-2BFD-4000-83D6-81E7430FD56B}" type="presParOf" srcId="{ABBE1CB5-E4C1-4DA1-A09C-0A5A8A71EF7C}" destId="{BD746EC8-C599-4074-B661-47465034EA56}" srcOrd="6" destOrd="0" presId="urn:microsoft.com/office/officeart/2005/8/layout/hierarchy4"/>
    <dgm:cxn modelId="{82C03033-C478-4840-971E-0763F5903C0F}" type="presParOf" srcId="{BD746EC8-C599-4074-B661-47465034EA56}" destId="{6F0B2760-CE3F-49F1-9D83-6577BE4EC364}" srcOrd="0" destOrd="0" presId="urn:microsoft.com/office/officeart/2005/8/layout/hierarchy4"/>
    <dgm:cxn modelId="{4BB547E1-7EBB-41E2-BEC9-A845FD7F76B2}" type="presParOf" srcId="{BD746EC8-C599-4074-B661-47465034EA56}" destId="{97873E52-770A-4F89-971C-E915B6FC545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76507-C784-4C2B-8924-93FE299D7D0C}">
      <dsp:nvSpPr>
        <dsp:cNvPr id="0" name=""/>
        <dsp:cNvSpPr/>
      </dsp:nvSpPr>
      <dsp:spPr>
        <a:xfrm>
          <a:off x="688282" y="383200"/>
          <a:ext cx="7521152" cy="837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Познавательные УУД</a:t>
          </a:r>
          <a:endParaRPr lang="ru-RU" sz="4800" b="1" i="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2803" y="407721"/>
        <a:ext cx="7472110" cy="788176"/>
      </dsp:txXfrm>
    </dsp:sp>
    <dsp:sp modelId="{96A731F3-1131-4F16-A409-A5F22998C09F}">
      <dsp:nvSpPr>
        <dsp:cNvPr id="0" name=""/>
        <dsp:cNvSpPr/>
      </dsp:nvSpPr>
      <dsp:spPr>
        <a:xfrm>
          <a:off x="901059" y="1220419"/>
          <a:ext cx="3547798" cy="216549"/>
        </a:xfrm>
        <a:custGeom>
          <a:avLst/>
          <a:gdLst/>
          <a:ahLst/>
          <a:cxnLst/>
          <a:rect l="0" t="0" r="0" b="0"/>
          <a:pathLst>
            <a:path>
              <a:moveTo>
                <a:pt x="3547798" y="0"/>
              </a:moveTo>
              <a:lnTo>
                <a:pt x="3547798" y="108274"/>
              </a:lnTo>
              <a:lnTo>
                <a:pt x="0" y="108274"/>
              </a:lnTo>
              <a:lnTo>
                <a:pt x="0" y="2165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4B948-F856-4942-A288-42FF139E53BF}">
      <dsp:nvSpPr>
        <dsp:cNvPr id="0" name=""/>
        <dsp:cNvSpPr/>
      </dsp:nvSpPr>
      <dsp:spPr>
        <a:xfrm>
          <a:off x="241" y="1436968"/>
          <a:ext cx="1801636" cy="240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Исследование, поиск и отбор информации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53009" y="1489736"/>
        <a:ext cx="1696100" cy="2303514"/>
      </dsp:txXfrm>
    </dsp:sp>
    <dsp:sp modelId="{758A93D5-E2D1-42D9-BE0D-C4FDD6E4E5BC}">
      <dsp:nvSpPr>
        <dsp:cNvPr id="0" name=""/>
        <dsp:cNvSpPr/>
      </dsp:nvSpPr>
      <dsp:spPr>
        <a:xfrm>
          <a:off x="2667992" y="1220419"/>
          <a:ext cx="1780866" cy="644054"/>
        </a:xfrm>
        <a:custGeom>
          <a:avLst/>
          <a:gdLst/>
          <a:ahLst/>
          <a:cxnLst/>
          <a:rect l="0" t="0" r="0" b="0"/>
          <a:pathLst>
            <a:path>
              <a:moveTo>
                <a:pt x="1780866" y="0"/>
              </a:moveTo>
              <a:lnTo>
                <a:pt x="1780866" y="322027"/>
              </a:lnTo>
              <a:lnTo>
                <a:pt x="0" y="322027"/>
              </a:lnTo>
              <a:lnTo>
                <a:pt x="0" y="6440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BB892-EC28-499D-A512-68E8F610EFC9}">
      <dsp:nvSpPr>
        <dsp:cNvPr id="0" name=""/>
        <dsp:cNvSpPr/>
      </dsp:nvSpPr>
      <dsp:spPr>
        <a:xfrm>
          <a:off x="2008901" y="1864473"/>
          <a:ext cx="1318180" cy="1849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структурирование информации</a:t>
          </a:r>
          <a:endParaRPr lang="ru-RU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47509" y="1903081"/>
        <a:ext cx="1240964" cy="1771832"/>
      </dsp:txXfrm>
    </dsp:sp>
    <dsp:sp modelId="{7300971D-69E2-4F13-8DC7-466FF272882C}">
      <dsp:nvSpPr>
        <dsp:cNvPr id="0" name=""/>
        <dsp:cNvSpPr/>
      </dsp:nvSpPr>
      <dsp:spPr>
        <a:xfrm>
          <a:off x="4292521" y="1220419"/>
          <a:ext cx="156336" cy="963746"/>
        </a:xfrm>
        <a:custGeom>
          <a:avLst/>
          <a:gdLst/>
          <a:ahLst/>
          <a:cxnLst/>
          <a:rect l="0" t="0" r="0" b="0"/>
          <a:pathLst>
            <a:path>
              <a:moveTo>
                <a:pt x="156336" y="0"/>
              </a:moveTo>
              <a:lnTo>
                <a:pt x="156336" y="481873"/>
              </a:lnTo>
              <a:lnTo>
                <a:pt x="0" y="481873"/>
              </a:lnTo>
              <a:lnTo>
                <a:pt x="0" y="9637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9C5F3-4407-4165-9026-F237D4998121}">
      <dsp:nvSpPr>
        <dsp:cNvPr id="0" name=""/>
        <dsp:cNvSpPr/>
      </dsp:nvSpPr>
      <dsp:spPr>
        <a:xfrm>
          <a:off x="3380402" y="2184165"/>
          <a:ext cx="1824238" cy="1689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Моделирование содержания</a:t>
          </a:r>
          <a:endParaRPr lang="ru-RU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29894" y="2233657"/>
        <a:ext cx="1725254" cy="1590782"/>
      </dsp:txXfrm>
    </dsp:sp>
    <dsp:sp modelId="{EEF21FD1-6EB3-482D-A23E-51B1E8278990}">
      <dsp:nvSpPr>
        <dsp:cNvPr id="0" name=""/>
        <dsp:cNvSpPr/>
      </dsp:nvSpPr>
      <dsp:spPr>
        <a:xfrm>
          <a:off x="4448858" y="1220419"/>
          <a:ext cx="1748427" cy="216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274"/>
              </a:lnTo>
              <a:lnTo>
                <a:pt x="1748427" y="108274"/>
              </a:lnTo>
              <a:lnTo>
                <a:pt x="1748427" y="2165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2642A4-A2CA-4DFD-B89A-AA664457651C}">
      <dsp:nvSpPr>
        <dsp:cNvPr id="0" name=""/>
        <dsp:cNvSpPr/>
      </dsp:nvSpPr>
      <dsp:spPr>
        <a:xfrm>
          <a:off x="5319816" y="1436968"/>
          <a:ext cx="1754938" cy="25385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Логические действия и операции</a:t>
          </a:r>
          <a:endParaRPr lang="ru-RU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71216" y="1488368"/>
        <a:ext cx="1652138" cy="2435795"/>
      </dsp:txXfrm>
    </dsp:sp>
    <dsp:sp modelId="{13016500-70AC-4571-BECE-CFDC6DC71A80}">
      <dsp:nvSpPr>
        <dsp:cNvPr id="0" name=""/>
        <dsp:cNvSpPr/>
      </dsp:nvSpPr>
      <dsp:spPr>
        <a:xfrm>
          <a:off x="4448858" y="1220419"/>
          <a:ext cx="3547683" cy="1047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591"/>
              </a:lnTo>
              <a:lnTo>
                <a:pt x="3547683" y="523591"/>
              </a:lnTo>
              <a:lnTo>
                <a:pt x="3547683" y="10471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30C235-3A93-43F2-BDDE-55A9E5E784BC}">
      <dsp:nvSpPr>
        <dsp:cNvPr id="0" name=""/>
        <dsp:cNvSpPr/>
      </dsp:nvSpPr>
      <dsp:spPr>
        <a:xfrm>
          <a:off x="7169090" y="2267603"/>
          <a:ext cx="1654904" cy="2141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способы решения задач</a:t>
          </a:r>
          <a:endParaRPr lang="ru-RU" sz="20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17560" y="2316073"/>
        <a:ext cx="1557964" cy="2044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FAB68-1C8F-4611-B59D-2860C40E00F6}">
      <dsp:nvSpPr>
        <dsp:cNvPr id="0" name=""/>
        <dsp:cNvSpPr/>
      </dsp:nvSpPr>
      <dsp:spPr>
        <a:xfrm>
          <a:off x="0" y="2919373"/>
          <a:ext cx="7747000" cy="958203"/>
        </a:xfrm>
        <a:prstGeom prst="rect">
          <a:avLst/>
        </a:prstGeom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Диагностические исследования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919373"/>
        <a:ext cx="7747000" cy="958203"/>
      </dsp:txXfrm>
    </dsp:sp>
    <dsp:sp modelId="{6DBB4D8C-F5AD-42B3-BAAD-8E9C4ABB2462}">
      <dsp:nvSpPr>
        <dsp:cNvPr id="0" name=""/>
        <dsp:cNvSpPr/>
      </dsp:nvSpPr>
      <dsp:spPr>
        <a:xfrm rot="10800000">
          <a:off x="0" y="1460029"/>
          <a:ext cx="7747000" cy="1473717"/>
        </a:xfrm>
        <a:prstGeom prst="upArrowCallout">
          <a:avLst/>
        </a:prstGeom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Формирование познавательных УУД  путем использования графического моделирования.</a:t>
          </a:r>
          <a:endParaRPr lang="ru-RU" sz="2400" b="1" kern="1200" dirty="0">
            <a:solidFill>
              <a:schemeClr val="tx1"/>
            </a:solidFill>
          </a:endParaRPr>
        </a:p>
      </dsp:txBody>
      <dsp:txXfrm rot="10800000">
        <a:off x="0" y="1460029"/>
        <a:ext cx="7747000" cy="957577"/>
      </dsp:txXfrm>
    </dsp:sp>
    <dsp:sp modelId="{95972EE9-B1D7-4278-818B-6D53BFF2DE8A}">
      <dsp:nvSpPr>
        <dsp:cNvPr id="0" name=""/>
        <dsp:cNvSpPr/>
      </dsp:nvSpPr>
      <dsp:spPr>
        <a:xfrm rot="10800000">
          <a:off x="0" y="685"/>
          <a:ext cx="7747000" cy="1473717"/>
        </a:xfrm>
        <a:prstGeom prst="upArrowCallout">
          <a:avLst/>
        </a:prstGeom>
        <a:gradFill rotWithShape="0">
          <a:gsLst>
            <a:gs pos="0">
              <a:srgbClr val="FFFFFF"/>
            </a:gs>
            <a:gs pos="100000">
              <a:schemeClr val="tx2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Работа по формированию </a:t>
          </a:r>
          <a:r>
            <a:rPr lang="ru-RU" sz="2400" b="1" kern="1200" dirty="0" err="1" smtClean="0">
              <a:solidFill>
                <a:schemeClr val="tx1"/>
              </a:solidFill>
            </a:rPr>
            <a:t>общеучебных</a:t>
          </a:r>
          <a:r>
            <a:rPr lang="ru-RU" sz="2400" b="1" kern="1200" dirty="0" smtClean="0">
              <a:solidFill>
                <a:schemeClr val="tx1"/>
              </a:solidFill>
            </a:rPr>
            <a:t> приемов и способов учебной работы</a:t>
          </a:r>
          <a:endParaRPr lang="ru-RU" sz="2400" b="1" kern="1200" dirty="0">
            <a:solidFill>
              <a:schemeClr val="tx1"/>
            </a:solidFill>
          </a:endParaRPr>
        </a:p>
      </dsp:txBody>
      <dsp:txXfrm rot="10800000">
        <a:off x="0" y="685"/>
        <a:ext cx="7747000" cy="957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E0347-6903-4AD5-A777-B128450275D9}">
      <dsp:nvSpPr>
        <dsp:cNvPr id="0" name=""/>
        <dsp:cNvSpPr/>
      </dsp:nvSpPr>
      <dsp:spPr>
        <a:xfrm>
          <a:off x="2660" y="14189"/>
          <a:ext cx="8226940" cy="2571736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chemeClr val="tx1"/>
              </a:solidFill>
            </a:rPr>
            <a:t>моделирование</a:t>
          </a:r>
          <a:endParaRPr lang="ru-RU" sz="6500" kern="1200" dirty="0">
            <a:solidFill>
              <a:schemeClr val="tx1"/>
            </a:solidFill>
          </a:endParaRPr>
        </a:p>
      </dsp:txBody>
      <dsp:txXfrm>
        <a:off x="77984" y="89513"/>
        <a:ext cx="8076292" cy="2421088"/>
      </dsp:txXfrm>
    </dsp:sp>
    <dsp:sp modelId="{0DB55CC3-CC93-4FF2-877B-2955879C4F43}">
      <dsp:nvSpPr>
        <dsp:cNvPr id="0" name=""/>
        <dsp:cNvSpPr/>
      </dsp:nvSpPr>
      <dsp:spPr>
        <a:xfrm>
          <a:off x="1330" y="2794839"/>
          <a:ext cx="1934840" cy="25717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Разработка учебных программ с учётом знаково-символической компетенции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58000" y="2851509"/>
        <a:ext cx="1821500" cy="2458396"/>
      </dsp:txXfrm>
    </dsp:sp>
    <dsp:sp modelId="{DFEDC650-6199-40E0-A2E8-C6EF1A23B32F}">
      <dsp:nvSpPr>
        <dsp:cNvPr id="0" name=""/>
        <dsp:cNvSpPr/>
      </dsp:nvSpPr>
      <dsp:spPr>
        <a:xfrm>
          <a:off x="2098696" y="2794839"/>
          <a:ext cx="1934840" cy="25717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Разработка системы уроков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155366" y="2851509"/>
        <a:ext cx="1821500" cy="2458396"/>
      </dsp:txXfrm>
    </dsp:sp>
    <dsp:sp modelId="{A85EE0E3-5260-46F5-8337-FF15B011F45E}">
      <dsp:nvSpPr>
        <dsp:cNvPr id="0" name=""/>
        <dsp:cNvSpPr/>
      </dsp:nvSpPr>
      <dsp:spPr>
        <a:xfrm>
          <a:off x="4196063" y="2794839"/>
          <a:ext cx="1934840" cy="25717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Применение приёмов знаково-символической компетенции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252733" y="2851509"/>
        <a:ext cx="1821500" cy="2458396"/>
      </dsp:txXfrm>
    </dsp:sp>
    <dsp:sp modelId="{6F0B2760-CE3F-49F1-9D83-6577BE4EC364}">
      <dsp:nvSpPr>
        <dsp:cNvPr id="0" name=""/>
        <dsp:cNvSpPr/>
      </dsp:nvSpPr>
      <dsp:spPr>
        <a:xfrm>
          <a:off x="6293430" y="2794839"/>
          <a:ext cx="1934840" cy="257173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Разработка </a:t>
          </a:r>
          <a:r>
            <a:rPr lang="ru-RU" sz="1600" b="1" kern="1200" dirty="0" err="1" smtClean="0">
              <a:solidFill>
                <a:schemeClr val="tx1"/>
              </a:solidFill>
            </a:rPr>
            <a:t>диагностичес</a:t>
          </a:r>
          <a:r>
            <a:rPr lang="en-US" sz="1600" b="1" kern="1200" dirty="0" smtClean="0">
              <a:solidFill>
                <a:schemeClr val="tx1"/>
              </a:solidFill>
            </a:rPr>
            <a:t>-</a:t>
          </a:r>
          <a:r>
            <a:rPr lang="ru-RU" sz="1600" b="1" kern="1200" dirty="0" smtClean="0">
              <a:solidFill>
                <a:schemeClr val="tx1"/>
              </a:solidFill>
            </a:rPr>
            <a:t>ких работ, проведение мониторинговых исследований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6350100" y="2851509"/>
        <a:ext cx="1821500" cy="2458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C82E42-7399-4A1D-9549-B442E2DABCFD}" type="datetimeFigureOut">
              <a:rPr lang="ru-RU"/>
              <a:pPr>
                <a:defRPr/>
              </a:pPr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62C35B-0CEA-43AE-8A78-E23300E77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33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03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4550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2001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1404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6891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42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E8AB17-02D2-43B3-B888-D8E7A039E7D5}" type="datetimeFigureOut">
              <a:rPr lang="en-US" smtClean="0"/>
              <a:pPr>
                <a:defRPr/>
              </a:pPr>
              <a:t>10/11/2015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F9ADC8B-7637-4A04-AEA0-A894DC29BA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5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9BCB0CE-76BF-47F3-8D10-C7487002A1EB}" type="datetimeFigureOut">
              <a:rPr lang="en-US" smtClean="0"/>
              <a:pPr>
                <a:defRPr/>
              </a:pPr>
              <a:t>10/11/2015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0681177-2040-4882-AEF2-FF50E9582E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9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6652"/>
            <a:ext cx="8532713" cy="900113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</a:rPr>
            </a:br>
            <a:r>
              <a:rPr lang="ru-RU" sz="4000" b="1" i="1" dirty="0">
                <a:solidFill>
                  <a:srgbClr val="FF0000"/>
                </a:solidFill>
                <a:latin typeface="+mj-lt"/>
                <a:ea typeface="Arial Unicode MS" pitchFamily="34" charset="-128"/>
              </a:rPr>
              <a:t/>
            </a:r>
            <a:br>
              <a:rPr lang="ru-RU" sz="4000" b="1" i="1" dirty="0">
                <a:solidFill>
                  <a:srgbClr val="FF0000"/>
                </a:solidFill>
                <a:latin typeface="+mj-lt"/>
                <a:ea typeface="Arial Unicode MS" pitchFamily="34" charset="-128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+mj-lt"/>
                <a:ea typeface="Arial Unicode MS" pitchFamily="34" charset="-128"/>
              </a:rPr>
              <a:t>Графическое </a:t>
            </a:r>
            <a:r>
              <a:rPr lang="ru-RU" sz="4000" b="1" i="1" dirty="0">
                <a:solidFill>
                  <a:srgbClr val="FF0000"/>
                </a:solidFill>
                <a:latin typeface="+mj-lt"/>
                <a:ea typeface="Arial Unicode MS" pitchFamily="34" charset="-128"/>
              </a:rPr>
              <a:t>моделирование на уроках литературного чтения как средство  формирования знаково-символической компетенции.</a:t>
            </a:r>
            <a:endParaRPr lang="ru-RU" dirty="0"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" y="2564904"/>
            <a:ext cx="4034210" cy="42930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33846" y="5157192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Соломатова</a:t>
            </a:r>
            <a:r>
              <a:rPr lang="ru-RU" sz="2400" b="1" dirty="0" smtClean="0"/>
              <a:t> Любовь Евгеньевна</a:t>
            </a:r>
            <a:endParaRPr lang="ru-RU" sz="2400" b="1" dirty="0"/>
          </a:p>
          <a:p>
            <a:r>
              <a:rPr lang="ru-RU" sz="2400" b="1" dirty="0"/>
              <a:t>учитель начальных классов </a:t>
            </a:r>
          </a:p>
          <a:p>
            <a:r>
              <a:rPr lang="ru-RU" sz="2400" b="1" dirty="0"/>
              <a:t>МБОУ СОШ №1 г. Мичуринск Тамбовская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57812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4" name="Название 1"/>
          <p:cNvSpPr>
            <a:spLocks noGrp="1"/>
          </p:cNvSpPr>
          <p:nvPr>
            <p:ph type="title"/>
          </p:nvPr>
        </p:nvSpPr>
        <p:spPr>
          <a:xfrm>
            <a:off x="107504" y="-254000"/>
            <a:ext cx="8856984" cy="1417638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Этапы работы над проектом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817730"/>
              </p:ext>
            </p:extLst>
          </p:nvPr>
        </p:nvGraphicFramePr>
        <p:xfrm>
          <a:off x="467544" y="1124744"/>
          <a:ext cx="8718790" cy="547398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049802"/>
                <a:gridCol w="4668988"/>
              </a:tblGrid>
              <a:tr h="230406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Информационно-аналитический: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400" dirty="0" smtClean="0"/>
                        <a:t>    май- август 2014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 smtClean="0"/>
                        <a:t>Проанализировать методическую литературу, Интернет-ресурсы по проблеме исследования</a:t>
                      </a:r>
                    </a:p>
                    <a:p>
                      <a:pPr fontAlgn="t"/>
                      <a:r>
                        <a:rPr lang="ru-RU" sz="1400" dirty="0" smtClean="0"/>
                        <a:t> Изучить передовой педагогический опыт по данной теме</a:t>
                      </a:r>
                    </a:p>
                    <a:p>
                      <a:pPr fontAlgn="t"/>
                      <a:r>
                        <a:rPr lang="ru-RU" sz="1400" dirty="0" smtClean="0"/>
                        <a:t> Отобрать методические приемы, разработать диагностический материал</a:t>
                      </a:r>
                    </a:p>
                    <a:p>
                      <a:pPr fontAlgn="t"/>
                      <a:r>
                        <a:rPr lang="ru-RU" sz="1400" dirty="0" smtClean="0"/>
                        <a:t> Провести входную диагностику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62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Практический: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400" dirty="0" smtClean="0"/>
                        <a:t>    сентябрь 2014 - апрель 2015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Спланировать работу</a:t>
                      </a:r>
                    </a:p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Разработать учебные программы с учётом приёмов моделирования</a:t>
                      </a:r>
                    </a:p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Разработать систему уроков по применению метода учебного</a:t>
                      </a:r>
                      <a:r>
                        <a:rPr lang="ru-RU" sz="1400" baseline="0" dirty="0" smtClean="0"/>
                        <a:t> моделирования</a:t>
                      </a:r>
                      <a:endParaRPr lang="ru-RU" sz="1400" dirty="0" smtClean="0"/>
                    </a:p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Ввести в ежедневную практику работы обучающихся отобранные приёмы</a:t>
                      </a:r>
                    </a:p>
                    <a:p>
                      <a:pPr fontAlgn="t"/>
                      <a:r>
                        <a:rPr lang="ru-RU" sz="1400" dirty="0" smtClean="0"/>
                        <a:t>Провести промежуточный контроль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6702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Контрольно-аналитический: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400" dirty="0" smtClean="0"/>
                        <a:t>    май  2015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 smtClean="0"/>
                        <a:t>Проанализировать работу</a:t>
                      </a:r>
                    </a:p>
                    <a:p>
                      <a:pPr fontAlgn="t"/>
                      <a:r>
                        <a:rPr lang="ru-RU" sz="1400" dirty="0" smtClean="0"/>
                        <a:t>Провести итоговую диагностику</a:t>
                      </a:r>
                    </a:p>
                    <a:p>
                      <a:pPr fontAlgn="t"/>
                      <a:r>
                        <a:rPr lang="ru-RU" sz="1400" dirty="0" smtClean="0"/>
                        <a:t>Сделать выводы </a:t>
                      </a:r>
                    </a:p>
                    <a:p>
                      <a:pPr fontAlgn="t"/>
                      <a:r>
                        <a:rPr lang="ru-RU" sz="1400" dirty="0" smtClean="0"/>
                        <a:t>Распространить опыт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856241" cy="900113"/>
          </a:xfrm>
        </p:spPr>
        <p:txBody>
          <a:bodyPr/>
          <a:lstStyle/>
          <a:p>
            <a:r>
              <a:rPr lang="ru-RU" sz="4800" b="1" i="1" dirty="0">
                <a:solidFill>
                  <a:srgbClr val="FF0000"/>
                </a:solidFill>
                <a:latin typeface="+mj-lt"/>
              </a:rPr>
              <a:t>Формируемые результаты</a:t>
            </a:r>
            <a:r>
              <a:rPr lang="ru-RU" b="1" i="1" dirty="0">
                <a:solidFill>
                  <a:srgbClr val="FF0000"/>
                </a:solidFill>
                <a:latin typeface="+mj-lt"/>
              </a:rPr>
              <a:t>:</a:t>
            </a: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7339045"/>
              </p:ext>
            </p:extLst>
          </p:nvPr>
        </p:nvGraphicFramePr>
        <p:xfrm>
          <a:off x="21704" y="1124744"/>
          <a:ext cx="8855075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40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900113"/>
          </a:xfrm>
        </p:spPr>
        <p:txBody>
          <a:bodyPr/>
          <a:lstStyle/>
          <a:p>
            <a:pPr eaLnBrk="1" hangingPunct="1"/>
            <a:r>
              <a:rPr lang="ru-RU" sz="5400" b="1" i="1" dirty="0" smtClean="0">
                <a:solidFill>
                  <a:srgbClr val="FF0000"/>
                </a:solidFill>
                <a:latin typeface="+mj-lt"/>
              </a:rPr>
              <a:t>Ожидаемые результаты</a:t>
            </a:r>
          </a:p>
        </p:txBody>
      </p:sp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5257800"/>
          </a:xfrm>
        </p:spPr>
        <p:txBody>
          <a:bodyPr>
            <a:normAutofit fontScale="92500" lnSpcReduction="20000"/>
          </a:bodyPr>
          <a:lstStyle/>
          <a:p>
            <a:pPr marL="0" indent="0" algn="ctr" eaLnBrk="1" hangingPunct="1">
              <a:buNone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Обучающиеся научатся: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кодировать, замещать, декодировать, считывать информацию с предложенных знаково-символических моделей;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самостоятельно анализировать модель;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строить модели, схемы;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планировать пути достижения цели;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прогнозировать ожидаемый результат;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контролировать свои действия и вносить необходимые   коррективы;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ru-RU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2"/>
          <p:cNvSpPr>
            <a:spLocks noGrp="1"/>
          </p:cNvSpPr>
          <p:nvPr>
            <p:ph type="title"/>
          </p:nvPr>
        </p:nvSpPr>
        <p:spPr>
          <a:xfrm>
            <a:off x="0" y="296652"/>
            <a:ext cx="8856241" cy="900113"/>
          </a:xfrm>
        </p:spPr>
        <p:txBody>
          <a:bodyPr>
            <a:noAutofit/>
          </a:bodyPr>
          <a:lstStyle/>
          <a:p>
            <a:pPr eaLnBrk="1" hangingPunct="1"/>
            <a:r>
              <a:rPr lang="ru-RU" sz="54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+mj-lt"/>
              </a:rPr>
              <a:t>Основные направления работы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6163" y="21463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азвание 1"/>
          <p:cNvSpPr>
            <a:spLocks noGrp="1"/>
          </p:cNvSpPr>
          <p:nvPr>
            <p:ph type="title"/>
          </p:nvPr>
        </p:nvSpPr>
        <p:spPr>
          <a:xfrm>
            <a:off x="-30163" y="260350"/>
            <a:ext cx="9251951" cy="1054100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Способы реализации проекта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74202"/>
              </p:ext>
            </p:extLst>
          </p:nvPr>
        </p:nvGraphicFramePr>
        <p:xfrm>
          <a:off x="475192" y="1398588"/>
          <a:ext cx="8229601" cy="5368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i="1" dirty="0" smtClean="0">
                <a:solidFill>
                  <a:srgbClr val="FF0000"/>
                </a:solidFill>
                <a:latin typeface="+mj-lt"/>
              </a:rPr>
              <a:t>Модели: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00FF"/>
                </a:solidFill>
              </a:rPr>
              <a:t>Вещественные типы моделей: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</a:rPr>
              <a:t>Модели, отображающие пространственные особенности объектов.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</a:rPr>
              <a:t>Модели, имеющие физическое подобие с оригиналом.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</a:rPr>
              <a:t>Математические и кибернетические модели, отображающие структурные свойства объектов.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724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Мысленные модели:</a:t>
            </a:r>
            <a:endParaRPr lang="ru-RU" smtClean="0"/>
          </a:p>
        </p:txBody>
      </p:sp>
      <p:sp>
        <p:nvSpPr>
          <p:cNvPr id="30725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Образно-иконические (чертежи, рисунки, стержни, шары и т.п.)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Знаковые (например, формула алгебраического уравнения и т.п.) 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кругленный прямоугольник 3"/>
          <p:cNvSpPr>
            <a:spLocks noChangeArrowheads="1"/>
          </p:cNvSpPr>
          <p:nvPr/>
        </p:nvSpPr>
        <p:spPr bwMode="auto">
          <a:xfrm>
            <a:off x="395288" y="692150"/>
            <a:ext cx="2428875" cy="100012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400" b="1" dirty="0">
                <a:solidFill>
                  <a:schemeClr val="tx1"/>
                </a:solidFill>
                <a:latin typeface="Calibri" pitchFamily="34" charset="0"/>
              </a:rPr>
              <a:t>Модель-описание</a:t>
            </a:r>
          </a:p>
        </p:txBody>
      </p:sp>
      <p:sp>
        <p:nvSpPr>
          <p:cNvPr id="31746" name="Овал 4"/>
          <p:cNvSpPr>
            <a:spLocks noChangeArrowheads="1"/>
          </p:cNvSpPr>
          <p:nvPr/>
        </p:nvSpPr>
        <p:spPr bwMode="auto">
          <a:xfrm>
            <a:off x="6215063" y="620713"/>
            <a:ext cx="2928937" cy="1214437"/>
          </a:xfrm>
          <a:prstGeom prst="ellipse">
            <a:avLst/>
          </a:prstGeom>
          <a:solidFill>
            <a:srgbClr val="0070C0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 dirty="0">
                <a:latin typeface="Calibri" pitchFamily="34" charset="0"/>
              </a:rPr>
              <a:t>Модель-сравнение</a:t>
            </a:r>
          </a:p>
        </p:txBody>
      </p:sp>
      <p:sp>
        <p:nvSpPr>
          <p:cNvPr id="31747" name="Прямоугольник 5"/>
          <p:cNvSpPr>
            <a:spLocks noChangeArrowheads="1"/>
          </p:cNvSpPr>
          <p:nvPr/>
        </p:nvSpPr>
        <p:spPr bwMode="auto">
          <a:xfrm>
            <a:off x="5219700" y="4658506"/>
            <a:ext cx="3219450" cy="1223963"/>
          </a:xfrm>
          <a:prstGeom prst="rect">
            <a:avLst/>
          </a:prstGeom>
          <a:solidFill>
            <a:srgbClr val="0070C0"/>
          </a:solidFill>
          <a:ln w="381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 dirty="0">
                <a:latin typeface="Calibri" pitchFamily="34" charset="0"/>
              </a:rPr>
              <a:t>Блок-схема</a:t>
            </a:r>
          </a:p>
        </p:txBody>
      </p:sp>
      <p:sp>
        <p:nvSpPr>
          <p:cNvPr id="31748" name="Ромб 7"/>
          <p:cNvSpPr>
            <a:spLocks noChangeArrowheads="1"/>
          </p:cNvSpPr>
          <p:nvPr/>
        </p:nvSpPr>
        <p:spPr bwMode="auto">
          <a:xfrm>
            <a:off x="755650" y="4437063"/>
            <a:ext cx="3960019" cy="1571625"/>
          </a:xfrm>
          <a:prstGeom prst="diamond">
            <a:avLst/>
          </a:prstGeom>
          <a:solidFill>
            <a:srgbClr val="0070C0"/>
          </a:solidFill>
          <a:ln w="381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 dirty="0">
                <a:latin typeface="Calibri" pitchFamily="34" charset="0"/>
              </a:rPr>
              <a:t>Модель-рассуждение</a:t>
            </a:r>
          </a:p>
        </p:txBody>
      </p:sp>
      <p:sp>
        <p:nvSpPr>
          <p:cNvPr id="31749" name="Прямоугольник 9"/>
          <p:cNvSpPr>
            <a:spLocks noChangeArrowheads="1"/>
          </p:cNvSpPr>
          <p:nvPr/>
        </p:nvSpPr>
        <p:spPr bwMode="auto">
          <a:xfrm>
            <a:off x="3851275" y="404813"/>
            <a:ext cx="1728788" cy="1512887"/>
          </a:xfrm>
          <a:prstGeom prst="rect">
            <a:avLst/>
          </a:prstGeom>
          <a:solidFill>
            <a:srgbClr val="0070C0"/>
          </a:solidFill>
          <a:ln w="38100" algn="ctr"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>
                <a:latin typeface="Calibri" pitchFamily="34" charset="0"/>
              </a:rPr>
              <a:t>Модель обложки</a:t>
            </a:r>
          </a:p>
        </p:txBody>
      </p:sp>
      <p:sp>
        <p:nvSpPr>
          <p:cNvPr id="31750" name="WordArt 9"/>
          <p:cNvSpPr>
            <a:spLocks noChangeArrowheads="1" noChangeShapeType="1" noTextEdit="1"/>
          </p:cNvSpPr>
          <p:nvPr/>
        </p:nvSpPr>
        <p:spPr bwMode="auto">
          <a:xfrm>
            <a:off x="900113" y="2636838"/>
            <a:ext cx="7488237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модели</a:t>
            </a:r>
          </a:p>
        </p:txBody>
      </p:sp>
      <p:pic>
        <p:nvPicPr>
          <p:cNvPr id="31751" name="Picture 10" descr="85142385_0_51b7c_c0e52fab_Mjpg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1532476">
            <a:off x="6156325" y="155733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1" descr="85142385_0_51b7c_c0e52fab_Mjpg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8246940">
            <a:off x="3995738" y="83661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12" descr="85142385_0_51b7c_c0e52fab_Mjpg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8246940">
            <a:off x="1403350" y="69215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3" descr="85142385_0_51b7c_c0e52fab_Mjpg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3739014">
            <a:off x="5166519" y="3612357"/>
            <a:ext cx="19764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4" descr="85142385_0_51b7c_c0e52fab_Mjpg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7219710">
            <a:off x="2341563" y="331628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3"/>
          <p:cNvSpPr txBox="1">
            <a:spLocks noChangeArrowheads="1"/>
          </p:cNvSpPr>
          <p:nvPr/>
        </p:nvSpPr>
        <p:spPr bwMode="auto">
          <a:xfrm>
            <a:off x="403225" y="603250"/>
            <a:ext cx="8286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 smtClean="0">
                <a:latin typeface="Calibri" pitchFamily="34" charset="0"/>
              </a:rPr>
              <a:t>Автор </a:t>
            </a:r>
            <a:r>
              <a:rPr lang="ru-RU" altLang="ru-RU" sz="2400" b="1" dirty="0">
                <a:latin typeface="Calibri" pitchFamily="34" charset="0"/>
              </a:rPr>
              <a:t>учебника «Литературное чтение» Л.А. </a:t>
            </a:r>
            <a:r>
              <a:rPr lang="ru-RU" altLang="ru-RU" sz="2400" b="1" dirty="0" err="1">
                <a:latin typeface="Calibri" pitchFamily="34" charset="0"/>
              </a:rPr>
              <a:t>Ефросинина</a:t>
            </a:r>
            <a:r>
              <a:rPr lang="ru-RU" altLang="ru-RU" sz="2400" b="1" dirty="0">
                <a:latin typeface="Calibri" pitchFamily="34" charset="0"/>
              </a:rPr>
              <a:t> предлагает такую систему :</a:t>
            </a:r>
          </a:p>
        </p:txBody>
      </p:sp>
      <p:graphicFrame>
        <p:nvGraphicFramePr>
          <p:cNvPr id="11336" name="Group 72"/>
          <p:cNvGraphicFramePr>
            <a:graphicFrameLocks noGrp="1"/>
          </p:cNvGraphicFramePr>
          <p:nvPr/>
        </p:nvGraphicFramePr>
        <p:xfrm>
          <a:off x="428625" y="1500188"/>
          <a:ext cx="3927475" cy="5024437"/>
        </p:xfrm>
        <a:graphic>
          <a:graphicData uri="http://schemas.openxmlformats.org/drawingml/2006/table">
            <a:tbl>
              <a:tblPr/>
              <a:tblGrid>
                <a:gridCol w="2089629"/>
                <a:gridCol w="1837846"/>
              </a:tblGrid>
              <a:tr h="559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Жанр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Обозначение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Сказка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59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Пословица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Рассказ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59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Загадка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Стихотворение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59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Басня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Былина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59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Очерк</a:t>
                      </a: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9" marR="91439" marT="108000" marB="108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pSp>
        <p:nvGrpSpPr>
          <p:cNvPr id="32802" name="Группа 15"/>
          <p:cNvGrpSpPr>
            <a:grpSpLocks/>
          </p:cNvGrpSpPr>
          <p:nvPr/>
        </p:nvGrpSpPr>
        <p:grpSpPr bwMode="auto">
          <a:xfrm>
            <a:off x="2987675" y="2276475"/>
            <a:ext cx="1079500" cy="4105275"/>
            <a:chOff x="2285984" y="2714620"/>
            <a:chExt cx="1000132" cy="3714776"/>
          </a:xfrm>
        </p:grpSpPr>
        <p:sp>
          <p:nvSpPr>
            <p:cNvPr id="6" name="Овал 5"/>
            <p:cNvSpPr/>
            <p:nvPr/>
          </p:nvSpPr>
          <p:spPr>
            <a:xfrm>
              <a:off x="2643385" y="2714620"/>
              <a:ext cx="285332" cy="28586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285984" y="3286345"/>
              <a:ext cx="1000132" cy="14364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465419" y="3715857"/>
              <a:ext cx="642732" cy="2858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2608086" y="4215758"/>
              <a:ext cx="357400" cy="285862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>
              <a:off x="2608086" y="4714221"/>
              <a:ext cx="357400" cy="285863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Равнобедренный треугольник 10"/>
            <p:cNvSpPr>
              <a:spLocks noChangeArrowheads="1"/>
            </p:cNvSpPr>
            <p:nvPr/>
          </p:nvSpPr>
          <p:spPr bwMode="auto">
            <a:xfrm rot="10800000">
              <a:off x="2608086" y="5214121"/>
              <a:ext cx="357400" cy="285863"/>
            </a:xfrm>
            <a:prstGeom prst="triangle">
              <a:avLst>
                <a:gd name="adj" fmla="val 50000"/>
              </a:avLst>
            </a:prstGeom>
            <a:noFill/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12" name="Прямоугольник 11"/>
            <p:cNvSpPr>
              <a:spLocks noChangeArrowheads="1"/>
            </p:cNvSpPr>
            <p:nvPr/>
          </p:nvSpPr>
          <p:spPr bwMode="auto">
            <a:xfrm rot="2700000">
              <a:off x="2664667" y="5693219"/>
              <a:ext cx="242768" cy="244150"/>
            </a:xfrm>
            <a:prstGeom prst="rect">
              <a:avLst/>
            </a:prstGeom>
            <a:noFill/>
            <a:ln w="25400" algn="ctr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643385" y="6143534"/>
              <a:ext cx="285332" cy="28586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716463" y="1500188"/>
          <a:ext cx="3927475" cy="4357685"/>
        </p:xfrm>
        <a:graphic>
          <a:graphicData uri="http://schemas.openxmlformats.org/drawingml/2006/table">
            <a:tbl>
              <a:tblPr/>
              <a:tblGrid>
                <a:gridCol w="2173021"/>
                <a:gridCol w="1754454"/>
              </a:tblGrid>
              <a:tr h="66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Тема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Цвет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6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 природе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</a:rPr>
                        <a:t>Зелёный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631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 родной стране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Красный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631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 детях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alibri" pitchFamily="34" charset="0"/>
                        </a:rPr>
                        <a:t>Жёлтый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65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 животных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84807"/>
                          </a:solidFill>
                          <a:effectLst/>
                          <a:latin typeface="Calibri" pitchFamily="34" charset="0"/>
                        </a:rPr>
                        <a:t>Коричневый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363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 волшебстве и приключениях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Синий</a:t>
                      </a:r>
                    </a:p>
                  </a:txBody>
                  <a:tcPr marL="91439" marR="91439" marT="107999" marB="10799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1333" name="WordArt 69"/>
          <p:cNvSpPr>
            <a:spLocks noChangeArrowheads="1" noChangeShapeType="1" noTextEdit="1"/>
          </p:cNvSpPr>
          <p:nvPr/>
        </p:nvSpPr>
        <p:spPr bwMode="auto">
          <a:xfrm>
            <a:off x="686377" y="100013"/>
            <a:ext cx="77771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j-lt"/>
                <a:cs typeface="Arial"/>
              </a:rPr>
              <a:t>Модель обложки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+mj-lt"/>
              <a:cs typeface="Arial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448677" y="1701293"/>
            <a:ext cx="1172331" cy="1598559"/>
            <a:chOff x="857224" y="2000240"/>
            <a:chExt cx="1080000" cy="144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Прямоугольник 2"/>
            <p:cNvSpPr/>
            <p:nvPr/>
          </p:nvSpPr>
          <p:spPr>
            <a:xfrm>
              <a:off x="857224" y="200024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Равнобедренный треугольник 3"/>
            <p:cNvSpPr>
              <a:spLocks noChangeAspect="1"/>
            </p:cNvSpPr>
            <p:nvPr/>
          </p:nvSpPr>
          <p:spPr>
            <a:xfrm>
              <a:off x="1066480" y="2428868"/>
              <a:ext cx="648000" cy="558621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" name="Группа 5"/>
          <p:cNvGrpSpPr/>
          <p:nvPr/>
        </p:nvGrpSpPr>
        <p:grpSpPr>
          <a:xfrm>
            <a:off x="1708360" y="1719188"/>
            <a:ext cx="1172451" cy="1598559"/>
            <a:chOff x="857224" y="2000240"/>
            <a:chExt cx="1080000" cy="144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Прямоугольник 6"/>
            <p:cNvSpPr/>
            <p:nvPr/>
          </p:nvSpPr>
          <p:spPr>
            <a:xfrm>
              <a:off x="857224" y="200024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Равнобедренный треугольник 7"/>
            <p:cNvSpPr>
              <a:spLocks noChangeAspect="1"/>
            </p:cNvSpPr>
            <p:nvPr/>
          </p:nvSpPr>
          <p:spPr>
            <a:xfrm>
              <a:off x="1066480" y="2428868"/>
              <a:ext cx="648000" cy="558621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2994239" y="1705334"/>
            <a:ext cx="1172331" cy="1598559"/>
            <a:chOff x="857224" y="2000240"/>
            <a:chExt cx="1080000" cy="144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Прямоугольник 9"/>
            <p:cNvSpPr/>
            <p:nvPr/>
          </p:nvSpPr>
          <p:spPr>
            <a:xfrm>
              <a:off x="857224" y="200024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Равнобедренный треугольник 10"/>
            <p:cNvSpPr>
              <a:spLocks noChangeAspect="1"/>
            </p:cNvSpPr>
            <p:nvPr/>
          </p:nvSpPr>
          <p:spPr>
            <a:xfrm>
              <a:off x="1066480" y="2428868"/>
              <a:ext cx="648000" cy="558621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3796" name="TextBox 11"/>
          <p:cNvSpPr txBox="1">
            <a:spLocks noChangeArrowheads="1"/>
          </p:cNvSpPr>
          <p:nvPr/>
        </p:nvSpPr>
        <p:spPr bwMode="auto">
          <a:xfrm>
            <a:off x="206375" y="3367088"/>
            <a:ext cx="43211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Вспомните и назовите произведение к каждой модели. </a:t>
            </a:r>
          </a:p>
          <a:p>
            <a:endParaRPr lang="ru-RU" altLang="ru-RU" sz="8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Чем похожи эти произведения? </a:t>
            </a:r>
          </a:p>
          <a:p>
            <a:endParaRPr lang="ru-RU" altLang="ru-RU" sz="8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Чем отличаются?</a:t>
            </a:r>
          </a:p>
        </p:txBody>
      </p:sp>
      <p:grpSp>
        <p:nvGrpSpPr>
          <p:cNvPr id="9" name="Группа 12"/>
          <p:cNvGrpSpPr/>
          <p:nvPr/>
        </p:nvGrpSpPr>
        <p:grpSpPr>
          <a:xfrm>
            <a:off x="4931946" y="1760751"/>
            <a:ext cx="1172332" cy="1598559"/>
            <a:chOff x="857224" y="2000240"/>
            <a:chExt cx="1080000" cy="144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Прямоугольник 13"/>
            <p:cNvSpPr/>
            <p:nvPr/>
          </p:nvSpPr>
          <p:spPr>
            <a:xfrm>
              <a:off x="857224" y="200024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Равнобедренный треугольник 14"/>
            <p:cNvSpPr>
              <a:spLocks noChangeAspect="1"/>
            </p:cNvSpPr>
            <p:nvPr/>
          </p:nvSpPr>
          <p:spPr>
            <a:xfrm>
              <a:off x="1066480" y="2428868"/>
              <a:ext cx="648000" cy="558621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798" name="Группа 22"/>
          <p:cNvGrpSpPr>
            <a:grpSpLocks/>
          </p:cNvGrpSpPr>
          <p:nvPr/>
        </p:nvGrpSpPr>
        <p:grpSpPr bwMode="auto">
          <a:xfrm>
            <a:off x="6232525" y="1768475"/>
            <a:ext cx="1171575" cy="1598613"/>
            <a:chOff x="6278082" y="2703380"/>
            <a:chExt cx="1080000" cy="144000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278082" y="270338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496131" y="3215316"/>
              <a:ext cx="646829" cy="427567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3799" name="Группа 24"/>
          <p:cNvGrpSpPr>
            <a:grpSpLocks/>
          </p:cNvGrpSpPr>
          <p:nvPr/>
        </p:nvGrpSpPr>
        <p:grpSpPr bwMode="auto">
          <a:xfrm>
            <a:off x="7462838" y="1768475"/>
            <a:ext cx="1171575" cy="1598613"/>
            <a:chOff x="7563966" y="2703380"/>
            <a:chExt cx="1080000" cy="1440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563966" y="2703380"/>
              <a:ext cx="1080000" cy="144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7786405" y="3072317"/>
              <a:ext cx="648292" cy="647786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3800" name="TextBox 25"/>
          <p:cNvSpPr txBox="1">
            <a:spLocks noChangeArrowheads="1"/>
          </p:cNvSpPr>
          <p:nvPr/>
        </p:nvSpPr>
        <p:spPr bwMode="auto">
          <a:xfrm>
            <a:off x="4932363" y="3457575"/>
            <a:ext cx="3571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Выберите модель, подходящую к произведению.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2178051" y="4178300"/>
            <a:ext cx="4787900" cy="3175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598988" y="4808538"/>
            <a:ext cx="4286250" cy="1587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3" name="TextBox 29"/>
          <p:cNvSpPr txBox="1">
            <a:spLocks noChangeArrowheads="1"/>
          </p:cNvSpPr>
          <p:nvPr/>
        </p:nvSpPr>
        <p:spPr bwMode="auto">
          <a:xfrm>
            <a:off x="4613275" y="4891088"/>
            <a:ext cx="4419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Ещё одно применение: подбор произведений по жанру или теме в соответствии с моделью. </a:t>
            </a:r>
          </a:p>
        </p:txBody>
      </p:sp>
      <p:sp>
        <p:nvSpPr>
          <p:cNvPr id="33804" name="WordArt 19"/>
          <p:cNvSpPr>
            <a:spLocks noChangeArrowheads="1" noChangeShapeType="1" noTextEdit="1"/>
          </p:cNvSpPr>
          <p:nvPr/>
        </p:nvSpPr>
        <p:spPr bwMode="auto">
          <a:xfrm>
            <a:off x="539750" y="98425"/>
            <a:ext cx="8070850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3366"/>
              </a:solidFill>
              <a:latin typeface="Times New Roman"/>
              <a:cs typeface="Times New Roman"/>
            </a:endParaRPr>
          </a:p>
        </p:txBody>
      </p:sp>
      <p:sp>
        <p:nvSpPr>
          <p:cNvPr id="26638" name="Заголовок 25"/>
          <p:cNvSpPr>
            <a:spLocks noGrp="1"/>
          </p:cNvSpPr>
          <p:nvPr>
            <p:ph type="title"/>
          </p:nvPr>
        </p:nvSpPr>
        <p:spPr>
          <a:xfrm>
            <a:off x="442913" y="71438"/>
            <a:ext cx="8589962" cy="1147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4800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Вот так можно применять модель обложки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87363" y="82550"/>
            <a:ext cx="8229600" cy="801688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i="1" dirty="0" smtClean="0">
                <a:solidFill>
                  <a:srgbClr val="FF0000"/>
                </a:solidFill>
                <a:latin typeface="+mj-lt"/>
              </a:rPr>
              <a:t>Модель-описание</a:t>
            </a:r>
            <a:endParaRPr lang="ru-RU" altLang="ru-RU" sz="6600" b="1" i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71563" y="2857500"/>
            <a:ext cx="2857500" cy="2786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Обозначение - заместитель героя</a:t>
            </a:r>
          </a:p>
        </p:txBody>
      </p:sp>
      <p:sp>
        <p:nvSpPr>
          <p:cNvPr id="5" name="Дуга 4"/>
          <p:cNvSpPr/>
          <p:nvPr/>
        </p:nvSpPr>
        <p:spPr>
          <a:xfrm>
            <a:off x="642938" y="1428750"/>
            <a:ext cx="7840662" cy="5143500"/>
          </a:xfrm>
          <a:prstGeom prst="arc">
            <a:avLst>
              <a:gd name="adj1" fmla="val 1809361"/>
              <a:gd name="adj2" fmla="val 17916586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14313" y="928688"/>
            <a:ext cx="2803525" cy="1071562"/>
          </a:xfrm>
          <a:prstGeom prst="wedgeRoundRectCallout">
            <a:avLst>
              <a:gd name="adj1" fmla="val -8088"/>
              <a:gd name="adj2" fmla="val 934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Круг принадлежности герою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25850" y="1571625"/>
            <a:ext cx="1731963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Свойство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14875" y="4214813"/>
            <a:ext cx="1625600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Действие</a:t>
            </a:r>
          </a:p>
        </p:txBody>
      </p:sp>
      <p:sp>
        <p:nvSpPr>
          <p:cNvPr id="35847" name="TextBox 12"/>
          <p:cNvSpPr txBox="1">
            <a:spLocks noChangeArrowheads="1"/>
          </p:cNvSpPr>
          <p:nvPr/>
        </p:nvSpPr>
        <p:spPr bwMode="auto">
          <a:xfrm>
            <a:off x="3000375" y="5715000"/>
            <a:ext cx="2268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>
                <a:latin typeface="Calibri" pitchFamily="34" charset="0"/>
              </a:rPr>
              <a:t>Опорные слова</a:t>
            </a:r>
          </a:p>
        </p:txBody>
      </p:sp>
      <p:cxnSp>
        <p:nvCxnSpPr>
          <p:cNvPr id="16" name="Shape 15"/>
          <p:cNvCxnSpPr>
            <a:stCxn id="7" idx="3"/>
            <a:endCxn id="22" idx="0"/>
          </p:cNvCxnSpPr>
          <p:nvPr/>
        </p:nvCxnSpPr>
        <p:spPr>
          <a:xfrm>
            <a:off x="5357813" y="2071688"/>
            <a:ext cx="1320800" cy="1285875"/>
          </a:xfrm>
          <a:prstGeom prst="bentConnector2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>
            <a:stCxn id="22" idx="3"/>
            <a:endCxn id="10" idx="3"/>
          </p:cNvCxnSpPr>
          <p:nvPr/>
        </p:nvCxnSpPr>
        <p:spPr>
          <a:xfrm flipH="1">
            <a:off x="6340475" y="3714750"/>
            <a:ext cx="1160463" cy="893763"/>
          </a:xfrm>
          <a:prstGeom prst="bentConnector3">
            <a:avLst>
              <a:gd name="adj1" fmla="val -19699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4000500" y="3071813"/>
            <a:ext cx="1482725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Свойство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286375" y="5143500"/>
            <a:ext cx="1625600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Действие</a:t>
            </a: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7286625" y="1714500"/>
            <a:ext cx="1643063" cy="1000125"/>
          </a:xfrm>
          <a:prstGeom prst="wedgeRectCallout">
            <a:avLst>
              <a:gd name="adj1" fmla="val -87959"/>
              <a:gd name="adj2" fmla="val 645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Действие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857875" y="3357563"/>
            <a:ext cx="1643063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Свойство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93342"/>
            <a:ext cx="8460060" cy="471597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Современная система начального образования предполагает  не только освоение младшими школьниками системы опорных знаний и умений , но и, прежде всего, их успешное включение в учебную деятельность, а также становление знаково-символического мышления, осуществляемого при помощи моделирования существенных связей и отношений объектов.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Изображение 3" descr="log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5949" y="116632"/>
            <a:ext cx="4028051" cy="109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85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Содержимое 27" descr="Заяц и Ёж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981575" y="2814638"/>
            <a:ext cx="4162425" cy="2095500"/>
          </a:xfrm>
          <a:effectLst>
            <a:softEdge rad="112500"/>
          </a:effectLst>
        </p:spPr>
      </p:pic>
      <p:sp>
        <p:nvSpPr>
          <p:cNvPr id="36866" name="TextBox 30"/>
          <p:cNvSpPr txBox="1">
            <a:spLocks noChangeArrowheads="1"/>
          </p:cNvSpPr>
          <p:nvPr/>
        </p:nvSpPr>
        <p:spPr bwMode="auto">
          <a:xfrm>
            <a:off x="214313" y="1285875"/>
            <a:ext cx="558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>
                <a:latin typeface="Calibri" pitchFamily="34" charset="0"/>
              </a:rPr>
              <a:t>Сказка Братьев Гримм «Заяц и Ёж»</a:t>
            </a:r>
          </a:p>
        </p:txBody>
      </p:sp>
      <p:sp>
        <p:nvSpPr>
          <p:cNvPr id="29" name="Овал 28"/>
          <p:cNvSpPr/>
          <p:nvPr/>
        </p:nvSpPr>
        <p:spPr>
          <a:xfrm>
            <a:off x="179388" y="1714500"/>
            <a:ext cx="4214812" cy="44862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85813" y="3571875"/>
            <a:ext cx="1500187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Заботливый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571625" y="2071688"/>
            <a:ext cx="1285875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Вежливый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14375" y="2714625"/>
            <a:ext cx="1571625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Приветливый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071563" y="4429125"/>
            <a:ext cx="1500187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Умный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14500" y="5214938"/>
            <a:ext cx="142875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Хитрый</a:t>
            </a:r>
          </a:p>
        </p:txBody>
      </p:sp>
      <p:grpSp>
        <p:nvGrpSpPr>
          <p:cNvPr id="36873" name="Группа 42"/>
          <p:cNvGrpSpPr>
            <a:grpSpLocks/>
          </p:cNvGrpSpPr>
          <p:nvPr/>
        </p:nvGrpSpPr>
        <p:grpSpPr bwMode="auto">
          <a:xfrm>
            <a:off x="4427538" y="1412875"/>
            <a:ext cx="4429125" cy="4572000"/>
            <a:chOff x="4429124" y="1285860"/>
            <a:chExt cx="4429156" cy="4572032"/>
          </a:xfrm>
        </p:grpSpPr>
        <p:sp>
          <p:nvSpPr>
            <p:cNvPr id="30" name="Овал 29"/>
            <p:cNvSpPr/>
            <p:nvPr/>
          </p:nvSpPr>
          <p:spPr>
            <a:xfrm>
              <a:off x="4429124" y="1285860"/>
              <a:ext cx="4429156" cy="457203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5643569" y="1643051"/>
              <a:ext cx="1714512" cy="4286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Невежливый</a:t>
              </a:r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6938979" y="2357431"/>
              <a:ext cx="1347797" cy="4286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Важный</a:t>
              </a: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7429520" y="3286124"/>
              <a:ext cx="1143008" cy="4286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Гордый</a:t>
              </a: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7072329" y="4143380"/>
              <a:ext cx="1143008" cy="4286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Грубый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6215073" y="4929199"/>
              <a:ext cx="1143008" cy="4286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Глупый</a:t>
              </a:r>
            </a:p>
          </p:txBody>
        </p:sp>
      </p:grpSp>
      <p:sp>
        <p:nvSpPr>
          <p:cNvPr id="36874" name="TextBox 44"/>
          <p:cNvSpPr txBox="1">
            <a:spLocks noChangeArrowheads="1"/>
          </p:cNvSpPr>
          <p:nvPr/>
        </p:nvSpPr>
        <p:spPr bwMode="auto">
          <a:xfrm>
            <a:off x="2195513" y="6165850"/>
            <a:ext cx="6589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>
                <a:latin typeface="Calibri" pitchFamily="34" charset="0"/>
              </a:rPr>
              <a:t>Это несложная модель: два героя и их свойства</a:t>
            </a:r>
          </a:p>
        </p:txBody>
      </p:sp>
      <p:sp>
        <p:nvSpPr>
          <p:cNvPr id="36875" name="WordArt 20"/>
          <p:cNvSpPr>
            <a:spLocks noChangeArrowheads="1" noChangeShapeType="1" noTextEdit="1"/>
          </p:cNvSpPr>
          <p:nvPr/>
        </p:nvSpPr>
        <p:spPr bwMode="auto">
          <a:xfrm>
            <a:off x="1116013" y="188913"/>
            <a:ext cx="73437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j-lt"/>
                <a:cs typeface="Arial"/>
              </a:rPr>
              <a:t>Модель -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j-lt"/>
                <a:cs typeface="Arial"/>
              </a:rPr>
              <a:t>описание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AutoShape 9"/>
          <p:cNvSpPr>
            <a:spLocks noChangeArrowheads="1"/>
          </p:cNvSpPr>
          <p:nvPr/>
        </p:nvSpPr>
        <p:spPr bwMode="auto">
          <a:xfrm>
            <a:off x="3357563" y="1928813"/>
            <a:ext cx="2500312" cy="214312"/>
          </a:xfrm>
          <a:prstGeom prst="rightArrow">
            <a:avLst>
              <a:gd name="adj1" fmla="val 50000"/>
              <a:gd name="adj2" fmla="val 25834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042" name="AutoShape 10"/>
          <p:cNvSpPr>
            <a:spLocks noChangeArrowheads="1"/>
          </p:cNvSpPr>
          <p:nvPr/>
        </p:nvSpPr>
        <p:spPr bwMode="auto">
          <a:xfrm rot="19684467" flipV="1">
            <a:off x="1416050" y="3455988"/>
            <a:ext cx="5114925" cy="207962"/>
          </a:xfrm>
          <a:prstGeom prst="rightArrow">
            <a:avLst>
              <a:gd name="adj1" fmla="val 50000"/>
              <a:gd name="adj2" fmla="val 38885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 altLang="ru-RU"/>
          </a:p>
        </p:txBody>
      </p:sp>
      <p:sp>
        <p:nvSpPr>
          <p:cNvPr id="44043" name="AutoShape 11"/>
          <p:cNvSpPr>
            <a:spLocks noChangeArrowheads="1"/>
          </p:cNvSpPr>
          <p:nvPr/>
        </p:nvSpPr>
        <p:spPr bwMode="auto">
          <a:xfrm rot="10800000">
            <a:off x="2916238" y="5084763"/>
            <a:ext cx="3168650" cy="242887"/>
          </a:xfrm>
          <a:prstGeom prst="rightArrow">
            <a:avLst>
              <a:gd name="adj1" fmla="val 50000"/>
              <a:gd name="adj2" fmla="val 33363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 altLang="ru-RU"/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2928938" y="5357813"/>
            <a:ext cx="3227387" cy="231775"/>
          </a:xfrm>
          <a:prstGeom prst="rightArrow">
            <a:avLst>
              <a:gd name="adj1" fmla="val 50000"/>
              <a:gd name="adj2" fmla="val 52849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045" name="AutoShape 13"/>
          <p:cNvSpPr>
            <a:spLocks noChangeArrowheads="1"/>
          </p:cNvSpPr>
          <p:nvPr/>
        </p:nvSpPr>
        <p:spPr bwMode="auto">
          <a:xfrm rot="-5400000">
            <a:off x="5331619" y="3383757"/>
            <a:ext cx="2357437" cy="304800"/>
          </a:xfrm>
          <a:prstGeom prst="rightArrow">
            <a:avLst>
              <a:gd name="adj1" fmla="val 50000"/>
              <a:gd name="adj2" fmla="val 23124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7894" name="Прямоугольная выноска 16"/>
          <p:cNvSpPr>
            <a:spLocks noChangeArrowheads="1"/>
          </p:cNvSpPr>
          <p:nvPr/>
        </p:nvSpPr>
        <p:spPr bwMode="auto">
          <a:xfrm>
            <a:off x="6877050" y="3068638"/>
            <a:ext cx="2124075" cy="1000125"/>
          </a:xfrm>
          <a:prstGeom prst="wedgeRectCallout">
            <a:avLst>
              <a:gd name="adj1" fmla="val -59491"/>
              <a:gd name="adj2" fmla="val 71588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ЖЕЛАЕТ СЧАСЛИВОГО ПУТИ</a:t>
            </a:r>
          </a:p>
        </p:txBody>
      </p:sp>
      <p:sp>
        <p:nvSpPr>
          <p:cNvPr id="37895" name="Прямоугольная выноска 16"/>
          <p:cNvSpPr>
            <a:spLocks noChangeArrowheads="1"/>
          </p:cNvSpPr>
          <p:nvPr/>
        </p:nvSpPr>
        <p:spPr bwMode="auto">
          <a:xfrm>
            <a:off x="3779838" y="3860800"/>
            <a:ext cx="2232025" cy="1000125"/>
          </a:xfrm>
          <a:prstGeom prst="wedgeRectCallout">
            <a:avLst>
              <a:gd name="adj1" fmla="val 3625"/>
              <a:gd name="adj2" fmla="val 74287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СПРАШИВАЕТ</a:t>
            </a:r>
            <a:r>
              <a:rPr lang="ru-RU" altLang="ru-RU" sz="2400" dirty="0">
                <a:solidFill>
                  <a:srgbClr val="FFFFFF"/>
                </a:solidFill>
                <a:latin typeface="Calibri" pitchFamily="34" charset="0"/>
              </a:rPr>
              <a:t>, </a:t>
            </a:r>
          </a:p>
          <a:p>
            <a:pPr algn="ctr"/>
            <a:r>
              <a:rPr lang="ru-RU" altLang="ru-RU" sz="2400" dirty="0">
                <a:latin typeface="Calibri" pitchFamily="34" charset="0"/>
              </a:rPr>
              <a:t>ПРИКАЗЫВАЕТ</a:t>
            </a:r>
          </a:p>
        </p:txBody>
      </p:sp>
      <p:sp>
        <p:nvSpPr>
          <p:cNvPr id="37896" name="Прямоугольная выноска 16"/>
          <p:cNvSpPr>
            <a:spLocks noChangeArrowheads="1"/>
          </p:cNvSpPr>
          <p:nvPr/>
        </p:nvSpPr>
        <p:spPr bwMode="auto">
          <a:xfrm>
            <a:off x="395288" y="2997200"/>
            <a:ext cx="2087562" cy="1000125"/>
          </a:xfrm>
          <a:prstGeom prst="wedgeRectCallout">
            <a:avLst>
              <a:gd name="adj1" fmla="val 83690"/>
              <a:gd name="adj2" fmla="val 5381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 dirty="0">
                <a:latin typeface="Calibri" pitchFamily="34" charset="0"/>
              </a:rPr>
              <a:t>ЗАШВЫРЯЛИ ШАПКАМИ</a:t>
            </a:r>
          </a:p>
        </p:txBody>
      </p:sp>
      <p:sp>
        <p:nvSpPr>
          <p:cNvPr id="37897" name="Прямоугольная выноска 16"/>
          <p:cNvSpPr>
            <a:spLocks noChangeArrowheads="1"/>
          </p:cNvSpPr>
          <p:nvPr/>
        </p:nvSpPr>
        <p:spPr bwMode="auto">
          <a:xfrm>
            <a:off x="4643438" y="260350"/>
            <a:ext cx="2736850" cy="1000125"/>
          </a:xfrm>
          <a:prstGeom prst="wedgeRectCallout">
            <a:avLst>
              <a:gd name="adj1" fmla="val -56208"/>
              <a:gd name="adj2" fmla="val 11190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Не выпускала утят из виду, бросалась спасать</a:t>
            </a:r>
          </a:p>
        </p:txBody>
      </p:sp>
      <p:sp>
        <p:nvSpPr>
          <p:cNvPr id="37898" name="Text Box 25"/>
          <p:cNvSpPr txBox="1">
            <a:spLocks noChangeArrowheads="1"/>
          </p:cNvSpPr>
          <p:nvPr/>
        </p:nvSpPr>
        <p:spPr bwMode="auto">
          <a:xfrm>
            <a:off x="323850" y="260350"/>
            <a:ext cx="4032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 err="1"/>
              <a:t>М.Пришвин</a:t>
            </a:r>
            <a:r>
              <a:rPr lang="ru-RU" altLang="ru-RU" sz="2800" b="1" dirty="0"/>
              <a:t> «Ребята и утята»</a:t>
            </a:r>
          </a:p>
        </p:txBody>
      </p:sp>
      <p:sp>
        <p:nvSpPr>
          <p:cNvPr id="37899" name="Прямоугольная выноска 16"/>
          <p:cNvSpPr>
            <a:spLocks noChangeArrowheads="1"/>
          </p:cNvSpPr>
          <p:nvPr/>
        </p:nvSpPr>
        <p:spPr bwMode="auto">
          <a:xfrm>
            <a:off x="5148263" y="5661025"/>
            <a:ext cx="2087562" cy="1000125"/>
          </a:xfrm>
          <a:prstGeom prst="wedgeRectCallout">
            <a:avLst>
              <a:gd name="adj1" fmla="val -82472"/>
              <a:gd name="adj2" fmla="val -57301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dirty="0">
                <a:latin typeface="Calibri" pitchFamily="34" charset="0"/>
              </a:rPr>
              <a:t>ВЫПОЛНЯЮТ</a:t>
            </a:r>
            <a:r>
              <a:rPr lang="ru-RU" altLang="ru-RU" sz="24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ПРИКАЗ</a:t>
            </a:r>
          </a:p>
        </p:txBody>
      </p:sp>
      <p:sp>
        <p:nvSpPr>
          <p:cNvPr id="4" name="Овал 3"/>
          <p:cNvSpPr/>
          <p:nvPr/>
        </p:nvSpPr>
        <p:spPr>
          <a:xfrm>
            <a:off x="468313" y="1484313"/>
            <a:ext cx="2879725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</a:rPr>
              <a:t>УТОЧКА</a:t>
            </a:r>
          </a:p>
        </p:txBody>
      </p:sp>
      <p:sp>
        <p:nvSpPr>
          <p:cNvPr id="7" name="Овал 3"/>
          <p:cNvSpPr/>
          <p:nvPr/>
        </p:nvSpPr>
        <p:spPr>
          <a:xfrm>
            <a:off x="5867400" y="1412875"/>
            <a:ext cx="3097213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УТЯТА</a:t>
            </a:r>
          </a:p>
        </p:txBody>
      </p:sp>
      <p:sp>
        <p:nvSpPr>
          <p:cNvPr id="8" name="Овал 3"/>
          <p:cNvSpPr/>
          <p:nvPr/>
        </p:nvSpPr>
        <p:spPr>
          <a:xfrm>
            <a:off x="250825" y="4941888"/>
            <a:ext cx="2555875" cy="984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РЯБЯТА</a:t>
            </a:r>
          </a:p>
        </p:txBody>
      </p:sp>
      <p:sp>
        <p:nvSpPr>
          <p:cNvPr id="9" name="Овал 3"/>
          <p:cNvSpPr/>
          <p:nvPr/>
        </p:nvSpPr>
        <p:spPr>
          <a:xfrm>
            <a:off x="6156325" y="4581525"/>
            <a:ext cx="2555875" cy="984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АВТОР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nimBg="1"/>
      <p:bldP spid="44042" grpId="0" animBg="1"/>
      <p:bldP spid="44043" grpId="0" animBg="1"/>
      <p:bldP spid="44044" grpId="0" animBg="1"/>
      <p:bldP spid="4404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>
          <a:xfrm>
            <a:off x="0" y="127000"/>
            <a:ext cx="9144000" cy="7143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5400" b="1" i="1" dirty="0" smtClean="0">
                <a:solidFill>
                  <a:srgbClr val="FF0000"/>
                </a:solidFill>
                <a:latin typeface="+mj-lt"/>
              </a:rPr>
              <a:t>Структура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+mj-lt"/>
              </a:rPr>
              <a:t> модели-сравнения</a:t>
            </a:r>
          </a:p>
        </p:txBody>
      </p:sp>
      <p:grpSp>
        <p:nvGrpSpPr>
          <p:cNvPr id="38914" name="Группа 11"/>
          <p:cNvGrpSpPr>
            <a:grpSpLocks/>
          </p:cNvGrpSpPr>
          <p:nvPr/>
        </p:nvGrpSpPr>
        <p:grpSpPr bwMode="auto">
          <a:xfrm>
            <a:off x="209550" y="2235204"/>
            <a:ext cx="5081588" cy="3786187"/>
            <a:chOff x="132704" y="1785926"/>
            <a:chExt cx="5082242" cy="3786232"/>
          </a:xfrm>
        </p:grpSpPr>
        <p:sp>
          <p:nvSpPr>
            <p:cNvPr id="5" name="Дуга 4"/>
            <p:cNvSpPr/>
            <p:nvPr/>
          </p:nvSpPr>
          <p:spPr>
            <a:xfrm>
              <a:off x="285124" y="1785926"/>
              <a:ext cx="4929822" cy="3786232"/>
            </a:xfrm>
            <a:prstGeom prst="arc">
              <a:avLst>
                <a:gd name="adj1" fmla="val 16522151"/>
                <a:gd name="adj2" fmla="val 8921021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1285377" y="3429008"/>
              <a:ext cx="2000507" cy="19399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tx1"/>
                  </a:solidFill>
                </a:rPr>
                <a:t>Первый</a:t>
              </a:r>
              <a:r>
                <a:rPr lang="ru-RU" sz="2800" dirty="0"/>
                <a:t> </a:t>
              </a:r>
              <a:r>
                <a:rPr lang="ru-RU" sz="2800" dirty="0">
                  <a:solidFill>
                    <a:schemeClr val="tx1"/>
                  </a:solidFill>
                </a:rPr>
                <a:t>герой</a:t>
              </a:r>
            </a:p>
          </p:txBody>
        </p:sp>
        <p:sp>
          <p:nvSpPr>
            <p:cNvPr id="38924" name="TextBox 8"/>
            <p:cNvSpPr txBox="1">
              <a:spLocks noChangeArrowheads="1"/>
            </p:cNvSpPr>
            <p:nvPr/>
          </p:nvSpPr>
          <p:spPr bwMode="auto">
            <a:xfrm>
              <a:off x="132704" y="2214548"/>
              <a:ext cx="3439157" cy="954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2800">
                  <a:latin typeface="Calibri" pitchFamily="34" charset="0"/>
                </a:rPr>
                <a:t>Свойства и действия первого героя</a:t>
              </a:r>
            </a:p>
          </p:txBody>
        </p:sp>
      </p:grpSp>
      <p:grpSp>
        <p:nvGrpSpPr>
          <p:cNvPr id="38915" name="Группа 12"/>
          <p:cNvGrpSpPr>
            <a:grpSpLocks/>
          </p:cNvGrpSpPr>
          <p:nvPr/>
        </p:nvGrpSpPr>
        <p:grpSpPr bwMode="auto">
          <a:xfrm>
            <a:off x="3500438" y="1571625"/>
            <a:ext cx="5540375" cy="4071938"/>
            <a:chOff x="3500422" y="1500159"/>
            <a:chExt cx="5540370" cy="4143418"/>
          </a:xfrm>
        </p:grpSpPr>
        <p:sp>
          <p:nvSpPr>
            <p:cNvPr id="6" name="Дуга 5"/>
            <p:cNvSpPr/>
            <p:nvPr/>
          </p:nvSpPr>
          <p:spPr>
            <a:xfrm>
              <a:off x="3500422" y="1500159"/>
              <a:ext cx="5429245" cy="4143418"/>
            </a:xfrm>
            <a:prstGeom prst="arc">
              <a:avLst>
                <a:gd name="adj1" fmla="val 4561146"/>
                <a:gd name="adj2" fmla="val 20241483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5357795" y="1715003"/>
              <a:ext cx="2000248" cy="192874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tx1"/>
                  </a:solidFill>
                </a:rPr>
                <a:t>Второй</a:t>
              </a:r>
              <a:r>
                <a:rPr lang="ru-RU" sz="2800" dirty="0"/>
                <a:t> </a:t>
              </a:r>
              <a:r>
                <a:rPr lang="ru-RU" sz="2800" dirty="0">
                  <a:solidFill>
                    <a:schemeClr val="tx1"/>
                  </a:solidFill>
                </a:rPr>
                <a:t>герой</a:t>
              </a:r>
            </a:p>
          </p:txBody>
        </p:sp>
        <p:sp>
          <p:nvSpPr>
            <p:cNvPr id="38921" name="TextBox 9"/>
            <p:cNvSpPr txBox="1">
              <a:spLocks noChangeArrowheads="1"/>
            </p:cNvSpPr>
            <p:nvPr/>
          </p:nvSpPr>
          <p:spPr bwMode="auto">
            <a:xfrm>
              <a:off x="5604394" y="3581853"/>
              <a:ext cx="3436398" cy="954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2800">
                  <a:latin typeface="Calibri" pitchFamily="34" charset="0"/>
                </a:rPr>
                <a:t>Свойства и действия второго героя</a:t>
              </a:r>
            </a:p>
          </p:txBody>
        </p:sp>
      </p:grpSp>
      <p:sp>
        <p:nvSpPr>
          <p:cNvPr id="38916" name="TextBox 10"/>
          <p:cNvSpPr txBox="1">
            <a:spLocks noChangeArrowheads="1"/>
          </p:cNvSpPr>
          <p:nvPr/>
        </p:nvSpPr>
        <p:spPr bwMode="auto">
          <a:xfrm>
            <a:off x="3714750" y="3143250"/>
            <a:ext cx="1428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Общие черты героев</a:t>
            </a:r>
          </a:p>
        </p:txBody>
      </p:sp>
      <p:sp>
        <p:nvSpPr>
          <p:cNvPr id="38917" name="TextBox 13"/>
          <p:cNvSpPr txBox="1">
            <a:spLocks noChangeArrowheads="1"/>
          </p:cNvSpPr>
          <p:nvPr/>
        </p:nvSpPr>
        <p:spPr bwMode="auto">
          <a:xfrm>
            <a:off x="88900" y="873125"/>
            <a:ext cx="55546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Модель-сравнение составляется из двух и более моделей-описаний</a:t>
            </a:r>
          </a:p>
        </p:txBody>
      </p:sp>
      <p:sp>
        <p:nvSpPr>
          <p:cNvPr id="38918" name="TextBox 14"/>
          <p:cNvSpPr txBox="1">
            <a:spLocks noChangeArrowheads="1"/>
          </p:cNvSpPr>
          <p:nvPr/>
        </p:nvSpPr>
        <p:spPr bwMode="auto">
          <a:xfrm>
            <a:off x="857250" y="5903913"/>
            <a:ext cx="8286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Позволяет сравнить героев, события, поведение, литературные жанры.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4"/>
          <p:cNvSpPr txBox="1">
            <a:spLocks noChangeArrowheads="1"/>
          </p:cNvSpPr>
          <p:nvPr/>
        </p:nvSpPr>
        <p:spPr bwMode="auto">
          <a:xfrm>
            <a:off x="512763" y="30163"/>
            <a:ext cx="8610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altLang="ru-RU" sz="3600" b="1" dirty="0">
                <a:solidFill>
                  <a:srgbClr val="663300"/>
                </a:solidFill>
              </a:rPr>
              <a:t> </a:t>
            </a:r>
            <a:r>
              <a:rPr lang="ru-RU" altLang="ru-RU" sz="5400" b="1" i="1" dirty="0">
                <a:solidFill>
                  <a:srgbClr val="FF0000"/>
                </a:solidFill>
                <a:latin typeface="+mj-lt"/>
              </a:rPr>
              <a:t>Модель  - сравнение</a:t>
            </a:r>
          </a:p>
        </p:txBody>
      </p:sp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761016" y="693629"/>
            <a:ext cx="815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663300"/>
                </a:solidFill>
              </a:rPr>
              <a:t>Описание Мушки и опасной собаки.</a:t>
            </a:r>
            <a:endParaRPr lang="ru-RU" altLang="ru-RU" sz="2800" b="1" dirty="0">
              <a:solidFill>
                <a:srgbClr val="663300"/>
              </a:solidFill>
            </a:endParaRPr>
          </a:p>
        </p:txBody>
      </p:sp>
      <p:sp>
        <p:nvSpPr>
          <p:cNvPr id="49176" name="Line 24"/>
          <p:cNvSpPr>
            <a:spLocks noChangeShapeType="1"/>
          </p:cNvSpPr>
          <p:nvPr/>
        </p:nvSpPr>
        <p:spPr bwMode="auto">
          <a:xfrm flipH="1">
            <a:off x="2124075" y="5013325"/>
            <a:ext cx="1020763" cy="12239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77" name="Line 25"/>
          <p:cNvSpPr>
            <a:spLocks noChangeShapeType="1"/>
          </p:cNvSpPr>
          <p:nvPr/>
        </p:nvSpPr>
        <p:spPr bwMode="auto">
          <a:xfrm flipH="1">
            <a:off x="1979613" y="4797425"/>
            <a:ext cx="80645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78" name="Line 26"/>
          <p:cNvSpPr>
            <a:spLocks noChangeShapeType="1"/>
          </p:cNvSpPr>
          <p:nvPr/>
        </p:nvSpPr>
        <p:spPr bwMode="auto">
          <a:xfrm flipH="1">
            <a:off x="1979613" y="4572000"/>
            <a:ext cx="663575" cy="225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79" name="Line 27"/>
          <p:cNvSpPr>
            <a:spLocks noChangeShapeType="1"/>
          </p:cNvSpPr>
          <p:nvPr/>
        </p:nvSpPr>
        <p:spPr bwMode="auto">
          <a:xfrm flipH="1" flipV="1">
            <a:off x="1979613" y="4076700"/>
            <a:ext cx="806450" cy="35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82" name="Line 30"/>
          <p:cNvSpPr>
            <a:spLocks noChangeShapeType="1"/>
          </p:cNvSpPr>
          <p:nvPr/>
        </p:nvSpPr>
        <p:spPr bwMode="auto">
          <a:xfrm flipV="1">
            <a:off x="1979613" y="2276475"/>
            <a:ext cx="38163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83" name="Line 31"/>
          <p:cNvSpPr>
            <a:spLocks noChangeShapeType="1"/>
          </p:cNvSpPr>
          <p:nvPr/>
        </p:nvSpPr>
        <p:spPr bwMode="auto">
          <a:xfrm flipV="1">
            <a:off x="5940425" y="4076700"/>
            <a:ext cx="1079500" cy="930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84" name="Line 32"/>
          <p:cNvSpPr>
            <a:spLocks noChangeShapeType="1"/>
          </p:cNvSpPr>
          <p:nvPr/>
        </p:nvSpPr>
        <p:spPr bwMode="auto">
          <a:xfrm flipV="1">
            <a:off x="6372225" y="4724400"/>
            <a:ext cx="863600" cy="358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85" name="Line 33"/>
          <p:cNvSpPr>
            <a:spLocks noChangeShapeType="1"/>
          </p:cNvSpPr>
          <p:nvPr/>
        </p:nvSpPr>
        <p:spPr bwMode="auto">
          <a:xfrm flipV="1">
            <a:off x="6443663" y="5300663"/>
            <a:ext cx="792162" cy="144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186" name="Line 34"/>
          <p:cNvSpPr>
            <a:spLocks noChangeShapeType="1"/>
          </p:cNvSpPr>
          <p:nvPr/>
        </p:nvSpPr>
        <p:spPr bwMode="auto">
          <a:xfrm>
            <a:off x="6443663" y="5661025"/>
            <a:ext cx="792162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68313" y="2133600"/>
            <a:ext cx="1800225" cy="360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хромая</a:t>
            </a:r>
          </a:p>
        </p:txBody>
      </p:sp>
      <p:sp>
        <p:nvSpPr>
          <p:cNvPr id="2" name="Скругленный прямоугольник 35"/>
          <p:cNvSpPr/>
          <p:nvPr/>
        </p:nvSpPr>
        <p:spPr>
          <a:xfrm>
            <a:off x="468313" y="2636838"/>
            <a:ext cx="1727200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грязная</a:t>
            </a:r>
          </a:p>
        </p:txBody>
      </p:sp>
      <p:sp>
        <p:nvSpPr>
          <p:cNvPr id="3" name="Скругленный прямоугольник 35"/>
          <p:cNvSpPr/>
          <p:nvPr/>
        </p:nvSpPr>
        <p:spPr>
          <a:xfrm>
            <a:off x="468313" y="3213100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худая</a:t>
            </a:r>
          </a:p>
        </p:txBody>
      </p:sp>
      <p:sp>
        <p:nvSpPr>
          <p:cNvPr id="5" name="Скругленный прямоугольник 35"/>
          <p:cNvSpPr/>
          <p:nvPr/>
        </p:nvSpPr>
        <p:spPr>
          <a:xfrm>
            <a:off x="250825" y="3933825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пугливая</a:t>
            </a:r>
          </a:p>
        </p:txBody>
      </p:sp>
      <p:sp>
        <p:nvSpPr>
          <p:cNvPr id="6" name="Скругленный прямоугольник 35"/>
          <p:cNvSpPr/>
          <p:nvPr/>
        </p:nvSpPr>
        <p:spPr>
          <a:xfrm>
            <a:off x="250825" y="4508500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маленькая</a:t>
            </a:r>
          </a:p>
        </p:txBody>
      </p:sp>
      <p:sp>
        <p:nvSpPr>
          <p:cNvPr id="7" name="Скругленный прямоугольник 35"/>
          <p:cNvSpPr/>
          <p:nvPr/>
        </p:nvSpPr>
        <p:spPr>
          <a:xfrm>
            <a:off x="250825" y="5157788"/>
            <a:ext cx="1727200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черная</a:t>
            </a:r>
          </a:p>
        </p:txBody>
      </p:sp>
      <p:sp>
        <p:nvSpPr>
          <p:cNvPr id="8" name="Скругленный прямоугольник 35"/>
          <p:cNvSpPr/>
          <p:nvPr/>
        </p:nvSpPr>
        <p:spPr>
          <a:xfrm>
            <a:off x="395288" y="5949950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слабая</a:t>
            </a:r>
          </a:p>
        </p:txBody>
      </p:sp>
      <p:sp>
        <p:nvSpPr>
          <p:cNvPr id="9" name="Скругленный прямоугольник 35"/>
          <p:cNvSpPr/>
          <p:nvPr/>
        </p:nvSpPr>
        <p:spPr>
          <a:xfrm>
            <a:off x="900113" y="1167034"/>
            <a:ext cx="27368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u="sng" dirty="0">
                <a:solidFill>
                  <a:schemeClr val="tx1"/>
                </a:solidFill>
              </a:rPr>
              <a:t>Какой</a:t>
            </a:r>
            <a:r>
              <a:rPr lang="ru-RU" sz="2800" b="1" u="sng" dirty="0">
                <a:solidFill>
                  <a:srgbClr val="FFFFFF"/>
                </a:solidFill>
              </a:rPr>
              <a:t> </a:t>
            </a:r>
            <a:r>
              <a:rPr lang="ru-RU" sz="2800" b="1" u="sng" dirty="0">
                <a:solidFill>
                  <a:schemeClr val="tx1"/>
                </a:solidFill>
              </a:rPr>
              <a:t>была</a:t>
            </a:r>
          </a:p>
        </p:txBody>
      </p:sp>
      <p:sp>
        <p:nvSpPr>
          <p:cNvPr id="10" name="Скругленный прямоугольник 35"/>
          <p:cNvSpPr/>
          <p:nvPr/>
        </p:nvSpPr>
        <p:spPr>
          <a:xfrm>
            <a:off x="5580063" y="1196975"/>
            <a:ext cx="2736850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u="sng" dirty="0">
                <a:solidFill>
                  <a:schemeClr val="tx1"/>
                </a:solidFill>
              </a:rPr>
              <a:t>Какой</a:t>
            </a:r>
            <a:r>
              <a:rPr lang="ru-RU" sz="2800" b="1" u="sng" dirty="0">
                <a:solidFill>
                  <a:srgbClr val="FFFFFF"/>
                </a:solidFill>
              </a:rPr>
              <a:t> </a:t>
            </a:r>
            <a:r>
              <a:rPr lang="ru-RU" sz="2800" b="1" u="sng" dirty="0">
                <a:solidFill>
                  <a:schemeClr val="tx1"/>
                </a:solidFill>
              </a:rPr>
              <a:t>стала</a:t>
            </a:r>
          </a:p>
        </p:txBody>
      </p:sp>
      <p:sp>
        <p:nvSpPr>
          <p:cNvPr id="11" name="Скругленный прямоугольник 35"/>
          <p:cNvSpPr/>
          <p:nvPr/>
        </p:nvSpPr>
        <p:spPr>
          <a:xfrm>
            <a:off x="5795963" y="2060575"/>
            <a:ext cx="3203575" cy="360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перестала</a:t>
            </a:r>
            <a:r>
              <a:rPr lang="ru-RU" sz="2400" b="1" dirty="0">
                <a:solidFill>
                  <a:srgbClr val="FFFFFF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хромать</a:t>
            </a:r>
          </a:p>
        </p:txBody>
      </p:sp>
      <p:sp>
        <p:nvSpPr>
          <p:cNvPr id="12" name="Скругленный прямоугольник 35"/>
          <p:cNvSpPr/>
          <p:nvPr/>
        </p:nvSpPr>
        <p:spPr>
          <a:xfrm>
            <a:off x="5795963" y="2565400"/>
            <a:ext cx="3203575" cy="360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блестящая</a:t>
            </a:r>
            <a:r>
              <a:rPr lang="ru-RU" sz="2400" b="1" dirty="0">
                <a:solidFill>
                  <a:srgbClr val="FFFFFF"/>
                </a:solidFill>
              </a:rPr>
              <a:t>, </a:t>
            </a:r>
            <a:r>
              <a:rPr lang="ru-RU" sz="2400" b="1" dirty="0">
                <a:solidFill>
                  <a:schemeClr val="tx1"/>
                </a:solidFill>
              </a:rPr>
              <a:t>пушистая</a:t>
            </a:r>
          </a:p>
        </p:txBody>
      </p:sp>
      <p:sp>
        <p:nvSpPr>
          <p:cNvPr id="13" name="Скругленный прямоугольник 35"/>
          <p:cNvSpPr/>
          <p:nvPr/>
        </p:nvSpPr>
        <p:spPr>
          <a:xfrm>
            <a:off x="6372225" y="3068638"/>
            <a:ext cx="2447925" cy="360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поправилась</a:t>
            </a:r>
          </a:p>
        </p:txBody>
      </p:sp>
      <p:sp>
        <p:nvSpPr>
          <p:cNvPr id="14" name="Скругленный прямоугольник 35"/>
          <p:cNvSpPr/>
          <p:nvPr/>
        </p:nvSpPr>
        <p:spPr>
          <a:xfrm>
            <a:off x="7092950" y="3789363"/>
            <a:ext cx="1727200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огромная</a:t>
            </a:r>
          </a:p>
        </p:txBody>
      </p:sp>
      <p:sp>
        <p:nvSpPr>
          <p:cNvPr id="15" name="Скругленный прямоугольник 35"/>
          <p:cNvSpPr/>
          <p:nvPr/>
        </p:nvSpPr>
        <p:spPr>
          <a:xfrm>
            <a:off x="7164388" y="4437063"/>
            <a:ext cx="1727200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большая</a:t>
            </a:r>
          </a:p>
        </p:txBody>
      </p:sp>
      <p:sp>
        <p:nvSpPr>
          <p:cNvPr id="16" name="Скругленный прямоугольник 35"/>
          <p:cNvSpPr/>
          <p:nvPr/>
        </p:nvSpPr>
        <p:spPr>
          <a:xfrm>
            <a:off x="7235825" y="5084763"/>
            <a:ext cx="1727200" cy="433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сильная</a:t>
            </a:r>
          </a:p>
        </p:txBody>
      </p:sp>
      <p:sp>
        <p:nvSpPr>
          <p:cNvPr id="17" name="Скругленный прямоугольник 35"/>
          <p:cNvSpPr/>
          <p:nvPr/>
        </p:nvSpPr>
        <p:spPr>
          <a:xfrm>
            <a:off x="7235825" y="5734050"/>
            <a:ext cx="1727200" cy="433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страшная</a:t>
            </a:r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 flipV="1">
            <a:off x="2195513" y="2852738"/>
            <a:ext cx="36004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30"/>
          <p:cNvSpPr>
            <a:spLocks noChangeShapeType="1"/>
          </p:cNvSpPr>
          <p:nvPr/>
        </p:nvSpPr>
        <p:spPr bwMode="auto">
          <a:xfrm flipV="1">
            <a:off x="2195513" y="3357563"/>
            <a:ext cx="41052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627313" y="4076700"/>
            <a:ext cx="2089150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МУШКА</a:t>
            </a:r>
          </a:p>
        </p:txBody>
      </p:sp>
      <p:sp>
        <p:nvSpPr>
          <p:cNvPr id="20" name="Овал 3"/>
          <p:cNvSpPr/>
          <p:nvPr/>
        </p:nvSpPr>
        <p:spPr>
          <a:xfrm>
            <a:off x="4427538" y="4868863"/>
            <a:ext cx="2089150" cy="10572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ОПАСНАЯ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СОБАКА</a:t>
            </a: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6201706"/>
            <a:ext cx="638333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6" grpId="0" animBg="1"/>
      <p:bldP spid="49177" grpId="0" animBg="1"/>
      <p:bldP spid="49178" grpId="0" animBg="1"/>
      <p:bldP spid="49179" grpId="0" animBg="1"/>
      <p:bldP spid="49182" grpId="0" animBg="1"/>
      <p:bldP spid="49183" grpId="0" animBg="1"/>
      <p:bldP spid="49184" grpId="0" animBg="1"/>
      <p:bldP spid="49185" grpId="0" animBg="1"/>
      <p:bldP spid="49186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565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7200" b="1" i="1" dirty="0" smtClean="0">
                <a:solidFill>
                  <a:srgbClr val="FF0000"/>
                </a:solidFill>
                <a:latin typeface="+mj-lt"/>
              </a:rPr>
              <a:t>Модель -сравнение</a:t>
            </a:r>
          </a:p>
        </p:txBody>
      </p:sp>
      <p:pic>
        <p:nvPicPr>
          <p:cNvPr id="43010" name="Содержимое 7" descr="Собака маленькая чёрная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00220" y="3471633"/>
            <a:ext cx="1109803" cy="1301005"/>
          </a:xfrm>
        </p:spPr>
      </p:pic>
      <p:pic>
        <p:nvPicPr>
          <p:cNvPr id="43011" name="Содержимое 9" descr="Собака большая серая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86300" y="1471613"/>
            <a:ext cx="2743200" cy="2743200"/>
          </a:xfrm>
        </p:spPr>
      </p:pic>
      <p:sp>
        <p:nvSpPr>
          <p:cNvPr id="5" name="Дуга 4"/>
          <p:cNvSpPr/>
          <p:nvPr/>
        </p:nvSpPr>
        <p:spPr>
          <a:xfrm>
            <a:off x="2857500" y="1285875"/>
            <a:ext cx="1500188" cy="5072063"/>
          </a:xfrm>
          <a:prstGeom prst="arc">
            <a:avLst>
              <a:gd name="adj1" fmla="val 16780918"/>
              <a:gd name="adj2" fmla="val 5050594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>
            <a:off x="4572000" y="1428750"/>
            <a:ext cx="1357313" cy="4857750"/>
          </a:xfrm>
          <a:prstGeom prst="arc">
            <a:avLst>
              <a:gd name="adj1" fmla="val 5477223"/>
              <a:gd name="adj2" fmla="val 1580419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63" y="5429250"/>
            <a:ext cx="2071687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Старалась загородить собой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3350" y="4500563"/>
            <a:ext cx="1385888" cy="498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Выскочила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31963" y="4589463"/>
            <a:ext cx="928687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Лаяла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75" y="5143500"/>
            <a:ext cx="1357313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Не</a:t>
            </a:r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</a:rPr>
              <a:t>отступала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6313" y="4000500"/>
            <a:ext cx="1928812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Выскочила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500938" y="5286375"/>
            <a:ext cx="1500187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Кинулась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86563" y="4857750"/>
            <a:ext cx="1785937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Бросилась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0" y="4429125"/>
            <a:ext cx="1500188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Залаяла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929188" y="5229225"/>
            <a:ext cx="1874837" cy="485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Растерялась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15063" y="5857875"/>
            <a:ext cx="1857375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Удивилась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929438" y="6286500"/>
            <a:ext cx="1785937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Не тронула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9538" y="2430463"/>
            <a:ext cx="11430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Хромая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38113" y="2959100"/>
            <a:ext cx="11430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Грязная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8900" y="1985963"/>
            <a:ext cx="11430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Худая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716088" y="3987800"/>
            <a:ext cx="1285875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000" dirty="0">
                <a:solidFill>
                  <a:schemeClr val="tx1"/>
                </a:solidFill>
              </a:rPr>
              <a:t>угливая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8900" y="3362325"/>
            <a:ext cx="1489075" cy="51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Маленькая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714500" y="3500438"/>
            <a:ext cx="1176338" cy="393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Чёрная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17475" y="3987800"/>
            <a:ext cx="1416050" cy="404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Слабая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725613" y="1978025"/>
            <a:ext cx="1812925" cy="293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Поправилась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25613" y="2359025"/>
            <a:ext cx="2387600" cy="517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Перестала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хромать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725613" y="2959100"/>
            <a:ext cx="2506662" cy="469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Блестящая и пушистая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776538" y="4916488"/>
            <a:ext cx="1357312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Бросилась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500813" y="1571625"/>
            <a:ext cx="1500187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Большая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429500" y="2000250"/>
            <a:ext cx="114300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Серая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572375" y="3071813"/>
            <a:ext cx="14287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Сильная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358063" y="2500313"/>
            <a:ext cx="157162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Огромная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286625" y="3643313"/>
            <a:ext cx="157162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Страшная</a:t>
            </a:r>
          </a:p>
        </p:txBody>
      </p:sp>
      <p:sp>
        <p:nvSpPr>
          <p:cNvPr id="43041" name="TextBox 41"/>
          <p:cNvSpPr txBox="1">
            <a:spLocks noChangeArrowheads="1"/>
          </p:cNvSpPr>
          <p:nvPr/>
        </p:nvSpPr>
        <p:spPr bwMode="auto">
          <a:xfrm>
            <a:off x="125413" y="727075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dirty="0">
                <a:latin typeface="Calibri" pitchFamily="34" charset="0"/>
              </a:rPr>
              <a:t>Рассказ Валентины </a:t>
            </a:r>
            <a:r>
              <a:rPr lang="ru-RU" altLang="ru-RU" sz="2800" dirty="0" err="1">
                <a:latin typeface="Calibri" pitchFamily="34" charset="0"/>
              </a:rPr>
              <a:t>Чаплиной</a:t>
            </a:r>
            <a:r>
              <a:rPr lang="ru-RU" altLang="ru-RU" sz="2800" dirty="0">
                <a:latin typeface="Calibri" pitchFamily="34" charset="0"/>
              </a:rPr>
              <a:t> «Мушка»</a:t>
            </a:r>
          </a:p>
        </p:txBody>
      </p:sp>
      <p:sp>
        <p:nvSpPr>
          <p:cNvPr id="43042" name="TextBox 42"/>
          <p:cNvSpPr txBox="1">
            <a:spLocks noChangeArrowheads="1"/>
          </p:cNvSpPr>
          <p:nvPr/>
        </p:nvSpPr>
        <p:spPr bwMode="auto">
          <a:xfrm>
            <a:off x="176213" y="1165225"/>
            <a:ext cx="3333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Calibri" pitchFamily="34" charset="0"/>
              </a:rPr>
              <a:t>Забота, дружба, любовь</a:t>
            </a:r>
          </a:p>
        </p:txBody>
      </p:sp>
      <p:sp>
        <p:nvSpPr>
          <p:cNvPr id="43043" name="TextBox 43"/>
          <p:cNvSpPr txBox="1">
            <a:spLocks noChangeArrowheads="1"/>
          </p:cNvSpPr>
          <p:nvPr/>
        </p:nvSpPr>
        <p:spPr bwMode="auto">
          <a:xfrm>
            <a:off x="58738" y="6337300"/>
            <a:ext cx="551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Calibri" pitchFamily="34" charset="0"/>
              </a:rPr>
              <a:t>Преданность, благодарность, храбрость</a:t>
            </a:r>
          </a:p>
        </p:txBody>
      </p:sp>
      <p:cxnSp>
        <p:nvCxnSpPr>
          <p:cNvPr id="51" name="Соединительная линия уступом 50"/>
          <p:cNvCxnSpPr>
            <a:stCxn id="24" idx="3"/>
          </p:cNvCxnSpPr>
          <p:nvPr/>
        </p:nvCxnSpPr>
        <p:spPr>
          <a:xfrm flipV="1">
            <a:off x="1231900" y="2124075"/>
            <a:ext cx="538163" cy="4763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оединительная линия уступом 51"/>
          <p:cNvCxnSpPr/>
          <p:nvPr/>
        </p:nvCxnSpPr>
        <p:spPr>
          <a:xfrm>
            <a:off x="1268413" y="2551113"/>
            <a:ext cx="457200" cy="1587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ная линия уступом 54"/>
          <p:cNvCxnSpPr>
            <a:stCxn id="23" idx="3"/>
          </p:cNvCxnSpPr>
          <p:nvPr/>
        </p:nvCxnSpPr>
        <p:spPr>
          <a:xfrm flipV="1">
            <a:off x="1281113" y="3097213"/>
            <a:ext cx="474662" cy="4762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47" name="TextBox 57"/>
          <p:cNvSpPr txBox="1">
            <a:spLocks noChangeArrowheads="1"/>
          </p:cNvSpPr>
          <p:nvPr/>
        </p:nvSpPr>
        <p:spPr bwMode="auto">
          <a:xfrm>
            <a:off x="73025" y="1566863"/>
            <a:ext cx="1343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>
                <a:latin typeface="Calibri" pitchFamily="34" charset="0"/>
              </a:rPr>
              <a:t>Было</a:t>
            </a:r>
          </a:p>
        </p:txBody>
      </p:sp>
      <p:sp>
        <p:nvSpPr>
          <p:cNvPr id="43048" name="TextBox 58"/>
          <p:cNvSpPr txBox="1">
            <a:spLocks noChangeArrowheads="1"/>
          </p:cNvSpPr>
          <p:nvPr/>
        </p:nvSpPr>
        <p:spPr bwMode="auto">
          <a:xfrm>
            <a:off x="1976438" y="1547813"/>
            <a:ext cx="1120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i="1">
                <a:latin typeface="Calibri" pitchFamily="34" charset="0"/>
              </a:rPr>
              <a:t>Стало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Группа 8"/>
          <p:cNvGrpSpPr>
            <a:grpSpLocks/>
          </p:cNvGrpSpPr>
          <p:nvPr/>
        </p:nvGrpSpPr>
        <p:grpSpPr bwMode="auto">
          <a:xfrm>
            <a:off x="323850" y="1916113"/>
            <a:ext cx="7993063" cy="3300412"/>
            <a:chOff x="2071670" y="1928802"/>
            <a:chExt cx="4786346" cy="3429024"/>
          </a:xfrm>
        </p:grpSpPr>
        <p:sp>
          <p:nvSpPr>
            <p:cNvPr id="6" name="Ромб 5"/>
            <p:cNvSpPr/>
            <p:nvPr/>
          </p:nvSpPr>
          <p:spPr>
            <a:xfrm>
              <a:off x="2071670" y="3571567"/>
              <a:ext cx="1786206" cy="1786259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>
                  <a:solidFill>
                    <a:schemeClr val="tx1"/>
                  </a:solidFill>
                </a:rPr>
                <a:t>Вопрос</a:t>
              </a:r>
            </a:p>
          </p:txBody>
        </p:sp>
        <p:sp>
          <p:nvSpPr>
            <p:cNvPr id="7" name="Ромб 6"/>
            <p:cNvSpPr/>
            <p:nvPr/>
          </p:nvSpPr>
          <p:spPr>
            <a:xfrm>
              <a:off x="5071810" y="3571567"/>
              <a:ext cx="1786206" cy="1786259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800" b="1">
                  <a:solidFill>
                    <a:schemeClr val="tx1"/>
                  </a:solidFill>
                </a:rPr>
                <a:t>Ответ</a:t>
              </a:r>
            </a:p>
          </p:txBody>
        </p:sp>
        <p:cxnSp>
          <p:nvCxnSpPr>
            <p:cNvPr id="8" name="Скругленная соединительная линия 7"/>
            <p:cNvCxnSpPr>
              <a:stCxn id="6" idx="0"/>
              <a:endCxn id="7" idx="0"/>
            </p:cNvCxnSpPr>
            <p:nvPr/>
          </p:nvCxnSpPr>
          <p:spPr>
            <a:xfrm rot="5400000" flipH="1" flipV="1">
              <a:off x="4463668" y="2071497"/>
              <a:ext cx="3299" cy="3000140"/>
            </a:xfrm>
            <a:prstGeom prst="curvedConnector3">
              <a:avLst>
                <a:gd name="adj1" fmla="val 56663053"/>
              </a:avLst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Скругленная прямоугольная выноска 16"/>
            <p:cNvSpPr/>
            <p:nvPr/>
          </p:nvSpPr>
          <p:spPr>
            <a:xfrm>
              <a:off x="3071717" y="1928802"/>
              <a:ext cx="2857548" cy="428834"/>
            </a:xfrm>
            <a:prstGeom prst="wedgeRoundRectCallout">
              <a:avLst>
                <a:gd name="adj1" fmla="val -13001"/>
                <a:gd name="adj2" fmla="val 128315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>
                  <a:solidFill>
                    <a:schemeClr val="tx1"/>
                  </a:solidFill>
                </a:rPr>
                <a:t>Потому что… Так как…</a:t>
              </a:r>
            </a:p>
          </p:txBody>
        </p:sp>
      </p:grpSp>
      <p:sp>
        <p:nvSpPr>
          <p:cNvPr id="44034" name="TextBox 10"/>
          <p:cNvSpPr txBox="1">
            <a:spLocks noChangeArrowheads="1"/>
          </p:cNvSpPr>
          <p:nvPr/>
        </p:nvSpPr>
        <p:spPr bwMode="auto">
          <a:xfrm>
            <a:off x="677863" y="5857875"/>
            <a:ext cx="7788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Calibri" pitchFamily="34" charset="0"/>
              </a:rPr>
              <a:t>Может строиться как развитие других видов моделей, а может быть и самостоятельной.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96652"/>
            <a:ext cx="9036496" cy="900113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+mj-lt"/>
              </a:rPr>
              <a:t>Структура модели-рассуждения</a:t>
            </a:r>
            <a:endParaRPr lang="ru-RU" sz="4400" b="1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58738" y="98425"/>
            <a:ext cx="8982075" cy="99218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Модель -рассуждение</a:t>
            </a:r>
          </a:p>
        </p:txBody>
      </p:sp>
      <p:sp>
        <p:nvSpPr>
          <p:cNvPr id="45058" name="TextBox 4"/>
          <p:cNvSpPr txBox="1">
            <a:spLocks noChangeArrowheads="1"/>
          </p:cNvSpPr>
          <p:nvPr/>
        </p:nvSpPr>
        <p:spPr bwMode="auto">
          <a:xfrm>
            <a:off x="38100" y="1196975"/>
            <a:ext cx="79105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Рассказ Виктора Драгунского «Что любит Мишка»</a:t>
            </a:r>
          </a:p>
        </p:txBody>
      </p:sp>
      <p:sp>
        <p:nvSpPr>
          <p:cNvPr id="45059" name="TextBox 9"/>
          <p:cNvSpPr txBox="1">
            <a:spLocks noChangeArrowheads="1"/>
          </p:cNvSpPr>
          <p:nvPr/>
        </p:nvSpPr>
        <p:spPr bwMode="auto">
          <a:xfrm>
            <a:off x="3398838" y="1882775"/>
            <a:ext cx="300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Calibri" pitchFamily="34" charset="0"/>
              </a:rPr>
              <a:t>Разные разности</a:t>
            </a:r>
          </a:p>
        </p:txBody>
      </p:sp>
      <p:grpSp>
        <p:nvGrpSpPr>
          <p:cNvPr id="45060" name="Группа 36"/>
          <p:cNvGrpSpPr>
            <a:grpSpLocks/>
          </p:cNvGrpSpPr>
          <p:nvPr/>
        </p:nvGrpSpPr>
        <p:grpSpPr bwMode="auto">
          <a:xfrm>
            <a:off x="179388" y="1773238"/>
            <a:ext cx="4573587" cy="4103687"/>
            <a:chOff x="142844" y="2071678"/>
            <a:chExt cx="4357718" cy="4000528"/>
          </a:xfrm>
        </p:grpSpPr>
        <p:sp>
          <p:nvSpPr>
            <p:cNvPr id="6" name="Овал 5"/>
            <p:cNvSpPr/>
            <p:nvPr/>
          </p:nvSpPr>
          <p:spPr>
            <a:xfrm>
              <a:off x="2929001" y="3428917"/>
              <a:ext cx="1439968" cy="14392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Дениска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42844" y="2071678"/>
              <a:ext cx="4357718" cy="400052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</a:rPr>
                <a:t>Целый </a:t>
              </a:r>
            </a:p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</a:rPr>
                <a:t>мир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1643315" y="2285246"/>
              <a:ext cx="1285686" cy="3574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Собака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714596" y="2857855"/>
              <a:ext cx="1285686" cy="3574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Строгание</a:t>
              </a: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428720" y="3428917"/>
              <a:ext cx="1285686" cy="3574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Слонёнок</a:t>
              </a: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285026" y="4072716"/>
              <a:ext cx="1287198" cy="3559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Лань</a:t>
              </a: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570901" y="4714967"/>
              <a:ext cx="1786347" cy="3574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Древние воины</a:t>
              </a: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1213745" y="5286029"/>
              <a:ext cx="2215917" cy="3574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Прохладные звёзды</a:t>
              </a: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215067" y="3000234"/>
              <a:ext cx="1285686" cy="3574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Всё-всё</a:t>
              </a:r>
            </a:p>
          </p:txBody>
        </p:sp>
      </p:grpSp>
      <p:grpSp>
        <p:nvGrpSpPr>
          <p:cNvPr id="45061" name="Group 34"/>
          <p:cNvGrpSpPr>
            <a:grpSpLocks/>
          </p:cNvGrpSpPr>
          <p:nvPr/>
        </p:nvGrpSpPr>
        <p:grpSpPr bwMode="auto">
          <a:xfrm>
            <a:off x="4602163" y="2470150"/>
            <a:ext cx="4357687" cy="4214813"/>
            <a:chOff x="2899" y="1556"/>
            <a:chExt cx="2745" cy="2655"/>
          </a:xfrm>
        </p:grpSpPr>
        <p:sp>
          <p:nvSpPr>
            <p:cNvPr id="7" name="Овал 6"/>
            <p:cNvSpPr/>
            <p:nvPr/>
          </p:nvSpPr>
          <p:spPr>
            <a:xfrm>
              <a:off x="2982" y="2449"/>
              <a:ext cx="907" cy="9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Мишка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2899" y="1556"/>
              <a:ext cx="2745" cy="26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</a:rPr>
                <a:t>Еда,</a:t>
              </a:r>
            </a:p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</a:rPr>
                <a:t>   еда, еда…</a:t>
              </a: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44" y="1736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Булки</a:t>
              </a: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3394" y="2051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Пельмени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4519" y="2186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Кильки</a:t>
              </a:r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4609" y="2591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Колбаса</a:t>
              </a: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744" y="2996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Вареники</a:t>
              </a: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474" y="3401"/>
              <a:ext cx="81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Печёнка</a:t>
              </a: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3934" y="3761"/>
              <a:ext cx="900" cy="2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Крыжовник</a:t>
              </a:r>
            </a:p>
          </p:txBody>
        </p:sp>
      </p:grpSp>
      <p:sp>
        <p:nvSpPr>
          <p:cNvPr id="38" name="Ромб 37"/>
          <p:cNvSpPr/>
          <p:nvPr/>
        </p:nvSpPr>
        <p:spPr>
          <a:xfrm>
            <a:off x="6149975" y="1643063"/>
            <a:ext cx="2921000" cy="92868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Почему непохвально?</a:t>
            </a:r>
          </a:p>
        </p:txBody>
      </p:sp>
      <p:sp>
        <p:nvSpPr>
          <p:cNvPr id="39" name="Ромб 38"/>
          <p:cNvSpPr/>
          <p:nvPr/>
        </p:nvSpPr>
        <p:spPr>
          <a:xfrm>
            <a:off x="2138363" y="5830888"/>
            <a:ext cx="2892425" cy="92868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Одинаковое, съедобное</a:t>
            </a:r>
          </a:p>
        </p:txBody>
      </p:sp>
      <p:cxnSp>
        <p:nvCxnSpPr>
          <p:cNvPr id="50" name="Shape 49"/>
          <p:cNvCxnSpPr>
            <a:endCxn id="39" idx="3"/>
          </p:cNvCxnSpPr>
          <p:nvPr/>
        </p:nvCxnSpPr>
        <p:spPr>
          <a:xfrm rot="10800000" flipV="1">
            <a:off x="5030788" y="5045075"/>
            <a:ext cx="1571625" cy="1249363"/>
          </a:xfrm>
          <a:prstGeom prst="curved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38" idx="2"/>
          </p:cNvCxnSpPr>
          <p:nvPr/>
        </p:nvCxnSpPr>
        <p:spPr>
          <a:xfrm rot="5400000">
            <a:off x="6341268" y="2945607"/>
            <a:ext cx="1643063" cy="895350"/>
          </a:xfrm>
          <a:prstGeom prst="curved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457200" y="98425"/>
            <a:ext cx="82296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i="1" dirty="0" smtClean="0">
                <a:solidFill>
                  <a:srgbClr val="FF0000"/>
                </a:solidFill>
                <a:latin typeface="+mj-lt"/>
              </a:rPr>
              <a:t>Структура</a:t>
            </a:r>
            <a:r>
              <a:rPr lang="ru-RU" altLang="ru-RU" sz="5400" b="1" i="1" dirty="0" smtClean="0">
                <a:solidFill>
                  <a:srgbClr val="FF0000"/>
                </a:solidFill>
                <a:latin typeface="+mj-lt"/>
              </a:rPr>
              <a:t>  блок-схем</a:t>
            </a:r>
          </a:p>
        </p:txBody>
      </p:sp>
      <p:sp>
        <p:nvSpPr>
          <p:cNvPr id="47106" name="TextBox 2"/>
          <p:cNvSpPr txBox="1">
            <a:spLocks noChangeArrowheads="1"/>
          </p:cNvSpPr>
          <p:nvPr/>
        </p:nvSpPr>
        <p:spPr bwMode="auto">
          <a:xfrm>
            <a:off x="325438" y="822325"/>
            <a:ext cx="7747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Такие модели — описывают структуру сюжета</a:t>
            </a:r>
          </a:p>
        </p:txBody>
      </p:sp>
      <p:cxnSp>
        <p:nvCxnSpPr>
          <p:cNvPr id="11" name="Соединительная линия уступом 10"/>
          <p:cNvCxnSpPr>
            <a:stCxn id="24" idx="0"/>
            <a:endCxn id="26" idx="2"/>
          </p:cNvCxnSpPr>
          <p:nvPr/>
        </p:nvCxnSpPr>
        <p:spPr>
          <a:xfrm rot="5400000" flipH="1" flipV="1">
            <a:off x="943769" y="4193382"/>
            <a:ext cx="534987" cy="6350"/>
          </a:xfrm>
          <a:prstGeom prst="bentConnector3">
            <a:avLst>
              <a:gd name="adj1" fmla="val 50000"/>
            </a:avLst>
          </a:prstGeom>
          <a:ln w="508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0"/>
          <p:cNvCxnSpPr>
            <a:stCxn id="26" idx="0"/>
            <a:endCxn id="30" idx="2"/>
          </p:cNvCxnSpPr>
          <p:nvPr/>
        </p:nvCxnSpPr>
        <p:spPr>
          <a:xfrm rot="5400000" flipH="1" flipV="1">
            <a:off x="1000125" y="3286126"/>
            <a:ext cx="428625" cy="0"/>
          </a:xfrm>
          <a:prstGeom prst="bentConnector3">
            <a:avLst>
              <a:gd name="adj1" fmla="val 50000"/>
            </a:avLst>
          </a:prstGeom>
          <a:ln w="508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09" name="Соединительная линия уступом 10"/>
          <p:cNvCxnSpPr>
            <a:cxnSpLocks noChangeShapeType="1"/>
            <a:stCxn id="30" idx="0"/>
            <a:endCxn id="35" idx="1"/>
          </p:cNvCxnSpPr>
          <p:nvPr/>
        </p:nvCxnSpPr>
        <p:spPr bwMode="auto">
          <a:xfrm rot="-5400000">
            <a:off x="1339851" y="1768475"/>
            <a:ext cx="450850" cy="701675"/>
          </a:xfrm>
          <a:prstGeom prst="bentConnector2">
            <a:avLst/>
          </a:prstGeom>
          <a:noFill/>
          <a:ln w="50800" algn="ctr">
            <a:solidFill>
              <a:srgbClr val="7F7F7F"/>
            </a:solidFill>
            <a:miter lim="800000"/>
            <a:headEnd/>
            <a:tailEnd type="arrow" w="med" len="med"/>
          </a:ln>
        </p:spPr>
      </p:cxnSp>
      <p:cxnSp>
        <p:nvCxnSpPr>
          <p:cNvPr id="47110" name="Соединительная линия уступом 10"/>
          <p:cNvCxnSpPr>
            <a:cxnSpLocks noChangeShapeType="1"/>
            <a:stCxn id="35" idx="3"/>
            <a:endCxn id="39" idx="0"/>
          </p:cNvCxnSpPr>
          <p:nvPr/>
        </p:nvCxnSpPr>
        <p:spPr bwMode="auto">
          <a:xfrm flipH="1">
            <a:off x="4143375" y="1893888"/>
            <a:ext cx="80963" cy="879475"/>
          </a:xfrm>
          <a:prstGeom prst="bentConnector4">
            <a:avLst>
              <a:gd name="adj1" fmla="val -266667"/>
              <a:gd name="adj2" fmla="val 64801"/>
            </a:avLst>
          </a:prstGeom>
          <a:noFill/>
          <a:ln w="50800" algn="ctr">
            <a:solidFill>
              <a:srgbClr val="7F7F7F"/>
            </a:solidFill>
            <a:miter lim="800000"/>
            <a:headEnd/>
            <a:tailEnd type="arrow" w="med" len="med"/>
          </a:ln>
        </p:spPr>
      </p:cxnSp>
      <p:cxnSp>
        <p:nvCxnSpPr>
          <p:cNvPr id="33" name="Соединительная линия уступом 10"/>
          <p:cNvCxnSpPr>
            <a:stCxn id="39" idx="2"/>
            <a:endCxn id="42" idx="0"/>
          </p:cNvCxnSpPr>
          <p:nvPr/>
        </p:nvCxnSpPr>
        <p:spPr>
          <a:xfrm rot="16200000" flipH="1">
            <a:off x="3964782" y="3393281"/>
            <a:ext cx="785812" cy="428625"/>
          </a:xfrm>
          <a:prstGeom prst="bentConnector3">
            <a:avLst>
              <a:gd name="adj1" fmla="val 50000"/>
            </a:avLst>
          </a:prstGeom>
          <a:ln w="508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2" name="TextBox 100"/>
          <p:cNvSpPr txBox="1">
            <a:spLocks noChangeArrowheads="1"/>
          </p:cNvSpPr>
          <p:nvPr/>
        </p:nvSpPr>
        <p:spPr bwMode="auto">
          <a:xfrm>
            <a:off x="5348288" y="1428750"/>
            <a:ext cx="35099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И могут содержать линейные, разветвлённые и кольцевые участки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3100" y="4464050"/>
            <a:ext cx="1071563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Зачин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00063" y="3500438"/>
            <a:ext cx="1428750" cy="4286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Завязка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14313" y="2357438"/>
            <a:ext cx="2000250" cy="7143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Развитие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событий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928813" y="1643063"/>
            <a:ext cx="2282825" cy="5000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Кульминация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57563" y="2786063"/>
            <a:ext cx="1571625" cy="4286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Развязка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714750" y="4000500"/>
            <a:ext cx="1714500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Концовка</a:t>
            </a:r>
          </a:p>
        </p:txBody>
      </p:sp>
      <p:cxnSp>
        <p:nvCxnSpPr>
          <p:cNvPr id="47119" name="Скругленная соединительная линия 88"/>
          <p:cNvCxnSpPr>
            <a:cxnSpLocks noChangeShapeType="1"/>
            <a:stCxn id="44" idx="0"/>
            <a:endCxn id="47" idx="0"/>
          </p:cNvCxnSpPr>
          <p:nvPr/>
        </p:nvCxnSpPr>
        <p:spPr bwMode="auto">
          <a:xfrm rot="5400000" flipV="1">
            <a:off x="7276306" y="3183732"/>
            <a:ext cx="1587" cy="1612900"/>
          </a:xfrm>
          <a:prstGeom prst="curvedConnector3">
            <a:avLst>
              <a:gd name="adj1" fmla="val -13600005"/>
            </a:avLst>
          </a:prstGeom>
          <a:noFill/>
          <a:ln w="50800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47120" name="Скругленная соединительная линия 93"/>
          <p:cNvCxnSpPr>
            <a:cxnSpLocks noChangeShapeType="1"/>
            <a:stCxn id="47" idx="2"/>
            <a:endCxn id="44" idx="2"/>
          </p:cNvCxnSpPr>
          <p:nvPr/>
        </p:nvCxnSpPr>
        <p:spPr bwMode="auto">
          <a:xfrm rot="5400000">
            <a:off x="7276306" y="3637757"/>
            <a:ext cx="1587" cy="1612900"/>
          </a:xfrm>
          <a:prstGeom prst="curvedConnector3">
            <a:avLst>
              <a:gd name="adj1" fmla="val 13600005"/>
            </a:avLst>
          </a:prstGeom>
          <a:noFill/>
          <a:ln w="50800" algn="ctr">
            <a:solidFill>
              <a:srgbClr val="4A7EBB"/>
            </a:solidFill>
            <a:round/>
            <a:headEnd/>
            <a:tailEnd type="arrow" w="med" len="med"/>
          </a:ln>
        </p:spPr>
      </p:cxnSp>
      <p:sp>
        <p:nvSpPr>
          <p:cNvPr id="44" name="Прямоугольник 43"/>
          <p:cNvSpPr/>
          <p:nvPr/>
        </p:nvSpPr>
        <p:spPr>
          <a:xfrm>
            <a:off x="5795963" y="4002088"/>
            <a:ext cx="1347787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Завязка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235825" y="4002088"/>
            <a:ext cx="1693863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Концовка</a:t>
            </a:r>
          </a:p>
        </p:txBody>
      </p:sp>
      <p:sp>
        <p:nvSpPr>
          <p:cNvPr id="47123" name="TextBox 70"/>
          <p:cNvSpPr txBox="1">
            <a:spLocks noChangeArrowheads="1"/>
          </p:cNvSpPr>
          <p:nvPr/>
        </p:nvSpPr>
        <p:spPr bwMode="auto">
          <a:xfrm>
            <a:off x="212725" y="5130800"/>
            <a:ext cx="8643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latin typeface="Calibri" pitchFamily="34" charset="0"/>
              </a:rPr>
              <a:t>Использовать цвет в моделях можно по-разному. Но лучше всего цвет подходит для выражения эмоций (вот, как здесь, в линейной блок-схеме). Если же эмоции ― главное в модели ― получаем модель-настроение!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9" descr="medium_201011300902586657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40238" y="1125538"/>
            <a:ext cx="4703762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Заголовок 1"/>
          <p:cNvSpPr>
            <a:spLocks noGrp="1"/>
          </p:cNvSpPr>
          <p:nvPr>
            <p:ph type="title"/>
          </p:nvPr>
        </p:nvSpPr>
        <p:spPr>
          <a:xfrm>
            <a:off x="471488" y="98425"/>
            <a:ext cx="8229600" cy="6985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7200" b="1" i="1" dirty="0" smtClean="0">
                <a:solidFill>
                  <a:srgbClr val="FF0000"/>
                </a:solidFill>
                <a:latin typeface="+mj-lt"/>
              </a:rPr>
              <a:t>Блок  - схемы</a:t>
            </a:r>
          </a:p>
        </p:txBody>
      </p:sp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1692275" y="836613"/>
            <a:ext cx="7091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Calibri" pitchFamily="34" charset="0"/>
              </a:rPr>
              <a:t>Рассказ Евгения Пермяка «Пичугин мост»</a:t>
            </a:r>
          </a:p>
        </p:txBody>
      </p:sp>
      <p:grpSp>
        <p:nvGrpSpPr>
          <p:cNvPr id="48132" name="Группа 31"/>
          <p:cNvGrpSpPr>
            <a:grpSpLocks/>
          </p:cNvGrpSpPr>
          <p:nvPr/>
        </p:nvGrpSpPr>
        <p:grpSpPr bwMode="auto">
          <a:xfrm>
            <a:off x="179388" y="836613"/>
            <a:ext cx="8640762" cy="4392612"/>
            <a:chOff x="500034" y="2143116"/>
            <a:chExt cx="8286808" cy="4357718"/>
          </a:xfrm>
        </p:grpSpPr>
        <p:sp>
          <p:nvSpPr>
            <p:cNvPr id="4" name="Овал 3"/>
            <p:cNvSpPr/>
            <p:nvPr/>
          </p:nvSpPr>
          <p:spPr>
            <a:xfrm>
              <a:off x="1418083" y="2785671"/>
              <a:ext cx="1438735" cy="144102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Сёма</a:t>
              </a:r>
              <a:r>
                <a:rPr lang="ru-RU" dirty="0"/>
                <a:t> </a:t>
              </a:r>
              <a:r>
                <a:rPr lang="ru-RU" dirty="0">
                  <a:solidFill>
                    <a:schemeClr val="tx1"/>
                  </a:solidFill>
                </a:rPr>
                <a:t>Пичугин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2928374" y="3929040"/>
              <a:ext cx="1429601" cy="64255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Речка</a:t>
              </a:r>
              <a:r>
                <a:rPr lang="ru-RU" dirty="0"/>
                <a:t> </a:t>
              </a:r>
              <a:r>
                <a:rPr lang="ru-RU" dirty="0" err="1">
                  <a:solidFill>
                    <a:schemeClr val="tx1"/>
                  </a:solidFill>
                </a:rPr>
                <a:t>Быстрянка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Соединительная линия уступом 14"/>
            <p:cNvCxnSpPr>
              <a:stCxn id="18" idx="3"/>
              <a:endCxn id="4" idx="0"/>
            </p:cNvCxnSpPr>
            <p:nvPr/>
          </p:nvCxnSpPr>
          <p:spPr>
            <a:xfrm>
              <a:off x="1643409" y="2428170"/>
              <a:ext cx="493281" cy="357500"/>
            </a:xfrm>
            <a:prstGeom prst="bentConnector2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Соединительная линия уступом 16"/>
            <p:cNvCxnSpPr>
              <a:stCxn id="4" idx="6"/>
              <a:endCxn id="5" idx="0"/>
            </p:cNvCxnSpPr>
            <p:nvPr/>
          </p:nvCxnSpPr>
          <p:spPr>
            <a:xfrm>
              <a:off x="2856819" y="3506970"/>
              <a:ext cx="787117" cy="422070"/>
            </a:xfrm>
            <a:prstGeom prst="bentConnector2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hape 18"/>
            <p:cNvCxnSpPr>
              <a:stCxn id="5" idx="3"/>
              <a:endCxn id="22" idx="0"/>
            </p:cNvCxnSpPr>
            <p:nvPr/>
          </p:nvCxnSpPr>
          <p:spPr>
            <a:xfrm>
              <a:off x="4357975" y="4251892"/>
              <a:ext cx="928707" cy="319703"/>
            </a:xfrm>
            <a:prstGeom prst="bentConnector2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hape 20"/>
            <p:cNvCxnSpPr>
              <a:stCxn id="22" idx="3"/>
              <a:endCxn id="26" idx="0"/>
            </p:cNvCxnSpPr>
            <p:nvPr/>
          </p:nvCxnSpPr>
          <p:spPr>
            <a:xfrm>
              <a:off x="5929165" y="4823577"/>
              <a:ext cx="785595" cy="463017"/>
            </a:xfrm>
            <a:prstGeom prst="bentConnector2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hape 22"/>
            <p:cNvCxnSpPr>
              <a:stCxn id="26" idx="3"/>
              <a:endCxn id="29" idx="0"/>
            </p:cNvCxnSpPr>
            <p:nvPr/>
          </p:nvCxnSpPr>
          <p:spPr>
            <a:xfrm>
              <a:off x="7358764" y="5537002"/>
              <a:ext cx="785595" cy="463017"/>
            </a:xfrm>
            <a:prstGeom prst="bentConnector2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Прямоугольник 17"/>
            <p:cNvSpPr/>
            <p:nvPr/>
          </p:nvSpPr>
          <p:spPr>
            <a:xfrm>
              <a:off x="500034" y="2143116"/>
              <a:ext cx="1143375" cy="5716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Мечты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644199" y="4571595"/>
              <a:ext cx="1284965" cy="5008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chemeClr val="tx1"/>
                  </a:solidFill>
                </a:rPr>
                <a:t>Мостишко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072277" y="5286595"/>
              <a:ext cx="1286487" cy="4992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Мосток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7500355" y="6000019"/>
              <a:ext cx="1286487" cy="5008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Мост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00063" y="962025"/>
            <a:ext cx="8072437" cy="1677988"/>
            <a:chOff x="2042" y="4346"/>
            <a:chExt cx="6601" cy="1080"/>
          </a:xfrm>
        </p:grpSpPr>
        <p:sp>
          <p:nvSpPr>
            <p:cNvPr id="49163" name="Oval 3"/>
            <p:cNvSpPr>
              <a:spLocks noChangeArrowheads="1"/>
            </p:cNvSpPr>
            <p:nvPr/>
          </p:nvSpPr>
          <p:spPr bwMode="auto">
            <a:xfrm>
              <a:off x="2042" y="4463"/>
              <a:ext cx="1279" cy="933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4" name="Rectangle 4"/>
            <p:cNvSpPr>
              <a:spLocks noChangeArrowheads="1"/>
            </p:cNvSpPr>
            <p:nvPr/>
          </p:nvSpPr>
          <p:spPr bwMode="auto">
            <a:xfrm>
              <a:off x="3861" y="4346"/>
              <a:ext cx="1080" cy="1080"/>
            </a:xfrm>
            <a:prstGeom prst="rect">
              <a:avLst/>
            </a:prstGeom>
            <a:solidFill>
              <a:srgbClr val="80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5" name="Rectangle 5"/>
            <p:cNvSpPr>
              <a:spLocks noChangeArrowheads="1"/>
            </p:cNvSpPr>
            <p:nvPr/>
          </p:nvSpPr>
          <p:spPr bwMode="auto">
            <a:xfrm>
              <a:off x="5121" y="4526"/>
              <a:ext cx="900" cy="900"/>
            </a:xfrm>
            <a:prstGeom prst="rect">
              <a:avLst/>
            </a:prstGeom>
            <a:solidFill>
              <a:srgbClr val="FFDEB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6" name="Rectangle 6"/>
            <p:cNvSpPr>
              <a:spLocks noChangeArrowheads="1"/>
            </p:cNvSpPr>
            <p:nvPr/>
          </p:nvSpPr>
          <p:spPr bwMode="auto">
            <a:xfrm>
              <a:off x="6201" y="4706"/>
              <a:ext cx="720" cy="720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7" name="Rectangle 7"/>
            <p:cNvSpPr>
              <a:spLocks noChangeArrowheads="1"/>
            </p:cNvSpPr>
            <p:nvPr/>
          </p:nvSpPr>
          <p:spPr bwMode="auto">
            <a:xfrm>
              <a:off x="7101" y="4886"/>
              <a:ext cx="540" cy="5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8" name="Rectangle 8"/>
            <p:cNvSpPr>
              <a:spLocks noChangeArrowheads="1"/>
            </p:cNvSpPr>
            <p:nvPr/>
          </p:nvSpPr>
          <p:spPr bwMode="auto">
            <a:xfrm>
              <a:off x="7821" y="5066"/>
              <a:ext cx="360" cy="36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69" name="Rectangle 9"/>
            <p:cNvSpPr>
              <a:spLocks noChangeArrowheads="1"/>
            </p:cNvSpPr>
            <p:nvPr/>
          </p:nvSpPr>
          <p:spPr bwMode="auto">
            <a:xfrm>
              <a:off x="8361" y="5153"/>
              <a:ext cx="282" cy="27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altLang="ru-RU" i="1"/>
            </a:p>
          </p:txBody>
        </p:sp>
        <p:sp>
          <p:nvSpPr>
            <p:cNvPr id="49170" name="Line 10"/>
            <p:cNvSpPr>
              <a:spLocks noChangeShapeType="1"/>
            </p:cNvSpPr>
            <p:nvPr/>
          </p:nvSpPr>
          <p:spPr bwMode="auto">
            <a:xfrm>
              <a:off x="3321" y="4886"/>
              <a:ext cx="5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1" name="Line 11"/>
            <p:cNvSpPr>
              <a:spLocks noChangeShapeType="1"/>
            </p:cNvSpPr>
            <p:nvPr/>
          </p:nvSpPr>
          <p:spPr bwMode="auto">
            <a:xfrm>
              <a:off x="4941" y="5246"/>
              <a:ext cx="1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2" name="Line 12"/>
            <p:cNvSpPr>
              <a:spLocks noChangeShapeType="1"/>
            </p:cNvSpPr>
            <p:nvPr/>
          </p:nvSpPr>
          <p:spPr bwMode="auto">
            <a:xfrm>
              <a:off x="6021" y="5246"/>
              <a:ext cx="1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3" name="Line 13"/>
            <p:cNvSpPr>
              <a:spLocks noChangeShapeType="1"/>
            </p:cNvSpPr>
            <p:nvPr/>
          </p:nvSpPr>
          <p:spPr bwMode="auto">
            <a:xfrm>
              <a:off x="8181" y="5246"/>
              <a:ext cx="1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4" name="Line 14"/>
            <p:cNvSpPr>
              <a:spLocks noChangeShapeType="1"/>
            </p:cNvSpPr>
            <p:nvPr/>
          </p:nvSpPr>
          <p:spPr bwMode="auto">
            <a:xfrm>
              <a:off x="7641" y="5246"/>
              <a:ext cx="1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5" name="Line 15"/>
            <p:cNvSpPr>
              <a:spLocks noChangeShapeType="1"/>
            </p:cNvSpPr>
            <p:nvPr/>
          </p:nvSpPr>
          <p:spPr bwMode="auto">
            <a:xfrm>
              <a:off x="6921" y="5246"/>
              <a:ext cx="1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61460" name="Picture 20" descr="04890ab6348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781300"/>
            <a:ext cx="5440363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1058863" y="1470025"/>
            <a:ext cx="57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endParaRPr lang="ru-RU" altLang="ru-RU" sz="40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113088" y="1377950"/>
            <a:ext cx="5349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4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altLang="ru-RU" sz="400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570413" y="1520825"/>
            <a:ext cx="508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4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altLang="ru-RU" sz="440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768975" y="1722438"/>
            <a:ext cx="49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altLang="ru-RU" sz="360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6710363" y="1865313"/>
            <a:ext cx="598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3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altLang="ru-RU" sz="360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7558088" y="2084388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altLang="ru-RU" sz="280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8156575" y="2182813"/>
            <a:ext cx="458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alt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Знаково- символическое мышление является характерным для детей младшего школьного возраста.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Графическое моделирование позволяет создать наглядное представление о том или ином понятии, которое позволяет формировать литературоведческие знания и развивает культуру художественного восприятия.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 Моделирование – это действие,  которое выносится за пределы младшего школьного возраста в дальнейшие виды деятельности человека и выходит на новый уровень своего развития.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Актуальность</a:t>
            </a:r>
            <a:endParaRPr lang="ru-RU" b="1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6838"/>
            <a:ext cx="8229600" cy="5270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ПОПС - формула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ru-RU" b="1" smtClean="0"/>
              <a:t>  </a:t>
            </a:r>
            <a:r>
              <a:rPr lang="en-US" altLang="ru-RU" sz="1000" b="1" smtClean="0"/>
              <a:t> </a:t>
            </a:r>
            <a:r>
              <a:rPr lang="en-US" altLang="ru-RU" b="1" smtClean="0"/>
              <a:t> </a:t>
            </a:r>
            <a:endParaRPr lang="ru-RU" altLang="ru-RU" smtClean="0"/>
          </a:p>
        </p:txBody>
      </p:sp>
      <p:sp>
        <p:nvSpPr>
          <p:cNvPr id="55302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571500"/>
            <a:ext cx="8904288" cy="6072188"/>
          </a:xfrm>
        </p:spPr>
        <p:txBody>
          <a:bodyPr rtlCol="0">
            <a:normAutofit lnSpcReduction="10000"/>
          </a:bodyPr>
          <a:lstStyle/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u="sng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П – позиция: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(В чем заключается твоя точка зрения?)</a:t>
            </a:r>
          </a:p>
          <a:p>
            <a:pPr marL="365760" indent="-36576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Я считаю, что…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u="sng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О – обоснование: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(Довод в поддержку твоей позиции)</a:t>
            </a:r>
          </a:p>
          <a:p>
            <a:pPr marL="365760" indent="-36576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… потому что…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u="sng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П – пример: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(Факты, иллюстрирующие твой довод.) </a:t>
            </a:r>
          </a:p>
          <a:p>
            <a:pPr marL="365760" indent="-365760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Например,…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u="sng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С – следствие: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C00000"/>
                </a:solidFill>
                <a:cs typeface="Times New Roman" pitchFamily="18" charset="0"/>
              </a:rPr>
              <a:t>(Вывод: что надо сделать, призыв к принятию твоей позиции, либо повторение позиции)</a:t>
            </a:r>
          </a:p>
          <a:p>
            <a:pPr marL="365760" indent="-36576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itchFamily="66" charset="0"/>
                <a:cs typeface="Times New Roman" pitchFamily="18" charset="0"/>
              </a:rPr>
              <a:t>- … поэтому…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11607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Этапы обучения методу моделирования</a:t>
            </a:r>
          </a:p>
        </p:txBody>
      </p:sp>
      <p:sp>
        <p:nvSpPr>
          <p:cNvPr id="51202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</a:rPr>
              <a:t>Подготовительный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этап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51203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сопоставления объектов;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противопоставления объектов;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обобщения;</a:t>
            </a:r>
          </a:p>
          <a:p>
            <a:pPr eaLnBrk="1" hangingPunct="1"/>
            <a:endParaRPr lang="ru-RU" sz="1800" dirty="0" smtClean="0"/>
          </a:p>
        </p:txBody>
      </p:sp>
      <p:sp>
        <p:nvSpPr>
          <p:cNvPr id="51204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</a:rPr>
              <a:t>Основной этап</a:t>
            </a:r>
          </a:p>
        </p:txBody>
      </p:sp>
      <p:sp>
        <p:nvSpPr>
          <p:cNvPr id="51205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построения модели;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по коррекции и достраиванию моделей;</a:t>
            </a:r>
          </a:p>
          <a:p>
            <a:pPr eaLnBrk="1" hangingPunct="1"/>
            <a:r>
              <a:rPr lang="ru-RU" dirty="0" smtClean="0">
                <a:solidFill>
                  <a:schemeClr val="tx1"/>
                </a:solidFill>
              </a:rPr>
              <a:t>формирование операции по интерпретации данных полученных от модели;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5120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50838" y="260350"/>
            <a:ext cx="8793162" cy="1285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6700" b="1" i="1" dirty="0" smtClean="0">
                <a:solidFill>
                  <a:srgbClr val="FF0000"/>
                </a:solidFill>
                <a:latin typeface="+mj-lt"/>
              </a:rPr>
              <a:t>Подготовительный</a:t>
            </a:r>
            <a:r>
              <a:rPr lang="ru-RU" sz="67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6700" b="1" i="1" dirty="0">
                <a:solidFill>
                  <a:srgbClr val="FF0000"/>
                </a:solidFill>
                <a:latin typeface="+mj-lt"/>
              </a:rPr>
            </a:br>
            <a:r>
              <a:rPr lang="ru-RU" sz="6700" b="1" i="1" dirty="0">
                <a:solidFill>
                  <a:srgbClr val="FF0000"/>
                </a:solidFill>
                <a:latin typeface="+mj-lt"/>
              </a:rPr>
              <a:t>этап:</a:t>
            </a:r>
            <a:br>
              <a:rPr lang="ru-RU" sz="67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>
                <a:solidFill>
                  <a:srgbClr val="FF0000"/>
                </a:solidFill>
                <a:latin typeface="+mj-lt"/>
              </a:rPr>
            </a:br>
            <a:r>
              <a:rPr lang="ru-RU" sz="1300" b="1" i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13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31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  <a:t>формирование операции сопоставления объектов</a:t>
            </a:r>
            <a:br>
              <a:rPr lang="ru-RU" sz="3100" b="1" i="1" dirty="0" smtClean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ru-RU" sz="6700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/>
            </a:r>
            <a:br>
              <a:rPr lang="ru-RU" sz="6700" b="1" dirty="0" smtClean="0">
                <a:solidFill>
                  <a:srgbClr val="7030A0"/>
                </a:solidFill>
                <a:latin typeface="Arial" panose="020B0604020202020204" pitchFamily="34" charset="0"/>
              </a:rPr>
            </a:br>
            <a:endParaRPr lang="ru-RU" b="1" dirty="0" smtClean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Текст 7"/>
          <p:cNvSpPr>
            <a:spLocks noGrp="1"/>
          </p:cNvSpPr>
          <p:nvPr>
            <p:ph type="body" idx="1"/>
          </p:nvPr>
        </p:nvSpPr>
        <p:spPr>
          <a:xfrm>
            <a:off x="983358" y="3577604"/>
            <a:ext cx="3084586" cy="2299668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700" dirty="0" smtClean="0">
                <a:solidFill>
                  <a:schemeClr val="tx1"/>
                </a:solidFill>
                <a:latin typeface="Arial" panose="020B0604020202020204" pitchFamily="34" charset="0"/>
              </a:rPr>
              <a:t>Упражнения на выделение сходных признаков объектов</a:t>
            </a:r>
          </a:p>
        </p:txBody>
      </p:sp>
      <p:sp>
        <p:nvSpPr>
          <p:cNvPr id="15365" name="Текст 9"/>
          <p:cNvSpPr>
            <a:spLocks noGrp="1"/>
          </p:cNvSpPr>
          <p:nvPr>
            <p:ph type="body" sz="quarter" idx="3"/>
          </p:nvPr>
        </p:nvSpPr>
        <p:spPr>
          <a:xfrm>
            <a:off x="4860032" y="3764742"/>
            <a:ext cx="3312368" cy="182449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chemeClr val="tx1"/>
                </a:solidFill>
                <a:latin typeface="Arial" panose="020B0604020202020204" pitchFamily="34" charset="0"/>
              </a:rPr>
              <a:t>Упражнения на выделение сходных, существенных признаков объектов.</a:t>
            </a: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251520" y="3577604"/>
            <a:ext cx="731838" cy="10001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7668344" y="3764741"/>
            <a:ext cx="731838" cy="1000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96652"/>
            <a:ext cx="8532713" cy="900113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Этапы решения задачи.</a:t>
            </a:r>
            <a:endParaRPr lang="ru-RU" sz="3200" i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3249" name="Номер слайда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56350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fld id="{0555D2B5-1F02-4D69-9289-4C82A76C8CDA}" type="slidenum">
              <a:rPr lang="ru-RU" smtClean="0"/>
              <a:pPr algn="ctr"/>
              <a:t>33</a:t>
            </a:fld>
            <a:endParaRPr lang="ru-RU" smtClean="0"/>
          </a:p>
        </p:txBody>
      </p:sp>
      <p:sp>
        <p:nvSpPr>
          <p:cNvPr id="5" name="Овал 4"/>
          <p:cNvSpPr/>
          <p:nvPr/>
        </p:nvSpPr>
        <p:spPr>
          <a:xfrm>
            <a:off x="6643702" y="1857364"/>
            <a:ext cx="2071702" cy="128588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Знаково-символическая модель</a:t>
            </a:r>
          </a:p>
        </p:txBody>
      </p:sp>
      <p:sp>
        <p:nvSpPr>
          <p:cNvPr id="6" name="Овал 5"/>
          <p:cNvSpPr/>
          <p:nvPr/>
        </p:nvSpPr>
        <p:spPr>
          <a:xfrm>
            <a:off x="3500430" y="1857364"/>
            <a:ext cx="2071702" cy="128588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Мысленная модель</a:t>
            </a:r>
          </a:p>
        </p:txBody>
      </p:sp>
      <p:sp>
        <p:nvSpPr>
          <p:cNvPr id="8" name="Овал 7"/>
          <p:cNvSpPr/>
          <p:nvPr/>
        </p:nvSpPr>
        <p:spPr>
          <a:xfrm>
            <a:off x="509558" y="1857364"/>
            <a:ext cx="1928826" cy="128588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Словесная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модель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500313" y="2268538"/>
            <a:ext cx="906462" cy="463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643563" y="2268538"/>
            <a:ext cx="906462" cy="463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6652"/>
            <a:ext cx="8856241" cy="90011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3600" b="1" dirty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+mj-lt"/>
              </a:rPr>
              <a:t>Карта </a:t>
            </a:r>
            <a:r>
              <a:rPr lang="ru-RU" sz="4000" b="1" i="1" dirty="0">
                <a:solidFill>
                  <a:srgbClr val="FF0000"/>
                </a:solidFill>
                <a:latin typeface="+mj-lt"/>
              </a:rPr>
              <a:t>фиксации развития у обучающихся познавательных УУД</a:t>
            </a:r>
            <a:br>
              <a:rPr lang="ru-RU" sz="4000" b="1" i="1" dirty="0">
                <a:solidFill>
                  <a:srgbClr val="FF0000"/>
                </a:solidFill>
                <a:latin typeface="+mj-lt"/>
              </a:rPr>
            </a:br>
            <a:endParaRPr lang="ru-RU" sz="7200" i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756896"/>
              </p:ext>
            </p:extLst>
          </p:nvPr>
        </p:nvGraphicFramePr>
        <p:xfrm>
          <a:off x="683568" y="1412776"/>
          <a:ext cx="8208912" cy="5228199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472037"/>
                <a:gridCol w="591803"/>
                <a:gridCol w="776206"/>
                <a:gridCol w="771917"/>
                <a:gridCol w="596949"/>
              </a:tblGrid>
              <a:tr h="398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УУД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ФИО обучающегося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Ориентируется в учебной литературе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Самостоятельно предполагает, какая дополнительная информация будет нужна для изучения незнакомого материала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7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Сопоставляет и отбирает информацию, полученную из различных источников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8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Составляет сложный план текста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6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Устанавливает причинно-следственные связи, строит логичные рассуждения, анализирует, сравнивает, группирует различные объекты, явления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6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Самостоятельно делает выводы, перерабатывает информацию, представляет информацию в виде схем, моделей, таблиц, сообщений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Oval 4"/>
          <p:cNvSpPr>
            <a:spLocks noChangeArrowheads="1"/>
          </p:cNvSpPr>
          <p:nvPr/>
        </p:nvSpPr>
        <p:spPr bwMode="auto">
          <a:xfrm>
            <a:off x="2017713" y="1916113"/>
            <a:ext cx="4778375" cy="1657350"/>
          </a:xfrm>
          <a:prstGeom prst="ellipse">
            <a:avLst/>
          </a:prstGeom>
          <a:solidFill>
            <a:srgbClr val="558ED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Диагностика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эффективности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проекта</a:t>
            </a:r>
          </a:p>
        </p:txBody>
      </p:sp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804863" y="485775"/>
            <a:ext cx="2903537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Анкетирование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родителей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учащихся</a:t>
            </a:r>
          </a:p>
        </p:txBody>
      </p:sp>
      <p:sp>
        <p:nvSpPr>
          <p:cNvPr id="211974" name="Rectangle 6"/>
          <p:cNvSpPr>
            <a:spLocks noChangeArrowheads="1"/>
          </p:cNvSpPr>
          <p:nvPr/>
        </p:nvSpPr>
        <p:spPr bwMode="auto">
          <a:xfrm>
            <a:off x="6300788" y="3644900"/>
            <a:ext cx="2430462" cy="1143000"/>
          </a:xfrm>
          <a:prstGeom prst="rect">
            <a:avLst/>
          </a:prstGeom>
          <a:solidFill>
            <a:srgbClr val="558E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Тестирование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учащихся</a:t>
            </a:r>
          </a:p>
        </p:txBody>
      </p:sp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2771775" y="4941888"/>
            <a:ext cx="3254375" cy="1128712"/>
          </a:xfrm>
          <a:prstGeom prst="rect">
            <a:avLst/>
          </a:prstGeom>
          <a:solidFill>
            <a:srgbClr val="558E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Диагностические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методики</a:t>
            </a:r>
          </a:p>
        </p:txBody>
      </p:sp>
      <p:sp>
        <p:nvSpPr>
          <p:cNvPr id="211976" name="Rectangle 8"/>
          <p:cNvSpPr>
            <a:spLocks noChangeArrowheads="1"/>
          </p:cNvSpPr>
          <p:nvPr/>
        </p:nvSpPr>
        <p:spPr bwMode="auto">
          <a:xfrm>
            <a:off x="250825" y="3573463"/>
            <a:ext cx="2520950" cy="1150937"/>
          </a:xfrm>
          <a:prstGeom prst="rect">
            <a:avLst/>
          </a:prstGeom>
          <a:solidFill>
            <a:srgbClr val="558ED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Групповая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индивидуальная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самооценка</a:t>
            </a:r>
          </a:p>
        </p:txBody>
      </p:sp>
      <p:sp>
        <p:nvSpPr>
          <p:cNvPr id="211977" name="Rectangle 9"/>
          <p:cNvSpPr>
            <a:spLocks noChangeArrowheads="1"/>
          </p:cNvSpPr>
          <p:nvPr/>
        </p:nvSpPr>
        <p:spPr bwMode="auto">
          <a:xfrm>
            <a:off x="5292725" y="457200"/>
            <a:ext cx="3024188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Экспертная оценка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коллег</a:t>
            </a:r>
          </a:p>
        </p:txBody>
      </p:sp>
      <p:sp>
        <p:nvSpPr>
          <p:cNvPr id="55303" name="Line 10"/>
          <p:cNvSpPr>
            <a:spLocks noChangeShapeType="1"/>
          </p:cNvSpPr>
          <p:nvPr/>
        </p:nvSpPr>
        <p:spPr bwMode="auto">
          <a:xfrm flipH="1" flipV="1">
            <a:off x="1890713" y="1643063"/>
            <a:ext cx="809625" cy="490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4" name="Line 11"/>
          <p:cNvSpPr>
            <a:spLocks noChangeShapeType="1"/>
          </p:cNvSpPr>
          <p:nvPr/>
        </p:nvSpPr>
        <p:spPr bwMode="auto">
          <a:xfrm flipV="1">
            <a:off x="6084888" y="1571625"/>
            <a:ext cx="795337" cy="561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5" name="Line 12"/>
          <p:cNvSpPr>
            <a:spLocks noChangeShapeType="1"/>
          </p:cNvSpPr>
          <p:nvPr/>
        </p:nvSpPr>
        <p:spPr bwMode="auto">
          <a:xfrm flipH="1">
            <a:off x="2771775" y="3500438"/>
            <a:ext cx="7207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6" name="Line 13"/>
          <p:cNvSpPr>
            <a:spLocks noChangeShapeType="1"/>
          </p:cNvSpPr>
          <p:nvPr/>
        </p:nvSpPr>
        <p:spPr bwMode="auto">
          <a:xfrm>
            <a:off x="4427538" y="35734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307" name="Line 14"/>
          <p:cNvSpPr>
            <a:spLocks noChangeShapeType="1"/>
          </p:cNvSpPr>
          <p:nvPr/>
        </p:nvSpPr>
        <p:spPr bwMode="auto">
          <a:xfrm>
            <a:off x="5508625" y="3500438"/>
            <a:ext cx="792163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96652"/>
            <a:ext cx="8892480" cy="1260140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Сравнительный анализ</a:t>
            </a:r>
            <a:br>
              <a:rPr lang="ru-RU" sz="48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+mj-lt"/>
              </a:rPr>
              <a:t>уровней знаково-символической компетенции</a:t>
            </a:r>
            <a:br>
              <a:rPr lang="ru-RU" sz="2800" b="1" i="1" dirty="0">
                <a:solidFill>
                  <a:srgbClr val="FF0000"/>
                </a:solidFill>
                <a:latin typeface="+mj-lt"/>
              </a:rPr>
            </a:br>
            <a:r>
              <a:rPr lang="ru-RU" sz="2800" b="1" i="1" dirty="0">
                <a:solidFill>
                  <a:schemeClr val="tx1"/>
                </a:solidFill>
                <a:latin typeface="+mj-lt"/>
              </a:rPr>
              <a:t>Методика «Кодирование» </a:t>
            </a:r>
            <a:r>
              <a:rPr lang="ru-RU" sz="2800" b="1" i="1" dirty="0" err="1">
                <a:solidFill>
                  <a:schemeClr val="tx1"/>
                </a:solidFill>
                <a:latin typeface="+mj-lt"/>
              </a:rPr>
              <a:t>субтест</a:t>
            </a:r>
            <a:r>
              <a:rPr lang="ru-RU" sz="2800" b="1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+mj-lt"/>
              </a:rPr>
              <a:t>теста</a:t>
            </a:r>
            <a:br>
              <a:rPr lang="ru-RU" sz="2800" b="1" i="1" dirty="0" smtClean="0">
                <a:solidFill>
                  <a:schemeClr val="tx1"/>
                </a:solidFill>
                <a:latin typeface="+mj-lt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sz="2800" b="1" i="1" dirty="0">
                <a:solidFill>
                  <a:schemeClr val="tx1"/>
                </a:solidFill>
                <a:latin typeface="+mj-lt"/>
              </a:rPr>
              <a:t>Д. Векслера </a:t>
            </a:r>
            <a:br>
              <a:rPr lang="ru-RU" sz="2800" b="1" i="1" dirty="0">
                <a:solidFill>
                  <a:schemeClr val="tx1"/>
                </a:solidFill>
                <a:latin typeface="+mj-lt"/>
              </a:rPr>
            </a:b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013499"/>
              </p:ext>
            </p:extLst>
          </p:nvPr>
        </p:nvGraphicFramePr>
        <p:xfrm>
          <a:off x="395536" y="1628800"/>
          <a:ext cx="864096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412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2" y="260648"/>
            <a:ext cx="9144000" cy="900113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Итоговая  </a:t>
            </a: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диагностика </a:t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Структурно-функциональный анализ деятельности</a:t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 (Методика </a:t>
            </a:r>
            <a:r>
              <a:rPr lang="ru-RU" sz="2400" b="1" i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А.З.Зака</a:t>
            </a:r>
            <a:r>
              <a:rPr lang="ru-RU" sz="2400" b="1" i="1" dirty="0">
                <a:solidFill>
                  <a:schemeClr val="tx1"/>
                </a:solidFill>
              </a:rPr>
              <a:t>)</a:t>
            </a:r>
            <a:br>
              <a:rPr lang="ru-RU" sz="2400" b="1" i="1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Анализ </a:t>
            </a:r>
            <a:r>
              <a:rPr lang="ru-RU" sz="2400" b="1" i="1" dirty="0">
                <a:solidFill>
                  <a:schemeClr val="tx1"/>
                </a:solidFill>
              </a:rPr>
              <a:t>развития поискового планирования</a:t>
            </a:r>
            <a:r>
              <a:rPr lang="ru-RU" sz="5400" b="1" i="1" dirty="0">
                <a:solidFill>
                  <a:schemeClr val="tx1"/>
                </a:solidFill>
              </a:rPr>
              <a:t/>
            </a:r>
            <a:br>
              <a:rPr lang="ru-RU" sz="5400" b="1" i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88765"/>
              </p:ext>
            </p:extLst>
          </p:nvPr>
        </p:nvGraphicFramePr>
        <p:xfrm>
          <a:off x="323528" y="1601416"/>
          <a:ext cx="842493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812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6652"/>
            <a:ext cx="8460705" cy="1476164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Сравнительный анализ</a:t>
            </a:r>
            <a:r>
              <a:rPr lang="ru-RU" sz="4800" b="1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800" b="1" i="1" dirty="0">
                <a:solidFill>
                  <a:srgbClr val="FF0000"/>
                </a:solidFill>
                <a:latin typeface="+mj-lt"/>
              </a:rPr>
              <a:t>развития поискового планирования</a:t>
            </a:r>
            <a:endParaRPr lang="ru-RU" sz="4800" dirty="0">
              <a:latin typeface="+mj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613622"/>
              </p:ext>
            </p:extLst>
          </p:nvPr>
        </p:nvGraphicFramePr>
        <p:xfrm>
          <a:off x="179512" y="1593850"/>
          <a:ext cx="8675563" cy="5147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4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96652"/>
            <a:ext cx="8604721" cy="900113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latin typeface="+mj-lt"/>
              </a:rPr>
              <a:t>Сравнительный анализ уровня </a:t>
            </a:r>
            <a:r>
              <a:rPr lang="ru-RU" sz="2800" b="1" dirty="0" err="1" smtClean="0">
                <a:solidFill>
                  <a:srgbClr val="FF0000"/>
                </a:solidFill>
                <a:latin typeface="+mj-lt"/>
              </a:rPr>
              <a:t>сформированности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знаково-символической компетенции</a:t>
            </a:r>
            <a:br>
              <a:rPr lang="ru-RU" sz="2800" b="1" dirty="0">
                <a:solidFill>
                  <a:srgbClr val="FF0000"/>
                </a:solidFill>
                <a:latin typeface="+mj-lt"/>
              </a:rPr>
            </a:br>
            <a:r>
              <a:rPr lang="ru-RU" sz="2800" b="1" dirty="0">
                <a:solidFill>
                  <a:schemeClr val="tx1"/>
                </a:solidFill>
                <a:latin typeface="+mj-lt"/>
              </a:rPr>
              <a:t>Использована методика группы авторов Борисова Е. М. Акимова М.К. «ГИТ»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215245"/>
              </p:ext>
            </p:extLst>
          </p:nvPr>
        </p:nvGraphicFramePr>
        <p:xfrm>
          <a:off x="935038" y="1593850"/>
          <a:ext cx="7920037" cy="4427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648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7" cy="5328592"/>
          </a:xfrm>
        </p:spPr>
        <p:txBody>
          <a:bodyPr>
            <a:noAutofit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Недостаточная степень развития у детей совокупности </a:t>
            </a:r>
            <a:r>
              <a:rPr lang="ru-RU" sz="3600" b="1" dirty="0" err="1" smtClean="0">
                <a:solidFill>
                  <a:schemeClr val="tx1"/>
                </a:solidFill>
              </a:rPr>
              <a:t>общеучебных</a:t>
            </a:r>
            <a:r>
              <a:rPr lang="ru-RU" sz="3600" b="1" dirty="0" smtClean="0">
                <a:solidFill>
                  <a:schemeClr val="tx1"/>
                </a:solidFill>
              </a:rPr>
              <a:t> приемов и способов учебной работы затрудняет развитие специфических приемов метода моделирования(предварительного анализа, построения моделей, работы с ней и переноса информации), необходимых для формирования у детей знаково-символической компетенции.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Проблема</a:t>
            </a:r>
            <a:endParaRPr lang="ru-RU" b="1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2"/>
          <p:cNvSpPr>
            <a:spLocks noGrp="1"/>
          </p:cNvSpPr>
          <p:nvPr>
            <p:ph type="title"/>
          </p:nvPr>
        </p:nvSpPr>
        <p:spPr>
          <a:xfrm>
            <a:off x="251520" y="296652"/>
            <a:ext cx="8604721" cy="900113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Результативность</a:t>
            </a:r>
          </a:p>
        </p:txBody>
      </p:sp>
      <p:sp>
        <p:nvSpPr>
          <p:cNvPr id="63489" name="Объект 1"/>
          <p:cNvSpPr>
            <a:spLocks noGrp="1"/>
          </p:cNvSpPr>
          <p:nvPr>
            <p:ph idx="1"/>
          </p:nvPr>
        </p:nvSpPr>
        <p:spPr>
          <a:xfrm>
            <a:off x="467544" y="1556792"/>
            <a:ext cx="8388052" cy="44645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Повышение уровня поискового планирования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Формирование познавательных УУД путем применения графического моделирования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Активация саморазвития и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самоактуализации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 ребенка.</a:t>
            </a:r>
          </a:p>
          <a:p>
            <a:pPr marL="0" indent="0" eaLnBrk="1" hangingPunct="1">
              <a:buNone/>
            </a:pPr>
            <a:r>
              <a:rPr lang="ru-RU" b="1" dirty="0" smtClean="0"/>
              <a:t> 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Стрелка вниз 1"/>
          <p:cNvSpPr/>
          <p:nvPr/>
        </p:nvSpPr>
        <p:spPr>
          <a:xfrm>
            <a:off x="3887924" y="5367383"/>
            <a:ext cx="1224136" cy="14847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4513" name="Содержимое 2"/>
          <p:cNvSpPr>
            <a:spLocks noGrp="1"/>
          </p:cNvSpPr>
          <p:nvPr>
            <p:ph idx="1"/>
          </p:nvPr>
        </p:nvSpPr>
        <p:spPr>
          <a:xfrm>
            <a:off x="755650" y="1052737"/>
            <a:ext cx="7747000" cy="540045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Рассмотрена теоретическая основа приема моделирования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Отобраны наиболее эффективные приёмы для формирования 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общеучебных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 приемов и способов учебной работы 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Разработаны технологические карты уроков с использованием приёмов моделирования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Создана база  методических разработок</a:t>
            </a:r>
          </a:p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Подобраны  диагностические методики  для определения уровня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</a:rPr>
              <a:t>сформированности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 предварительного анализа, построения моделей, работы с ней и переноса информации</a:t>
            </a:r>
          </a:p>
          <a:p>
            <a:pPr eaLnBrk="1" hangingPunct="1">
              <a:buFont typeface="Arial" charset="0"/>
              <a:buChar char="•"/>
            </a:pPr>
            <a:endParaRPr lang="ru-RU" dirty="0" smtClean="0"/>
          </a:p>
          <a:p>
            <a:pPr eaLnBrk="1" hangingPunct="1">
              <a:buFont typeface="Arial" charset="0"/>
              <a:buChar char="•"/>
            </a:pPr>
            <a:endParaRPr lang="ru-RU" dirty="0" smtClean="0"/>
          </a:p>
          <a:p>
            <a:pPr eaLnBrk="1" hangingPunct="1">
              <a:buFont typeface="Arial" charset="0"/>
              <a:buChar char="•"/>
            </a:pPr>
            <a:endParaRPr lang="ru-RU" dirty="0" smtClean="0"/>
          </a:p>
          <a:p>
            <a:pPr eaLnBrk="1" hangingPunct="1">
              <a:buFont typeface="Arial" charset="0"/>
              <a:buChar char="•"/>
            </a:pPr>
            <a:endParaRPr lang="ru-RU" dirty="0" smtClean="0"/>
          </a:p>
        </p:txBody>
      </p:sp>
      <p:sp>
        <p:nvSpPr>
          <p:cNvPr id="2" name="Стрелка вниз 1"/>
          <p:cNvSpPr/>
          <p:nvPr/>
        </p:nvSpPr>
        <p:spPr>
          <a:xfrm>
            <a:off x="3984423" y="260648"/>
            <a:ext cx="93610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8975" y="260350"/>
            <a:ext cx="7756525" cy="865188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Выводы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>
          <a:xfrm>
            <a:off x="244474" y="1331913"/>
            <a:ext cx="8899525" cy="5030787"/>
          </a:xfrm>
        </p:spPr>
        <p:txBody>
          <a:bodyPr/>
          <a:lstStyle/>
          <a:p>
            <a:pPr marL="0" indent="0" algn="just">
              <a:lnSpc>
                <a:spcPct val="70000"/>
              </a:lnSpc>
              <a:buNone/>
            </a:pPr>
            <a:r>
              <a:rPr lang="ru-RU" sz="2200" dirty="0" smtClean="0"/>
              <a:t>  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целенаправленное и систематическое применения различных способов моделирования на уроках литературного чтения  позволило сформировать у младших школьников навыки предварительного анализа, построения моделей, переноса информации с модели на объект и навыки работы с моделью, тем самым изменив отношение учащихся  к учебному процессу, сделав учебную деятельность осмысленной и продуктивной.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</a:rPr>
              <a:t> Опыт  обобщен на школьном методическом объединении. Были даны открытые уроки на семинарах - практикумах с использованием данных методов.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 algn="just" eaLnBrk="1" hangingPunct="1">
              <a:lnSpc>
                <a:spcPct val="70000"/>
              </a:lnSpc>
              <a:buFont typeface="Wingdings" pitchFamily="2" charset="2"/>
              <a:buNone/>
            </a:pPr>
            <a:endParaRPr lang="ru-RU" sz="3600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  <p:bldP spid="17203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096" cy="900113"/>
          </a:xfrm>
        </p:spPr>
        <p:txBody>
          <a:bodyPr/>
          <a:lstStyle/>
          <a:p>
            <a:pPr eaLnBrk="1" hangingPunct="1"/>
            <a:r>
              <a:rPr lang="ru-RU" sz="5400" b="1" i="1" dirty="0" smtClean="0">
                <a:solidFill>
                  <a:srgbClr val="FF0000"/>
                </a:solidFill>
                <a:latin typeface="+mj-lt"/>
              </a:rPr>
              <a:t>Распространение опыта</a:t>
            </a:r>
          </a:p>
        </p:txBody>
      </p:sp>
      <p:sp>
        <p:nvSpPr>
          <p:cNvPr id="675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Социальная сеть работников  образования nsportal.ru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</a:rPr>
              <a:t>school1mich@yandex.ru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0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2"/>
          <p:cNvSpPr>
            <a:spLocks noGrp="1"/>
          </p:cNvSpPr>
          <p:nvPr>
            <p:ph type="title"/>
          </p:nvPr>
        </p:nvSpPr>
        <p:spPr>
          <a:xfrm>
            <a:off x="0" y="296652"/>
            <a:ext cx="8856241" cy="900113"/>
          </a:xfrm>
        </p:spPr>
        <p:txBody>
          <a:bodyPr/>
          <a:lstStyle/>
          <a:p>
            <a:pPr eaLnBrk="1" hangingPunct="1"/>
            <a:r>
              <a:rPr lang="ru-RU" sz="5400" b="1" i="1" dirty="0" smtClean="0">
                <a:solidFill>
                  <a:srgbClr val="FF0000"/>
                </a:solidFill>
                <a:latin typeface="+mj-lt"/>
              </a:rPr>
              <a:t>Информационные ресурсы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8500" y="1124744"/>
            <a:ext cx="7747000" cy="5544616"/>
          </a:xfrm>
        </p:spPr>
        <p:txBody>
          <a:bodyPr>
            <a:normAutofit fontScale="70000" lnSpcReduction="20000"/>
          </a:bodyPr>
          <a:lstStyle/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/>
                </a:solidFill>
              </a:rPr>
              <a:t>Федеральный государственный образовательный стандарт  начального общего образования. М.: Просвещение, 2010.</a:t>
            </a:r>
            <a:endParaRPr lang="ru-RU" sz="2300" dirty="0">
              <a:solidFill>
                <a:schemeClr val="tx1"/>
              </a:solidFill>
              <a:latin typeface="Lucida Sans Unicode" charset="0"/>
            </a:endParaRP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/>
                </a:solidFill>
              </a:rPr>
              <a:t>Как проектировать универсальные учебные действия в начальной школе./под. ред. </a:t>
            </a:r>
            <a:r>
              <a:rPr lang="ru-RU" sz="2300" dirty="0" err="1">
                <a:solidFill>
                  <a:schemeClr val="tx1"/>
                </a:solidFill>
              </a:rPr>
              <a:t>А.Г.Асмолова</a:t>
            </a:r>
            <a:r>
              <a:rPr lang="ru-RU" sz="2300" dirty="0">
                <a:solidFill>
                  <a:schemeClr val="tx1"/>
                </a:solidFill>
              </a:rPr>
              <a:t>. М.: Просвещение, 2011.</a:t>
            </a: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/>
                </a:solidFill>
              </a:rPr>
              <a:t>Планируемые результаты начального общего образования / Под ред. Г.С. Ковалевой, О.Б. Логиновой. - 2-е изд. – М: Просвещение, 2010. - 120 с. : ил. - (Стандарты второго поколения). - </a:t>
            </a:r>
            <a:r>
              <a:rPr lang="en-US" sz="2300" dirty="0">
                <a:solidFill>
                  <a:schemeClr val="tx1"/>
                </a:solidFill>
              </a:rPr>
              <a:t>ISBN</a:t>
            </a:r>
            <a:r>
              <a:rPr lang="ru-RU" sz="2300" dirty="0">
                <a:solidFill>
                  <a:schemeClr val="tx1"/>
                </a:solidFill>
              </a:rPr>
              <a:t> 978-5-09-023800. </a:t>
            </a: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/>
                </a:solidFill>
              </a:rPr>
              <a:t>Никитина Л.П. Методические рекомендации по формированию регулятивных универсальных учебных действий в начальной школе // Начальное общее образование – 2011 - №3, с.4-5.</a:t>
            </a: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err="1">
                <a:solidFill>
                  <a:schemeClr val="tx1"/>
                </a:solidFill>
              </a:rPr>
              <a:t>Амасова</a:t>
            </a:r>
            <a:r>
              <a:rPr lang="ru-RU" sz="2300" dirty="0">
                <a:solidFill>
                  <a:schemeClr val="tx1"/>
                </a:solidFill>
              </a:rPr>
              <a:t>, Н. В. Развитие познавательной самостоятельности младших школьников на уроках математики / Н. В. </a:t>
            </a:r>
            <a:r>
              <a:rPr lang="ru-RU" sz="2300" dirty="0" err="1">
                <a:solidFill>
                  <a:schemeClr val="tx1"/>
                </a:solidFill>
              </a:rPr>
              <a:t>Амасова</a:t>
            </a:r>
            <a:r>
              <a:rPr lang="ru-RU" sz="2300" dirty="0">
                <a:solidFill>
                  <a:schemeClr val="tx1"/>
                </a:solidFill>
              </a:rPr>
              <a:t>, А. М. Черкасова // Начальная школа + до и после.- 2010- №3 – 42-44.</a:t>
            </a: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err="1">
                <a:solidFill>
                  <a:schemeClr val="tx1"/>
                </a:solidFill>
              </a:rPr>
              <a:t>Чугреева</a:t>
            </a:r>
            <a:r>
              <a:rPr lang="ru-RU" sz="2300" dirty="0">
                <a:solidFill>
                  <a:schemeClr val="tx1"/>
                </a:solidFill>
              </a:rPr>
              <a:t>, М. К. Развитие самостоятельности у школьников/ М. К. </a:t>
            </a:r>
            <a:r>
              <a:rPr lang="ru-RU" sz="2300" dirty="0" err="1">
                <a:solidFill>
                  <a:schemeClr val="tx1"/>
                </a:solidFill>
              </a:rPr>
              <a:t>Чугреева</a:t>
            </a:r>
            <a:r>
              <a:rPr lang="ru-RU" sz="2300" dirty="0">
                <a:solidFill>
                  <a:schemeClr val="tx1"/>
                </a:solidFill>
              </a:rPr>
              <a:t>// Начальное образование. – 2011 - № 6 – с. 13 – 14.</a:t>
            </a: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/>
                </a:solidFill>
              </a:rPr>
              <a:t>Матюшкин А.М. Проблемные ситуации в мышлении и обучении. – М.: </a:t>
            </a:r>
            <a:r>
              <a:rPr lang="ru-RU" sz="2300" dirty="0" err="1">
                <a:solidFill>
                  <a:schemeClr val="tx1"/>
                </a:solidFill>
              </a:rPr>
              <a:t>Директ</a:t>
            </a:r>
            <a:r>
              <a:rPr lang="ru-RU" sz="2300" dirty="0">
                <a:solidFill>
                  <a:schemeClr val="tx1"/>
                </a:solidFill>
              </a:rPr>
              <a:t>-Медиа, 2010</a:t>
            </a:r>
            <a:r>
              <a:rPr lang="ru-RU" sz="2300" dirty="0" smtClean="0">
                <a:solidFill>
                  <a:schemeClr val="tx1"/>
                </a:solidFill>
              </a:rPr>
              <a:t>.</a:t>
            </a:r>
          </a:p>
          <a:p>
            <a:pPr marL="365760" indent="-36576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Планируемые результаты начального общего образования / под. ред. Г.Н. Ковалёвой, О.Б. Логиновой. - М.: Просвещение, 2011. - 120с.</a:t>
            </a:r>
          </a:p>
          <a:p>
            <a:pPr marL="365760" indent="-36576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http://www.moluch.ru/conf/ped/archive/20/1456/(Формирование познавательных универсальных учебных действий младшего школьника на уроках окружающего мира).</a:t>
            </a:r>
          </a:p>
          <a:p>
            <a:pPr marL="365760" indent="-36576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http://mou019.omsk.edu.ru/progr_nach_school/otdeln_glavi_1.doc (Программа формирования универсальных учебных действий у обучающихся на ступени начального общего образования)</a:t>
            </a:r>
          </a:p>
          <a:p>
            <a:pPr marL="365760" indent="-36576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65760" indent="-36576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sz="14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1"/>
          <p:cNvSpPr>
            <a:spLocks noGrp="1"/>
          </p:cNvSpPr>
          <p:nvPr>
            <p:ph type="title"/>
          </p:nvPr>
        </p:nvSpPr>
        <p:spPr>
          <a:xfrm>
            <a:off x="611188" y="22225"/>
            <a:ext cx="7756525" cy="1054100"/>
          </a:xfrm>
        </p:spPr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FF0000"/>
                </a:solidFill>
                <a:latin typeface="+mj-lt"/>
              </a:rPr>
              <a:t>Интернет ресурсы</a:t>
            </a:r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>
          <a:xfrm>
            <a:off x="611188" y="1268413"/>
            <a:ext cx="7747000" cy="5184775"/>
          </a:xfrm>
        </p:spPr>
        <p:txBody>
          <a:bodyPr>
            <a:normAutofit fontScale="85000" lnSpcReduction="20000"/>
          </a:bodyPr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dirty="0" smtClean="0"/>
              <a:t>	</a:t>
            </a:r>
            <a:r>
              <a:rPr lang="ru-RU" altLang="ru-RU" dirty="0" smtClean="0">
                <a:solidFill>
                  <a:schemeClr val="tx1"/>
                </a:solidFill>
              </a:rPr>
              <a:t>www.it-n.ru  - Сеть творческих учителей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	www.openclass.ru    - Открытый класс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	www.1sentyabrya  - 1 сентября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     www.pedsovet.org  - Педсовет 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	www.nachalka.com – Начальная школа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Методы формирования познавательных  УУД. -</a:t>
            </a:r>
            <a:r>
              <a:rPr lang="en-US" dirty="0" smtClean="0">
                <a:solidFill>
                  <a:schemeClr val="tx1"/>
                </a:solidFill>
              </a:rPr>
              <a:t>http://nsportal.ru/nachalnaya-shkola/materialy-mo/2014/03/30/</a:t>
            </a:r>
            <a:r>
              <a:rPr lang="la-Latn" dirty="0" smtClean="0">
                <a:solidFill>
                  <a:schemeClr val="tx1"/>
                </a:solidFill>
              </a:rPr>
              <a:t>http://www.uchportal.ru/publ/15-1-0-30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Использование ЭОР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Интернет-сети    Журнал “Перемена” – международный печатный орган    для обмена идеями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u="sng" dirty="0" err="1" smtClean="0">
                <a:solidFill>
                  <a:schemeClr val="tx1"/>
                </a:solidFill>
              </a:rPr>
              <a:t>ckfinder</a:t>
            </a:r>
            <a:r>
              <a:rPr lang="ru-RU" u="sng" dirty="0" smtClean="0">
                <a:solidFill>
                  <a:schemeClr val="tx1"/>
                </a:solidFill>
              </a:rPr>
              <a:t>/</a:t>
            </a:r>
            <a:r>
              <a:rPr lang="ru-RU" u="sng" dirty="0" err="1" smtClean="0">
                <a:solidFill>
                  <a:schemeClr val="tx1"/>
                </a:solidFill>
              </a:rPr>
              <a:t>userfiles</a:t>
            </a:r>
            <a:r>
              <a:rPr lang="ru-RU" u="sng" dirty="0" smtClean="0">
                <a:solidFill>
                  <a:schemeClr val="tx1"/>
                </a:solidFill>
              </a:rPr>
              <a:t>/</a:t>
            </a:r>
            <a:r>
              <a:rPr lang="ru-RU" u="sng" dirty="0" err="1" smtClean="0">
                <a:solidFill>
                  <a:schemeClr val="tx1"/>
                </a:solidFill>
              </a:rPr>
              <a:t>files</a:t>
            </a:r>
            <a:r>
              <a:rPr lang="ru-RU" u="sng" dirty="0" smtClean="0">
                <a:solidFill>
                  <a:schemeClr val="tx1"/>
                </a:solidFill>
              </a:rPr>
              <a:t>/</a:t>
            </a:r>
            <a:r>
              <a:rPr lang="ru-RU" u="sng" dirty="0" err="1" smtClean="0">
                <a:solidFill>
                  <a:schemeClr val="tx1"/>
                </a:solidFill>
              </a:rPr>
              <a:t>Peremena</a:t>
            </a:r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  <a:p>
            <a:pPr eaLnBrk="1" hangingPunct="1"/>
            <a:endParaRPr lang="ru-RU" alt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6288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Входная  </a:t>
            </a: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диагностика </a:t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Структурно-функциональный анализ деятельности</a:t>
            </a:r>
            <a:b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(Методика </a:t>
            </a:r>
            <a:r>
              <a:rPr lang="ru-RU" sz="2400" b="1" i="1" dirty="0" err="1">
                <a:solidFill>
                  <a:schemeClr val="tx1"/>
                </a:solidFill>
                <a:latin typeface="Arial" charset="0"/>
                <a:cs typeface="Arial" charset="0"/>
              </a:rPr>
              <a:t>А.З.Зака</a:t>
            </a:r>
            <a:r>
              <a:rPr lang="ru-RU" sz="2400" b="1" i="1" dirty="0" smtClean="0">
                <a:solidFill>
                  <a:schemeClr val="tx1"/>
                </a:solidFill>
              </a:rPr>
              <a:t>)</a:t>
            </a:r>
            <a:r>
              <a:rPr lang="ru-RU" sz="2400" b="1" i="1" dirty="0">
                <a:solidFill>
                  <a:schemeClr val="tx1"/>
                </a:solidFill>
              </a:rPr>
              <a:t/>
            </a:r>
            <a:br>
              <a:rPr lang="ru-RU" sz="2400" b="1" i="1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Анализ </a:t>
            </a:r>
            <a:r>
              <a:rPr lang="ru-RU" sz="2400" b="1" i="1" dirty="0">
                <a:solidFill>
                  <a:schemeClr val="tx1"/>
                </a:solidFill>
              </a:rPr>
              <a:t>развития поискового планирования</a:t>
            </a:r>
            <a:r>
              <a:rPr lang="ru-RU" sz="5400" b="1" i="1" dirty="0">
                <a:solidFill>
                  <a:schemeClr val="tx1"/>
                </a:solidFill>
              </a:rPr>
              <a:t/>
            </a:r>
            <a:br>
              <a:rPr lang="ru-RU" sz="5400" b="1" i="1" dirty="0">
                <a:solidFill>
                  <a:schemeClr val="tx1"/>
                </a:solidFill>
              </a:rPr>
            </a:br>
            <a:endParaRPr lang="ru-RU" sz="7200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305360"/>
              </p:ext>
            </p:extLst>
          </p:nvPr>
        </p:nvGraphicFramePr>
        <p:xfrm>
          <a:off x="251520" y="1593850"/>
          <a:ext cx="8603555" cy="5147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426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6652"/>
            <a:ext cx="8712968" cy="900113"/>
          </a:xfrm>
        </p:spPr>
        <p:txBody>
          <a:bodyPr/>
          <a:lstStyle/>
          <a:p>
            <a:r>
              <a:rPr lang="ru-RU" sz="2500" dirty="0" smtClean="0">
                <a:solidFill>
                  <a:prstClr val="black"/>
                </a:solidFill>
              </a:rPr>
              <a:t/>
            </a:r>
            <a:br>
              <a:rPr lang="ru-RU" sz="2500" dirty="0" smtClean="0">
                <a:solidFill>
                  <a:prstClr val="black"/>
                </a:solidFill>
              </a:rPr>
            </a:br>
            <a:r>
              <a:rPr lang="ru-RU" sz="2500" dirty="0">
                <a:solidFill>
                  <a:prstClr val="black"/>
                </a:solidFill>
              </a:rPr>
              <a:t/>
            </a:r>
            <a:br>
              <a:rPr lang="ru-RU" sz="2500" dirty="0">
                <a:solidFill>
                  <a:prstClr val="black"/>
                </a:solidFill>
              </a:rPr>
            </a:br>
            <a:r>
              <a:rPr lang="ru-RU" sz="2500" dirty="0" smtClean="0">
                <a:solidFill>
                  <a:prstClr val="black"/>
                </a:solidFill>
              </a:rPr>
              <a:t/>
            </a:r>
            <a:br>
              <a:rPr lang="ru-RU" sz="2500" dirty="0" smtClean="0">
                <a:solidFill>
                  <a:prstClr val="black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Анализ </a:t>
            </a:r>
            <a:r>
              <a:rPr lang="ru-RU" sz="3200" b="1" i="1" dirty="0">
                <a:solidFill>
                  <a:srgbClr val="FF0000"/>
                </a:solidFill>
                <a:latin typeface="+mj-lt"/>
              </a:rPr>
              <a:t>уровней знаково-символической компетенции</a:t>
            </a:r>
            <a:br>
              <a:rPr lang="ru-RU" sz="3200" b="1" i="1" dirty="0">
                <a:solidFill>
                  <a:srgbClr val="FF0000"/>
                </a:solidFill>
                <a:latin typeface="+mj-lt"/>
              </a:rPr>
            </a:br>
            <a:r>
              <a:rPr lang="ru-RU" sz="3200" b="1" i="1" dirty="0">
                <a:solidFill>
                  <a:srgbClr val="FF0000"/>
                </a:solidFill>
                <a:latin typeface="+mj-lt"/>
              </a:rPr>
              <a:t>Методика «Кодирование» </a:t>
            </a:r>
            <a:r>
              <a:rPr lang="ru-RU" sz="3200" b="1" i="1" dirty="0" err="1">
                <a:solidFill>
                  <a:srgbClr val="FF0000"/>
                </a:solidFill>
                <a:latin typeface="+mj-lt"/>
              </a:rPr>
              <a:t>субтест</a:t>
            </a:r>
            <a:r>
              <a:rPr lang="ru-RU" sz="3200" b="1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теста</a:t>
            </a:r>
            <a:br>
              <a:rPr lang="ru-RU" sz="32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latin typeface="+mj-lt"/>
              </a:rPr>
              <a:t>Д. Векслера </a:t>
            </a:r>
            <a:br>
              <a:rPr lang="ru-RU" sz="3200" b="1" i="1" dirty="0">
                <a:solidFill>
                  <a:srgbClr val="FF0000"/>
                </a:solidFill>
                <a:latin typeface="+mj-lt"/>
              </a:rPr>
            </a:b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9141553"/>
              </p:ext>
            </p:extLst>
          </p:nvPr>
        </p:nvGraphicFramePr>
        <p:xfrm>
          <a:off x="395536" y="1556792"/>
          <a:ext cx="8748464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55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Цель :</a:t>
            </a:r>
          </a:p>
        </p:txBody>
      </p:sp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532068" cy="44645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Создание условий для формирования знаково-символической  компетенции  путем  использования графического моделирования на уроках литературного чтения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азвание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56525" cy="576262"/>
          </a:xfrm>
        </p:spPr>
        <p:txBody>
          <a:bodyPr>
            <a:noAutofit/>
          </a:bodyPr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Задачи :</a:t>
            </a:r>
          </a:p>
        </p:txBody>
      </p:sp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6092825"/>
          </a:xfrm>
        </p:spPr>
        <p:txBody>
          <a:bodyPr>
            <a:normAutofit fontScale="92500"/>
          </a:bodyPr>
          <a:lstStyle/>
          <a:p>
            <a:pPr eaLnBrk="1" fontAlgn="t" hangingPunct="1">
              <a:lnSpc>
                <a:spcPct val="80000"/>
              </a:lnSpc>
            </a:pPr>
            <a:r>
              <a:rPr lang="ru-RU" sz="2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Проанализировать методическую литературу, изучить передовой педагогический опыт по данной теме и  Интернет-ресурсы по проблеме исследования;</a:t>
            </a:r>
          </a:p>
          <a:p>
            <a:pPr eaLnBrk="1" fontAlgn="t" hangingPunct="1">
              <a:lnSpc>
                <a:spcPct val="80000"/>
              </a:lnSpc>
            </a:pPr>
            <a:r>
              <a:rPr lang="ru-RU" sz="2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Подобрать  диагностический материал для определения знаково-символической компетенции и провести диагностику;</a:t>
            </a:r>
          </a:p>
          <a:p>
            <a:pPr eaLnBrk="1" fontAlgn="t" hangingPunct="1">
              <a:lnSpc>
                <a:spcPct val="80000"/>
              </a:lnSpc>
            </a:pPr>
            <a:r>
              <a:rPr lang="ru-RU" sz="2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Определить способы использования приема графического моделирования  на уроках литературного чтения,  наиболее эффективные на данном этапе обучения. </a:t>
            </a:r>
          </a:p>
          <a:p>
            <a:pPr eaLnBrk="1" fontAlgn="t" hangingPunct="1">
              <a:lnSpc>
                <a:spcPct val="80000"/>
              </a:lnSpc>
            </a:pPr>
            <a:r>
              <a:rPr lang="ru-RU" sz="2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Разработать систему уроков с использованием приема графического моделирования  на уроках литературного чтения и методические рекомендации к ним.</a:t>
            </a:r>
          </a:p>
          <a:p>
            <a:pPr eaLnBrk="1" fontAlgn="t" hangingPunct="1">
              <a:lnSpc>
                <a:spcPct val="80000"/>
              </a:lnSpc>
            </a:pPr>
            <a:r>
              <a:rPr lang="ru-RU" sz="2600" b="1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Исследовать  степень влияния используемых приёмов на  формирование знаково-символической компетенции и сделать выводы об эффективности выбранных способов;</a:t>
            </a:r>
          </a:p>
          <a:p>
            <a:pPr eaLnBrk="1" fontAlgn="t" hangingPunct="1">
              <a:lnSpc>
                <a:spcPct val="80000"/>
              </a:lnSpc>
            </a:pPr>
            <a:endParaRPr lang="ru-RU" sz="2800" b="1" i="1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5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+mj-lt"/>
              </a:rPr>
              <a:t>Аннотация проекта</a:t>
            </a:r>
          </a:p>
        </p:txBody>
      </p:sp>
      <p:sp>
        <p:nvSpPr>
          <p:cNvPr id="24577" name="Содержимое 3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Срок реализации: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   май 2014 –май  2015</a:t>
            </a:r>
          </a:p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Аудитория: обучающиеся 3  класса</a:t>
            </a:r>
          </a:p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Тип проекта: практико-ориентированный, исследовательский</a:t>
            </a:r>
          </a:p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Направление: формирование знаково- символического компетенции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ая по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</TotalTime>
  <Words>1630</Words>
  <Application>Microsoft Office PowerPoint</Application>
  <PresentationFormat>Экран (4:3)</PresentationFormat>
  <Paragraphs>405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Школьная пора</vt:lpstr>
      <vt:lpstr>  Графическое моделирование на уроках литературного чтения как средство  формирования знаково-символической компетенции.</vt:lpstr>
      <vt:lpstr>Презентация PowerPoint</vt:lpstr>
      <vt:lpstr>Актуальность</vt:lpstr>
      <vt:lpstr>Проблема</vt:lpstr>
      <vt:lpstr>   Входная  диагностика  Структурно-функциональный анализ деятельности  (Методика А.З.Зака)  Анализ развития поискового планирования </vt:lpstr>
      <vt:lpstr>   Анализ уровней знаково-символической компетенции Методика «Кодирование» субтест теста  Д. Векслера  </vt:lpstr>
      <vt:lpstr>Цель :</vt:lpstr>
      <vt:lpstr>Задачи :</vt:lpstr>
      <vt:lpstr>Аннотация проекта</vt:lpstr>
      <vt:lpstr>Этапы работы над проектом</vt:lpstr>
      <vt:lpstr>Формируемые результаты:</vt:lpstr>
      <vt:lpstr>Ожидаемые результаты</vt:lpstr>
      <vt:lpstr> Основные направления работы</vt:lpstr>
      <vt:lpstr>Способы реализации проекта</vt:lpstr>
      <vt:lpstr>Модели:</vt:lpstr>
      <vt:lpstr>Презентация PowerPoint</vt:lpstr>
      <vt:lpstr>Презентация PowerPoint</vt:lpstr>
      <vt:lpstr>Вот так можно применять модель обложки</vt:lpstr>
      <vt:lpstr>Модель-описание</vt:lpstr>
      <vt:lpstr>Презентация PowerPoint</vt:lpstr>
      <vt:lpstr>Презентация PowerPoint</vt:lpstr>
      <vt:lpstr>Структура модели-сравнения</vt:lpstr>
      <vt:lpstr>Презентация PowerPoint</vt:lpstr>
      <vt:lpstr>Модель -сравнение</vt:lpstr>
      <vt:lpstr>Структура модели-рассуждения</vt:lpstr>
      <vt:lpstr>Модель -рассуждение</vt:lpstr>
      <vt:lpstr>Структура  блок-схем</vt:lpstr>
      <vt:lpstr>Блок  - схемы</vt:lpstr>
      <vt:lpstr>Презентация PowerPoint</vt:lpstr>
      <vt:lpstr>ПОПС - формула</vt:lpstr>
      <vt:lpstr> Этапы обучения методу моделирования</vt:lpstr>
      <vt:lpstr>            Подготовительный этап:     формирование операции сопоставления объектов  </vt:lpstr>
      <vt:lpstr>Этапы решения задачи.</vt:lpstr>
      <vt:lpstr>  Карта фиксации развития у обучающихся познавательных УУД </vt:lpstr>
      <vt:lpstr>Презентация PowerPoint</vt:lpstr>
      <vt:lpstr> Сравнительный анализ  уровней знаково-символической компетенции Методика «Кодирование» субтест теста  Д. Векслера   </vt:lpstr>
      <vt:lpstr>   Итоговая  диагностика  Структурно-функциональный анализ деятельности  (Методика А.З.Зака)  Анализ развития поискового планирования </vt:lpstr>
      <vt:lpstr>Сравнительный анализ  развития поискового планирования</vt:lpstr>
      <vt:lpstr>Сравнительный анализ уровня сформированности знаково-символической компетенции Использована методика группы авторов Борисова Е. М. Акимова М.К. «ГИТ»</vt:lpstr>
      <vt:lpstr>Результативность</vt:lpstr>
      <vt:lpstr>Презентация PowerPoint</vt:lpstr>
      <vt:lpstr>Выводы</vt:lpstr>
      <vt:lpstr>Распространение опыта</vt:lpstr>
      <vt:lpstr>Презентация PowerPoint</vt:lpstr>
      <vt:lpstr>Информационные ресурсы</vt:lpstr>
      <vt:lpstr>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Графическое моделирование на уроках литературного чтения как средство ……</dc:title>
  <dc:creator>Илья</dc:creator>
  <cp:lastModifiedBy>user</cp:lastModifiedBy>
  <cp:revision>73</cp:revision>
  <dcterms:created xsi:type="dcterms:W3CDTF">2015-10-05T17:31:47Z</dcterms:created>
  <dcterms:modified xsi:type="dcterms:W3CDTF">2015-10-11T16:30:46Z</dcterms:modified>
</cp:coreProperties>
</file>