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5" r:id="rId3"/>
    <p:sldId id="266" r:id="rId4"/>
    <p:sldId id="267" r:id="rId5"/>
    <p:sldId id="268" r:id="rId6"/>
    <p:sldId id="274" r:id="rId7"/>
    <p:sldId id="275" r:id="rId8"/>
    <p:sldId id="283" r:id="rId9"/>
    <p:sldId id="284" r:id="rId10"/>
    <p:sldId id="285" r:id="rId11"/>
    <p:sldId id="286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20" r:id="rId24"/>
    <p:sldId id="311" r:id="rId25"/>
    <p:sldId id="327" r:id="rId26"/>
    <p:sldId id="313" r:id="rId27"/>
    <p:sldId id="325" r:id="rId28"/>
    <p:sldId id="314" r:id="rId29"/>
    <p:sldId id="321" r:id="rId30"/>
    <p:sldId id="32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CC"/>
    <a:srgbClr val="99FFCC"/>
    <a:srgbClr val="00CC99"/>
    <a:srgbClr val="6666FF"/>
    <a:srgbClr val="FF99FF"/>
    <a:srgbClr val="D60093"/>
    <a:srgbClr val="FFCC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96" y="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73D888-1E71-4594-BFD5-A57B81B792AE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958518-AD64-4AC3-9AA1-267F3B27EB19}" type="pres">
      <dgm:prSet presAssocID="{CF73D888-1E71-4594-BFD5-A57B81B792A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B1AC46D-D498-476B-B3F7-B65FEA2E26F8}" type="presOf" srcId="{CF73D888-1E71-4594-BFD5-A57B81B792AE}" destId="{96958518-AD64-4AC3-9AA1-267F3B27EB19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A8E08B-A7CD-49A2-9271-43BB9C2E8F31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134BD3-EA63-4090-AE3A-B6DF34773FC6}">
      <dgm:prSet phldrT="[Текст]" custT="1"/>
      <dgm:spPr/>
      <dgm:t>
        <a:bodyPr/>
        <a:lstStyle/>
        <a:p>
          <a:r>
            <a:rPr lang="ru-RU" sz="2300" dirty="0" smtClean="0"/>
            <a:t>Здоровый образ жизни</a:t>
          </a:r>
          <a:endParaRPr lang="ru-RU" sz="2300" dirty="0"/>
        </a:p>
      </dgm:t>
    </dgm:pt>
    <dgm:pt modelId="{D1E544E9-74EB-426D-9861-EBB788702C5E}" type="parTrans" cxnId="{2AC38B5C-AD42-4589-ADE1-22CA0AD113D5}">
      <dgm:prSet/>
      <dgm:spPr/>
      <dgm:t>
        <a:bodyPr/>
        <a:lstStyle/>
        <a:p>
          <a:endParaRPr lang="ru-RU" sz="2300"/>
        </a:p>
      </dgm:t>
    </dgm:pt>
    <dgm:pt modelId="{B0ECEC73-1FA9-4245-A785-5EA38A776290}" type="sibTrans" cxnId="{2AC38B5C-AD42-4589-ADE1-22CA0AD113D5}">
      <dgm:prSet/>
      <dgm:spPr/>
      <dgm:t>
        <a:bodyPr/>
        <a:lstStyle/>
        <a:p>
          <a:endParaRPr lang="ru-RU" sz="2300"/>
        </a:p>
      </dgm:t>
    </dgm:pt>
    <dgm:pt modelId="{8C522A7B-0EA0-4589-9D4C-A04AED9CAD7B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300" dirty="0" smtClean="0"/>
            <a:t>Соблюдать чистоту в помещении</a:t>
          </a:r>
          <a:endParaRPr lang="ru-RU" sz="2300" dirty="0"/>
        </a:p>
      </dgm:t>
    </dgm:pt>
    <dgm:pt modelId="{6AFFF9F0-EBE5-447C-8F1E-844007A7D784}" type="parTrans" cxnId="{60874744-C8B1-4944-83AA-71F7FBE1858F}">
      <dgm:prSet custT="1"/>
      <dgm:spPr/>
      <dgm:t>
        <a:bodyPr/>
        <a:lstStyle/>
        <a:p>
          <a:endParaRPr lang="ru-RU" sz="2300"/>
        </a:p>
      </dgm:t>
    </dgm:pt>
    <dgm:pt modelId="{F73D0ED9-DE36-4555-9F13-99D63CBA3A37}" type="sibTrans" cxnId="{60874744-C8B1-4944-83AA-71F7FBE1858F}">
      <dgm:prSet/>
      <dgm:spPr/>
      <dgm:t>
        <a:bodyPr/>
        <a:lstStyle/>
        <a:p>
          <a:endParaRPr lang="ru-RU" sz="2300"/>
        </a:p>
      </dgm:t>
    </dgm:pt>
    <dgm:pt modelId="{0015377A-6ED4-435E-9477-7EB7AD484F34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300" dirty="0" smtClean="0"/>
            <a:t>Не иметь вредных привычек</a:t>
          </a:r>
          <a:endParaRPr lang="ru-RU" sz="2300" dirty="0"/>
        </a:p>
      </dgm:t>
    </dgm:pt>
    <dgm:pt modelId="{D51F8AE4-1090-4AA1-9564-7BD175DCFFA2}" type="parTrans" cxnId="{B43C5892-8CA9-4EE5-A12A-579E5059ECAA}">
      <dgm:prSet custT="1"/>
      <dgm:spPr/>
      <dgm:t>
        <a:bodyPr/>
        <a:lstStyle/>
        <a:p>
          <a:endParaRPr lang="ru-RU" sz="2300"/>
        </a:p>
      </dgm:t>
    </dgm:pt>
    <dgm:pt modelId="{670B16F2-4966-4B10-B87B-C8C66AA4D922}" type="sibTrans" cxnId="{B43C5892-8CA9-4EE5-A12A-579E5059ECAA}">
      <dgm:prSet/>
      <dgm:spPr/>
      <dgm:t>
        <a:bodyPr/>
        <a:lstStyle/>
        <a:p>
          <a:endParaRPr lang="ru-RU" sz="2300"/>
        </a:p>
      </dgm:t>
    </dgm:pt>
    <dgm:pt modelId="{F2685224-B2FC-47F0-A55C-1CBB46DADC97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300" dirty="0" smtClean="0"/>
            <a:t>Больше гулять</a:t>
          </a:r>
          <a:endParaRPr lang="ru-RU" sz="2300" dirty="0"/>
        </a:p>
      </dgm:t>
    </dgm:pt>
    <dgm:pt modelId="{8AEF536B-3CEE-4B2D-995A-B55A6114A500}" type="parTrans" cxnId="{5AA75571-50EE-42EE-957C-6E4752C2D0C0}">
      <dgm:prSet custT="1"/>
      <dgm:spPr/>
      <dgm:t>
        <a:bodyPr/>
        <a:lstStyle/>
        <a:p>
          <a:endParaRPr lang="ru-RU" sz="2300"/>
        </a:p>
      </dgm:t>
    </dgm:pt>
    <dgm:pt modelId="{416A8DF9-2A3D-4E95-BEE1-C63A7BACDC32}" type="sibTrans" cxnId="{5AA75571-50EE-42EE-957C-6E4752C2D0C0}">
      <dgm:prSet/>
      <dgm:spPr/>
      <dgm:t>
        <a:bodyPr/>
        <a:lstStyle/>
        <a:p>
          <a:endParaRPr lang="ru-RU" sz="2300"/>
        </a:p>
      </dgm:t>
    </dgm:pt>
    <dgm:pt modelId="{79DBA78B-8D81-435F-A184-573B3753564A}">
      <dgm:prSet phldrT="[Текст]" custT="1"/>
      <dgm:spPr>
        <a:solidFill>
          <a:srgbClr val="FF99FF"/>
        </a:solidFill>
      </dgm:spPr>
      <dgm:t>
        <a:bodyPr/>
        <a:lstStyle/>
        <a:p>
          <a:r>
            <a:rPr lang="ru-RU" sz="2300" dirty="0" smtClean="0"/>
            <a:t>Правильно питаться</a:t>
          </a:r>
          <a:endParaRPr lang="ru-RU" sz="2300" dirty="0"/>
        </a:p>
      </dgm:t>
    </dgm:pt>
    <dgm:pt modelId="{8AAFFC74-F686-49E6-AE52-2909FBFD6212}" type="parTrans" cxnId="{61061693-C11C-4227-B2A1-2E892255E348}">
      <dgm:prSet custT="1"/>
      <dgm:spPr/>
      <dgm:t>
        <a:bodyPr/>
        <a:lstStyle/>
        <a:p>
          <a:endParaRPr lang="ru-RU" sz="2300"/>
        </a:p>
      </dgm:t>
    </dgm:pt>
    <dgm:pt modelId="{A955C403-B281-4CAD-BEB6-256B1DB3B8BE}" type="sibTrans" cxnId="{61061693-C11C-4227-B2A1-2E892255E348}">
      <dgm:prSet/>
      <dgm:spPr/>
      <dgm:t>
        <a:bodyPr/>
        <a:lstStyle/>
        <a:p>
          <a:endParaRPr lang="ru-RU" sz="2300"/>
        </a:p>
      </dgm:t>
    </dgm:pt>
    <dgm:pt modelId="{30E06BE8-1201-48C6-B68F-FBC15A4F897D}">
      <dgm:prSet custT="1"/>
      <dgm:spPr>
        <a:solidFill>
          <a:srgbClr val="FFC000"/>
        </a:solidFill>
      </dgm:spPr>
      <dgm:t>
        <a:bodyPr/>
        <a:lstStyle/>
        <a:p>
          <a:r>
            <a:rPr lang="ru-RU" sz="2300" dirty="0" smtClean="0"/>
            <a:t>Делать зарядку</a:t>
          </a:r>
          <a:endParaRPr lang="ru-RU" sz="2300" dirty="0"/>
        </a:p>
      </dgm:t>
    </dgm:pt>
    <dgm:pt modelId="{3D1E33AD-2EDE-4E48-BEE2-F574E558E807}" type="parTrans" cxnId="{9ED2F991-A241-4ADB-8C7C-2AE24E741477}">
      <dgm:prSet custT="1"/>
      <dgm:spPr/>
      <dgm:t>
        <a:bodyPr/>
        <a:lstStyle/>
        <a:p>
          <a:endParaRPr lang="ru-RU" sz="2300"/>
        </a:p>
      </dgm:t>
    </dgm:pt>
    <dgm:pt modelId="{D7E2D9CA-A030-454B-AB7C-DE267FB9F769}" type="sibTrans" cxnId="{9ED2F991-A241-4ADB-8C7C-2AE24E741477}">
      <dgm:prSet/>
      <dgm:spPr/>
      <dgm:t>
        <a:bodyPr/>
        <a:lstStyle/>
        <a:p>
          <a:endParaRPr lang="ru-RU" sz="2300"/>
        </a:p>
      </dgm:t>
    </dgm:pt>
    <dgm:pt modelId="{BE7E1669-5F34-4F77-9F68-DABC2A8D468F}">
      <dgm:prSet custT="1"/>
      <dgm:spPr>
        <a:solidFill>
          <a:srgbClr val="C00000"/>
        </a:solidFill>
      </dgm:spPr>
      <dgm:t>
        <a:bodyPr/>
        <a:lstStyle/>
        <a:p>
          <a:r>
            <a:rPr lang="ru-RU" sz="2300" dirty="0" smtClean="0"/>
            <a:t>Соблюдать правила гигиены</a:t>
          </a:r>
          <a:endParaRPr lang="ru-RU" sz="2300" dirty="0"/>
        </a:p>
      </dgm:t>
    </dgm:pt>
    <dgm:pt modelId="{AA26AF87-32A7-45CA-B0D7-8B20063D5C36}" type="parTrans" cxnId="{9DEDE97C-B1C6-4949-A047-D4295DEAD276}">
      <dgm:prSet custT="1"/>
      <dgm:spPr/>
      <dgm:t>
        <a:bodyPr/>
        <a:lstStyle/>
        <a:p>
          <a:endParaRPr lang="ru-RU" sz="2300"/>
        </a:p>
      </dgm:t>
    </dgm:pt>
    <dgm:pt modelId="{752C96FC-DB07-41A4-BF80-D6CCE6C50D50}" type="sibTrans" cxnId="{9DEDE97C-B1C6-4949-A047-D4295DEAD276}">
      <dgm:prSet/>
      <dgm:spPr/>
      <dgm:t>
        <a:bodyPr/>
        <a:lstStyle/>
        <a:p>
          <a:endParaRPr lang="ru-RU" sz="2300"/>
        </a:p>
      </dgm:t>
    </dgm:pt>
    <dgm:pt modelId="{BF283AB0-DF4C-4C2F-8092-EE7D286B378E}" type="pres">
      <dgm:prSet presAssocID="{59A8E08B-A7CD-49A2-9271-43BB9C2E8F3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D06D7D-5644-44E9-8CDD-DCE22EF4AF2A}" type="pres">
      <dgm:prSet presAssocID="{F1134BD3-EA63-4090-AE3A-B6DF34773FC6}" presName="centerShape" presStyleLbl="node0" presStyleIdx="0" presStyleCnt="1" custScaleX="123038"/>
      <dgm:spPr/>
      <dgm:t>
        <a:bodyPr/>
        <a:lstStyle/>
        <a:p>
          <a:endParaRPr lang="ru-RU"/>
        </a:p>
      </dgm:t>
    </dgm:pt>
    <dgm:pt modelId="{BC0CB7EB-3B22-4521-BE36-4BA3B9108B8A}" type="pres">
      <dgm:prSet presAssocID="{6AFFF9F0-EBE5-447C-8F1E-844007A7D784}" presName="Name9" presStyleLbl="parChTrans1D2" presStyleIdx="0" presStyleCnt="6"/>
      <dgm:spPr/>
      <dgm:t>
        <a:bodyPr/>
        <a:lstStyle/>
        <a:p>
          <a:endParaRPr lang="ru-RU"/>
        </a:p>
      </dgm:t>
    </dgm:pt>
    <dgm:pt modelId="{A2C8DF58-0A6F-498C-AA00-392824914073}" type="pres">
      <dgm:prSet presAssocID="{6AFFF9F0-EBE5-447C-8F1E-844007A7D784}" presName="connTx" presStyleLbl="parChTrans1D2" presStyleIdx="0" presStyleCnt="6"/>
      <dgm:spPr/>
      <dgm:t>
        <a:bodyPr/>
        <a:lstStyle/>
        <a:p>
          <a:endParaRPr lang="ru-RU"/>
        </a:p>
      </dgm:t>
    </dgm:pt>
    <dgm:pt modelId="{DC549585-392C-462C-B781-0B036F96106B}" type="pres">
      <dgm:prSet presAssocID="{8C522A7B-0EA0-4589-9D4C-A04AED9CAD7B}" presName="node" presStyleLbl="node1" presStyleIdx="0" presStyleCnt="6" custScaleX="142215" custScaleY="125385" custRadScaleRad="91729" custRadScaleInc="-5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2D3C5F-D362-431F-98FB-F39A84973B6D}" type="pres">
      <dgm:prSet presAssocID="{AA26AF87-32A7-45CA-B0D7-8B20063D5C36}" presName="Name9" presStyleLbl="parChTrans1D2" presStyleIdx="1" presStyleCnt="6"/>
      <dgm:spPr/>
      <dgm:t>
        <a:bodyPr/>
        <a:lstStyle/>
        <a:p>
          <a:endParaRPr lang="ru-RU"/>
        </a:p>
      </dgm:t>
    </dgm:pt>
    <dgm:pt modelId="{570F8CE2-487F-4CB1-8A14-91E90F9F4C71}" type="pres">
      <dgm:prSet presAssocID="{AA26AF87-32A7-45CA-B0D7-8B20063D5C36}" presName="connTx" presStyleLbl="parChTrans1D2" presStyleIdx="1" presStyleCnt="6"/>
      <dgm:spPr/>
      <dgm:t>
        <a:bodyPr/>
        <a:lstStyle/>
        <a:p>
          <a:endParaRPr lang="ru-RU"/>
        </a:p>
      </dgm:t>
    </dgm:pt>
    <dgm:pt modelId="{0D2180DB-D8AA-4FFB-A610-145B559C160A}" type="pres">
      <dgm:prSet presAssocID="{BE7E1669-5F34-4F77-9F68-DABC2A8D468F}" presName="node" presStyleLbl="node1" presStyleIdx="1" presStyleCnt="6" custScaleX="124672" custScaleY="120034" custRadScaleRad="126352" custRadScaleInc="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477CF3-35D0-4133-AB3E-ACAC5B874ED6}" type="pres">
      <dgm:prSet presAssocID="{D51F8AE4-1090-4AA1-9564-7BD175DCFFA2}" presName="Name9" presStyleLbl="parChTrans1D2" presStyleIdx="2" presStyleCnt="6"/>
      <dgm:spPr/>
      <dgm:t>
        <a:bodyPr/>
        <a:lstStyle/>
        <a:p>
          <a:endParaRPr lang="ru-RU"/>
        </a:p>
      </dgm:t>
    </dgm:pt>
    <dgm:pt modelId="{E5BBC313-C5B7-41AE-8726-DB3C6C0B6C8D}" type="pres">
      <dgm:prSet presAssocID="{D51F8AE4-1090-4AA1-9564-7BD175DCFFA2}" presName="connTx" presStyleLbl="parChTrans1D2" presStyleIdx="2" presStyleCnt="6"/>
      <dgm:spPr/>
      <dgm:t>
        <a:bodyPr/>
        <a:lstStyle/>
        <a:p>
          <a:endParaRPr lang="ru-RU"/>
        </a:p>
      </dgm:t>
    </dgm:pt>
    <dgm:pt modelId="{FBA2F9D5-68F0-4E5A-AE0F-96AAD1CE5D7C}" type="pres">
      <dgm:prSet presAssocID="{0015377A-6ED4-435E-9477-7EB7AD484F34}" presName="node" presStyleLbl="node1" presStyleIdx="2" presStyleCnt="6" custScaleX="122872" custScaleY="125308" custRadScaleRad="132429" custRadScaleInc="-2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EF5A7D-232A-47C7-A0DC-E0170A220D84}" type="pres">
      <dgm:prSet presAssocID="{3D1E33AD-2EDE-4E48-BEE2-F574E558E807}" presName="Name9" presStyleLbl="parChTrans1D2" presStyleIdx="3" presStyleCnt="6"/>
      <dgm:spPr/>
      <dgm:t>
        <a:bodyPr/>
        <a:lstStyle/>
        <a:p>
          <a:endParaRPr lang="ru-RU"/>
        </a:p>
      </dgm:t>
    </dgm:pt>
    <dgm:pt modelId="{3FCECA02-4DD1-4012-A5AA-FB84409D35E4}" type="pres">
      <dgm:prSet presAssocID="{3D1E33AD-2EDE-4E48-BEE2-F574E558E807}" presName="connTx" presStyleLbl="parChTrans1D2" presStyleIdx="3" presStyleCnt="6"/>
      <dgm:spPr/>
      <dgm:t>
        <a:bodyPr/>
        <a:lstStyle/>
        <a:p>
          <a:endParaRPr lang="ru-RU"/>
        </a:p>
      </dgm:t>
    </dgm:pt>
    <dgm:pt modelId="{23F7A595-B30E-4257-9BFC-E55DFBF4A413}" type="pres">
      <dgm:prSet presAssocID="{30E06BE8-1201-48C6-B68F-FBC15A4F897D}" presName="node" presStyleLbl="node1" presStyleIdx="3" presStyleCnt="6" custScaleX="139990" custScaleY="123249" custRadScaleRad="91692" custRadScaleInc="-2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0DA24-55E0-4422-95B9-D4AC7F78F029}" type="pres">
      <dgm:prSet presAssocID="{8AEF536B-3CEE-4B2D-995A-B55A6114A500}" presName="Name9" presStyleLbl="parChTrans1D2" presStyleIdx="4" presStyleCnt="6"/>
      <dgm:spPr/>
      <dgm:t>
        <a:bodyPr/>
        <a:lstStyle/>
        <a:p>
          <a:endParaRPr lang="ru-RU"/>
        </a:p>
      </dgm:t>
    </dgm:pt>
    <dgm:pt modelId="{056B990E-FB7F-4FAE-8B60-C9AE84FF605C}" type="pres">
      <dgm:prSet presAssocID="{8AEF536B-3CEE-4B2D-995A-B55A6114A500}" presName="connTx" presStyleLbl="parChTrans1D2" presStyleIdx="4" presStyleCnt="6"/>
      <dgm:spPr/>
      <dgm:t>
        <a:bodyPr/>
        <a:lstStyle/>
        <a:p>
          <a:endParaRPr lang="ru-RU"/>
        </a:p>
      </dgm:t>
    </dgm:pt>
    <dgm:pt modelId="{3ED75B2D-8008-4327-8C15-B05AC6FF77B4}" type="pres">
      <dgm:prSet presAssocID="{F2685224-B2FC-47F0-A55C-1CBB46DADC97}" presName="node" presStyleLbl="node1" presStyleIdx="4" presStyleCnt="6" custScaleX="122706" custScaleY="122547" custRadScaleRad="127471" custRadScaleInc="6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E7B5E9-026B-43C6-97FA-ABC4182E9D1F}" type="pres">
      <dgm:prSet presAssocID="{8AAFFC74-F686-49E6-AE52-2909FBFD6212}" presName="Name9" presStyleLbl="parChTrans1D2" presStyleIdx="5" presStyleCnt="6"/>
      <dgm:spPr/>
      <dgm:t>
        <a:bodyPr/>
        <a:lstStyle/>
        <a:p>
          <a:endParaRPr lang="ru-RU"/>
        </a:p>
      </dgm:t>
    </dgm:pt>
    <dgm:pt modelId="{927E75FF-FF27-4150-AEED-AE89828BFAFB}" type="pres">
      <dgm:prSet presAssocID="{8AAFFC74-F686-49E6-AE52-2909FBFD6212}" presName="connTx" presStyleLbl="parChTrans1D2" presStyleIdx="5" presStyleCnt="6"/>
      <dgm:spPr/>
      <dgm:t>
        <a:bodyPr/>
        <a:lstStyle/>
        <a:p>
          <a:endParaRPr lang="ru-RU"/>
        </a:p>
      </dgm:t>
    </dgm:pt>
    <dgm:pt modelId="{D1607B3A-7D13-4AF4-8903-7E8BEC266488}" type="pres">
      <dgm:prSet presAssocID="{79DBA78B-8D81-435F-A184-573B3753564A}" presName="node" presStyleLbl="node1" presStyleIdx="5" presStyleCnt="6" custScaleX="122801" custScaleY="117091" custRadScaleRad="129878" custRadScaleInc="-9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946BB5-A565-4F75-89B4-181F54BA5272}" type="presOf" srcId="{BE7E1669-5F34-4F77-9F68-DABC2A8D468F}" destId="{0D2180DB-D8AA-4FFB-A610-145B559C160A}" srcOrd="0" destOrd="0" presId="urn:microsoft.com/office/officeart/2005/8/layout/radial1"/>
    <dgm:cxn modelId="{2AC38B5C-AD42-4589-ADE1-22CA0AD113D5}" srcId="{59A8E08B-A7CD-49A2-9271-43BB9C2E8F31}" destId="{F1134BD3-EA63-4090-AE3A-B6DF34773FC6}" srcOrd="0" destOrd="0" parTransId="{D1E544E9-74EB-426D-9861-EBB788702C5E}" sibTransId="{B0ECEC73-1FA9-4245-A785-5EA38A776290}"/>
    <dgm:cxn modelId="{60874744-C8B1-4944-83AA-71F7FBE1858F}" srcId="{F1134BD3-EA63-4090-AE3A-B6DF34773FC6}" destId="{8C522A7B-0EA0-4589-9D4C-A04AED9CAD7B}" srcOrd="0" destOrd="0" parTransId="{6AFFF9F0-EBE5-447C-8F1E-844007A7D784}" sibTransId="{F73D0ED9-DE36-4555-9F13-99D63CBA3A37}"/>
    <dgm:cxn modelId="{9A398FA4-0D6E-45F3-B000-740C629281CE}" type="presOf" srcId="{F1134BD3-EA63-4090-AE3A-B6DF34773FC6}" destId="{C6D06D7D-5644-44E9-8CDD-DCE22EF4AF2A}" srcOrd="0" destOrd="0" presId="urn:microsoft.com/office/officeart/2005/8/layout/radial1"/>
    <dgm:cxn modelId="{9DEDE97C-B1C6-4949-A047-D4295DEAD276}" srcId="{F1134BD3-EA63-4090-AE3A-B6DF34773FC6}" destId="{BE7E1669-5F34-4F77-9F68-DABC2A8D468F}" srcOrd="1" destOrd="0" parTransId="{AA26AF87-32A7-45CA-B0D7-8B20063D5C36}" sibTransId="{752C96FC-DB07-41A4-BF80-D6CCE6C50D50}"/>
    <dgm:cxn modelId="{B2B9716C-45C0-4675-ACD6-6AE2ADA29095}" type="presOf" srcId="{D51F8AE4-1090-4AA1-9564-7BD175DCFFA2}" destId="{E5BBC313-C5B7-41AE-8726-DB3C6C0B6C8D}" srcOrd="1" destOrd="0" presId="urn:microsoft.com/office/officeart/2005/8/layout/radial1"/>
    <dgm:cxn modelId="{8F2429D8-8D11-4661-BF5E-1C7478B67DA3}" type="presOf" srcId="{8AEF536B-3CEE-4B2D-995A-B55A6114A500}" destId="{96F0DA24-55E0-4422-95B9-D4AC7F78F029}" srcOrd="0" destOrd="0" presId="urn:microsoft.com/office/officeart/2005/8/layout/radial1"/>
    <dgm:cxn modelId="{1849F78E-33F2-4D30-8F22-D76510BA8D7B}" type="presOf" srcId="{30E06BE8-1201-48C6-B68F-FBC15A4F897D}" destId="{23F7A595-B30E-4257-9BFC-E55DFBF4A413}" srcOrd="0" destOrd="0" presId="urn:microsoft.com/office/officeart/2005/8/layout/radial1"/>
    <dgm:cxn modelId="{3948D07D-A59F-427B-9930-449590C15534}" type="presOf" srcId="{AA26AF87-32A7-45CA-B0D7-8B20063D5C36}" destId="{570F8CE2-487F-4CB1-8A14-91E90F9F4C71}" srcOrd="1" destOrd="0" presId="urn:microsoft.com/office/officeart/2005/8/layout/radial1"/>
    <dgm:cxn modelId="{FC2E1F7D-9F26-417A-ACEC-D3B7A1E1A30A}" type="presOf" srcId="{3D1E33AD-2EDE-4E48-BEE2-F574E558E807}" destId="{07EF5A7D-232A-47C7-A0DC-E0170A220D84}" srcOrd="0" destOrd="0" presId="urn:microsoft.com/office/officeart/2005/8/layout/radial1"/>
    <dgm:cxn modelId="{84203D10-71DD-4D4B-88CD-E265C7CA053F}" type="presOf" srcId="{D51F8AE4-1090-4AA1-9564-7BD175DCFFA2}" destId="{B4477CF3-35D0-4133-AB3E-ACAC5B874ED6}" srcOrd="0" destOrd="0" presId="urn:microsoft.com/office/officeart/2005/8/layout/radial1"/>
    <dgm:cxn modelId="{B6D5AB0D-8EED-4F3A-94E3-18906F4BCDA1}" type="presOf" srcId="{3D1E33AD-2EDE-4E48-BEE2-F574E558E807}" destId="{3FCECA02-4DD1-4012-A5AA-FB84409D35E4}" srcOrd="1" destOrd="0" presId="urn:microsoft.com/office/officeart/2005/8/layout/radial1"/>
    <dgm:cxn modelId="{DD6B6F0A-1EA0-469E-94FA-F49FE5DFF909}" type="presOf" srcId="{79DBA78B-8D81-435F-A184-573B3753564A}" destId="{D1607B3A-7D13-4AF4-8903-7E8BEC266488}" srcOrd="0" destOrd="0" presId="urn:microsoft.com/office/officeart/2005/8/layout/radial1"/>
    <dgm:cxn modelId="{892D04E3-2471-40C6-A824-D5A5F0DB3F8F}" type="presOf" srcId="{0015377A-6ED4-435E-9477-7EB7AD484F34}" destId="{FBA2F9D5-68F0-4E5A-AE0F-96AAD1CE5D7C}" srcOrd="0" destOrd="0" presId="urn:microsoft.com/office/officeart/2005/8/layout/radial1"/>
    <dgm:cxn modelId="{FE9FF2C6-8A7C-4846-9CC5-FDF1B14A9893}" type="presOf" srcId="{8C522A7B-0EA0-4589-9D4C-A04AED9CAD7B}" destId="{DC549585-392C-462C-B781-0B036F96106B}" srcOrd="0" destOrd="0" presId="urn:microsoft.com/office/officeart/2005/8/layout/radial1"/>
    <dgm:cxn modelId="{495F0BA3-C7A0-472E-96B2-20C3E853BF6A}" type="presOf" srcId="{8AAFFC74-F686-49E6-AE52-2909FBFD6212}" destId="{927E75FF-FF27-4150-AEED-AE89828BFAFB}" srcOrd="1" destOrd="0" presId="urn:microsoft.com/office/officeart/2005/8/layout/radial1"/>
    <dgm:cxn modelId="{173BE33D-7209-4385-B20C-7EB29B3C6292}" type="presOf" srcId="{6AFFF9F0-EBE5-447C-8F1E-844007A7D784}" destId="{BC0CB7EB-3B22-4521-BE36-4BA3B9108B8A}" srcOrd="0" destOrd="0" presId="urn:microsoft.com/office/officeart/2005/8/layout/radial1"/>
    <dgm:cxn modelId="{5AA75571-50EE-42EE-957C-6E4752C2D0C0}" srcId="{F1134BD3-EA63-4090-AE3A-B6DF34773FC6}" destId="{F2685224-B2FC-47F0-A55C-1CBB46DADC97}" srcOrd="4" destOrd="0" parTransId="{8AEF536B-3CEE-4B2D-995A-B55A6114A500}" sibTransId="{416A8DF9-2A3D-4E95-BEE1-C63A7BACDC32}"/>
    <dgm:cxn modelId="{9ED2F991-A241-4ADB-8C7C-2AE24E741477}" srcId="{F1134BD3-EA63-4090-AE3A-B6DF34773FC6}" destId="{30E06BE8-1201-48C6-B68F-FBC15A4F897D}" srcOrd="3" destOrd="0" parTransId="{3D1E33AD-2EDE-4E48-BEE2-F574E558E807}" sibTransId="{D7E2D9CA-A030-454B-AB7C-DE267FB9F769}"/>
    <dgm:cxn modelId="{207502B2-5920-4A1A-824E-DA486D88C8A9}" type="presOf" srcId="{F2685224-B2FC-47F0-A55C-1CBB46DADC97}" destId="{3ED75B2D-8008-4327-8C15-B05AC6FF77B4}" srcOrd="0" destOrd="0" presId="urn:microsoft.com/office/officeart/2005/8/layout/radial1"/>
    <dgm:cxn modelId="{1B9B050D-B14E-4FBC-A9ED-C4B52B559DFF}" type="presOf" srcId="{AA26AF87-32A7-45CA-B0D7-8B20063D5C36}" destId="{0E2D3C5F-D362-431F-98FB-F39A84973B6D}" srcOrd="0" destOrd="0" presId="urn:microsoft.com/office/officeart/2005/8/layout/radial1"/>
    <dgm:cxn modelId="{B1EBB913-64BF-47AF-89D3-8E2EAB26F222}" type="presOf" srcId="{6AFFF9F0-EBE5-447C-8F1E-844007A7D784}" destId="{A2C8DF58-0A6F-498C-AA00-392824914073}" srcOrd="1" destOrd="0" presId="urn:microsoft.com/office/officeart/2005/8/layout/radial1"/>
    <dgm:cxn modelId="{61061693-C11C-4227-B2A1-2E892255E348}" srcId="{F1134BD3-EA63-4090-AE3A-B6DF34773FC6}" destId="{79DBA78B-8D81-435F-A184-573B3753564A}" srcOrd="5" destOrd="0" parTransId="{8AAFFC74-F686-49E6-AE52-2909FBFD6212}" sibTransId="{A955C403-B281-4CAD-BEB6-256B1DB3B8BE}"/>
    <dgm:cxn modelId="{0E1E66AC-A074-4515-816B-7CA79C21B6D5}" type="presOf" srcId="{8AAFFC74-F686-49E6-AE52-2909FBFD6212}" destId="{62E7B5E9-026B-43C6-97FA-ABC4182E9D1F}" srcOrd="0" destOrd="0" presId="urn:microsoft.com/office/officeart/2005/8/layout/radial1"/>
    <dgm:cxn modelId="{B43C5892-8CA9-4EE5-A12A-579E5059ECAA}" srcId="{F1134BD3-EA63-4090-AE3A-B6DF34773FC6}" destId="{0015377A-6ED4-435E-9477-7EB7AD484F34}" srcOrd="2" destOrd="0" parTransId="{D51F8AE4-1090-4AA1-9564-7BD175DCFFA2}" sibTransId="{670B16F2-4966-4B10-B87B-C8C66AA4D922}"/>
    <dgm:cxn modelId="{148C12C8-39C1-41D3-942C-D145A09C5AAD}" type="presOf" srcId="{8AEF536B-3CEE-4B2D-995A-B55A6114A500}" destId="{056B990E-FB7F-4FAE-8B60-C9AE84FF605C}" srcOrd="1" destOrd="0" presId="urn:microsoft.com/office/officeart/2005/8/layout/radial1"/>
    <dgm:cxn modelId="{3E6BAEAC-707F-49E6-9477-6285440587DA}" type="presOf" srcId="{59A8E08B-A7CD-49A2-9271-43BB9C2E8F31}" destId="{BF283AB0-DF4C-4C2F-8092-EE7D286B378E}" srcOrd="0" destOrd="0" presId="urn:microsoft.com/office/officeart/2005/8/layout/radial1"/>
    <dgm:cxn modelId="{D3CF510B-9850-4760-8988-CF5EE61C0C02}" type="presParOf" srcId="{BF283AB0-DF4C-4C2F-8092-EE7D286B378E}" destId="{C6D06D7D-5644-44E9-8CDD-DCE22EF4AF2A}" srcOrd="0" destOrd="0" presId="urn:microsoft.com/office/officeart/2005/8/layout/radial1"/>
    <dgm:cxn modelId="{6E2A5736-E2FD-48B3-AD3C-F8166A40CB25}" type="presParOf" srcId="{BF283AB0-DF4C-4C2F-8092-EE7D286B378E}" destId="{BC0CB7EB-3B22-4521-BE36-4BA3B9108B8A}" srcOrd="1" destOrd="0" presId="urn:microsoft.com/office/officeart/2005/8/layout/radial1"/>
    <dgm:cxn modelId="{E4B99EBA-307F-4E7A-84D0-F7ADD3EFD126}" type="presParOf" srcId="{BC0CB7EB-3B22-4521-BE36-4BA3B9108B8A}" destId="{A2C8DF58-0A6F-498C-AA00-392824914073}" srcOrd="0" destOrd="0" presId="urn:microsoft.com/office/officeart/2005/8/layout/radial1"/>
    <dgm:cxn modelId="{588035A7-F5CC-469A-B392-470123709AB2}" type="presParOf" srcId="{BF283AB0-DF4C-4C2F-8092-EE7D286B378E}" destId="{DC549585-392C-462C-B781-0B036F96106B}" srcOrd="2" destOrd="0" presId="urn:microsoft.com/office/officeart/2005/8/layout/radial1"/>
    <dgm:cxn modelId="{DC99C078-223C-4967-9D9B-B692590E3BD1}" type="presParOf" srcId="{BF283AB0-DF4C-4C2F-8092-EE7D286B378E}" destId="{0E2D3C5F-D362-431F-98FB-F39A84973B6D}" srcOrd="3" destOrd="0" presId="urn:microsoft.com/office/officeart/2005/8/layout/radial1"/>
    <dgm:cxn modelId="{5FEB6B2C-B211-469C-BFE6-3005BE8BEEDC}" type="presParOf" srcId="{0E2D3C5F-D362-431F-98FB-F39A84973B6D}" destId="{570F8CE2-487F-4CB1-8A14-91E90F9F4C71}" srcOrd="0" destOrd="0" presId="urn:microsoft.com/office/officeart/2005/8/layout/radial1"/>
    <dgm:cxn modelId="{39F4C56F-242D-4C3A-B2DD-5744C5B385D3}" type="presParOf" srcId="{BF283AB0-DF4C-4C2F-8092-EE7D286B378E}" destId="{0D2180DB-D8AA-4FFB-A610-145B559C160A}" srcOrd="4" destOrd="0" presId="urn:microsoft.com/office/officeart/2005/8/layout/radial1"/>
    <dgm:cxn modelId="{07BEB586-BBF4-4250-9A77-A04A31865AF5}" type="presParOf" srcId="{BF283AB0-DF4C-4C2F-8092-EE7D286B378E}" destId="{B4477CF3-35D0-4133-AB3E-ACAC5B874ED6}" srcOrd="5" destOrd="0" presId="urn:microsoft.com/office/officeart/2005/8/layout/radial1"/>
    <dgm:cxn modelId="{28BC9646-5D51-4C4F-A6A1-4CDD9D38D3BD}" type="presParOf" srcId="{B4477CF3-35D0-4133-AB3E-ACAC5B874ED6}" destId="{E5BBC313-C5B7-41AE-8726-DB3C6C0B6C8D}" srcOrd="0" destOrd="0" presId="urn:microsoft.com/office/officeart/2005/8/layout/radial1"/>
    <dgm:cxn modelId="{F9D981FF-41F7-43EA-A890-BF32C3D043C0}" type="presParOf" srcId="{BF283AB0-DF4C-4C2F-8092-EE7D286B378E}" destId="{FBA2F9D5-68F0-4E5A-AE0F-96AAD1CE5D7C}" srcOrd="6" destOrd="0" presId="urn:microsoft.com/office/officeart/2005/8/layout/radial1"/>
    <dgm:cxn modelId="{FF140117-6AC3-4FED-9E4E-5042A2AA68BE}" type="presParOf" srcId="{BF283AB0-DF4C-4C2F-8092-EE7D286B378E}" destId="{07EF5A7D-232A-47C7-A0DC-E0170A220D84}" srcOrd="7" destOrd="0" presId="urn:microsoft.com/office/officeart/2005/8/layout/radial1"/>
    <dgm:cxn modelId="{C7BBC706-3CD4-420C-8E9E-16A6993CAD9A}" type="presParOf" srcId="{07EF5A7D-232A-47C7-A0DC-E0170A220D84}" destId="{3FCECA02-4DD1-4012-A5AA-FB84409D35E4}" srcOrd="0" destOrd="0" presId="urn:microsoft.com/office/officeart/2005/8/layout/radial1"/>
    <dgm:cxn modelId="{A1BF87FC-3799-45E6-9A37-A1D4BEBE52F5}" type="presParOf" srcId="{BF283AB0-DF4C-4C2F-8092-EE7D286B378E}" destId="{23F7A595-B30E-4257-9BFC-E55DFBF4A413}" srcOrd="8" destOrd="0" presId="urn:microsoft.com/office/officeart/2005/8/layout/radial1"/>
    <dgm:cxn modelId="{57DC3521-B56E-48CE-AFAA-CD1160C4A5D0}" type="presParOf" srcId="{BF283AB0-DF4C-4C2F-8092-EE7D286B378E}" destId="{96F0DA24-55E0-4422-95B9-D4AC7F78F029}" srcOrd="9" destOrd="0" presId="urn:microsoft.com/office/officeart/2005/8/layout/radial1"/>
    <dgm:cxn modelId="{F4599ABF-5D73-43CE-8F89-0799D4FFF485}" type="presParOf" srcId="{96F0DA24-55E0-4422-95B9-D4AC7F78F029}" destId="{056B990E-FB7F-4FAE-8B60-C9AE84FF605C}" srcOrd="0" destOrd="0" presId="urn:microsoft.com/office/officeart/2005/8/layout/radial1"/>
    <dgm:cxn modelId="{5D6E1A76-5489-467E-88EB-3CB7FC15169D}" type="presParOf" srcId="{BF283AB0-DF4C-4C2F-8092-EE7D286B378E}" destId="{3ED75B2D-8008-4327-8C15-B05AC6FF77B4}" srcOrd="10" destOrd="0" presId="urn:microsoft.com/office/officeart/2005/8/layout/radial1"/>
    <dgm:cxn modelId="{83710CD3-0F07-4F5F-AA90-63B5AF775830}" type="presParOf" srcId="{BF283AB0-DF4C-4C2F-8092-EE7D286B378E}" destId="{62E7B5E9-026B-43C6-97FA-ABC4182E9D1F}" srcOrd="11" destOrd="0" presId="urn:microsoft.com/office/officeart/2005/8/layout/radial1"/>
    <dgm:cxn modelId="{5AB1731E-46F7-47FE-94C6-B07D835EBE2A}" type="presParOf" srcId="{62E7B5E9-026B-43C6-97FA-ABC4182E9D1F}" destId="{927E75FF-FF27-4150-AEED-AE89828BFAFB}" srcOrd="0" destOrd="0" presId="urn:microsoft.com/office/officeart/2005/8/layout/radial1"/>
    <dgm:cxn modelId="{E68A443E-464B-4F5A-B82F-852E6452774A}" type="presParOf" srcId="{BF283AB0-DF4C-4C2F-8092-EE7D286B378E}" destId="{D1607B3A-7D13-4AF4-8903-7E8BEC266488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D5BC3-B59C-44C7-9B0C-A02A29BC90EE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D1324-F8B6-4DA0-B1AA-F46B5752D5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52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0519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878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413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7574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622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6466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9275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3463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9281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4911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513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519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5742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207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7256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6652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8291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2030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4134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1251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9339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526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1103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198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197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292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305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977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1324-F8B6-4DA0-B1AA-F46B5752D59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236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125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90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305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361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44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35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839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278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485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691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96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C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4A376-DEF7-4E9B-9C6A-65267AFBE7CD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3BE1C-E2B6-413A-97AB-EBE1198E8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75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Современные образовательные технологии на уроках в начальной школе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429132"/>
            <a:ext cx="6400800" cy="1752600"/>
          </a:xfrm>
        </p:spPr>
        <p:txBody>
          <a:bodyPr/>
          <a:lstStyle/>
          <a:p>
            <a:r>
              <a:rPr lang="ru-RU" dirty="0" err="1" smtClean="0">
                <a:solidFill>
                  <a:srgbClr val="000099"/>
                </a:solidFill>
              </a:rPr>
              <a:t>Ширшикова</a:t>
            </a:r>
            <a:r>
              <a:rPr lang="ru-RU" dirty="0" smtClean="0">
                <a:solidFill>
                  <a:srgbClr val="000099"/>
                </a:solidFill>
              </a:rPr>
              <a:t> И.В.</a:t>
            </a:r>
          </a:p>
          <a:p>
            <a:r>
              <a:rPr lang="ru-RU" dirty="0" smtClean="0">
                <a:solidFill>
                  <a:srgbClr val="000099"/>
                </a:solidFill>
              </a:rPr>
              <a:t>МОБУ «ФМЛ», учитель начальных классов, 1 </a:t>
            </a:r>
            <a:r>
              <a:rPr lang="ru-RU" dirty="0" err="1" smtClean="0">
                <a:solidFill>
                  <a:srgbClr val="000099"/>
                </a:solidFill>
              </a:rPr>
              <a:t>квал</a:t>
            </a:r>
            <a:r>
              <a:rPr lang="ru-RU" dirty="0" smtClean="0">
                <a:solidFill>
                  <a:srgbClr val="000099"/>
                </a:solidFill>
              </a:rPr>
              <a:t>. категории</a:t>
            </a:r>
            <a:endParaRPr lang="ru-RU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0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D60093"/>
                </a:solidFill>
              </a:rPr>
              <a:t>Информационно-коммуникационные технологии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средство наглядности</a:t>
            </a:r>
          </a:p>
          <a:p>
            <a:r>
              <a:rPr lang="ru-RU" b="1" dirty="0" smtClean="0">
                <a:solidFill>
                  <a:srgbClr val="0000CC"/>
                </a:solidFill>
              </a:rPr>
              <a:t>звуковое оформление уроков </a:t>
            </a:r>
          </a:p>
          <a:p>
            <a:r>
              <a:rPr lang="ru-RU" b="1" dirty="0" smtClean="0">
                <a:solidFill>
                  <a:srgbClr val="0000CC"/>
                </a:solidFill>
              </a:rPr>
              <a:t>презентации к урокам</a:t>
            </a:r>
          </a:p>
          <a:p>
            <a:r>
              <a:rPr lang="ru-RU" b="1" dirty="0" smtClean="0">
                <a:solidFill>
                  <a:srgbClr val="0000CC"/>
                </a:solidFill>
              </a:rPr>
              <a:t>тесты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D60093"/>
                </a:solidFill>
              </a:rPr>
              <a:t>Детские презентации</a:t>
            </a:r>
            <a:endParaRPr lang="ru-RU" dirty="0">
              <a:solidFill>
                <a:srgbClr val="D60093"/>
              </a:solidFill>
            </a:endParaRPr>
          </a:p>
        </p:txBody>
      </p:sp>
      <p:pic>
        <p:nvPicPr>
          <p:cNvPr id="4" name="Содержимое 3" descr="IMGP576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1500174"/>
            <a:ext cx="3571902" cy="2428892"/>
          </a:xfrm>
        </p:spPr>
      </p:pic>
      <p:pic>
        <p:nvPicPr>
          <p:cNvPr id="5" name="Рисунок 4" descr="IMGP57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214818"/>
            <a:ext cx="3571900" cy="2428892"/>
          </a:xfrm>
          <a:prstGeom prst="rect">
            <a:avLst/>
          </a:prstGeom>
        </p:spPr>
      </p:pic>
      <p:pic>
        <p:nvPicPr>
          <p:cNvPr id="6" name="Рисунок 5" descr="IMGP57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1500174"/>
            <a:ext cx="3929090" cy="2428892"/>
          </a:xfrm>
          <a:prstGeom prst="rect">
            <a:avLst/>
          </a:prstGeom>
        </p:spPr>
      </p:pic>
      <p:pic>
        <p:nvPicPr>
          <p:cNvPr id="7" name="Рисунок 6" descr="IMGP575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4876" y="4214818"/>
            <a:ext cx="3929058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D60093"/>
                </a:solidFill>
              </a:rPr>
              <a:t>Проблемное обучение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создание проблемных ситуаций</a:t>
            </a:r>
          </a:p>
          <a:p>
            <a:r>
              <a:rPr lang="ru-RU" b="1" dirty="0" smtClean="0">
                <a:solidFill>
                  <a:srgbClr val="000099"/>
                </a:solidFill>
              </a:rPr>
              <a:t>обучение учащихся в процессе решения проблем</a:t>
            </a:r>
          </a:p>
          <a:p>
            <a:r>
              <a:rPr lang="ru-RU" b="1" dirty="0" smtClean="0">
                <a:solidFill>
                  <a:srgbClr val="000099"/>
                </a:solidFill>
              </a:rPr>
              <a:t>сочетание поисковой деятельности и усвоения знаний в готовом виде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D60093"/>
                </a:solidFill>
                <a:latin typeface="Calisto MT" pitchFamily="18" charset="0"/>
              </a:rPr>
              <a:t>Коммуникативные технологии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работа в группах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работа в парах сменного состава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работа в парах постоянного состава</a:t>
            </a:r>
          </a:p>
          <a:p>
            <a:endParaRPr lang="ru-RU" dirty="0"/>
          </a:p>
        </p:txBody>
      </p:sp>
      <p:pic>
        <p:nvPicPr>
          <p:cNvPr id="4" name="Рисунок 3" descr="IMGP58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571876"/>
            <a:ext cx="4143404" cy="2571744"/>
          </a:xfrm>
          <a:prstGeom prst="rect">
            <a:avLst/>
          </a:prstGeom>
        </p:spPr>
      </p:pic>
      <p:pic>
        <p:nvPicPr>
          <p:cNvPr id="5" name="Рисунок 4" descr="IMGP58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3571876"/>
            <a:ext cx="4071934" cy="264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60093"/>
                </a:solidFill>
              </a:rPr>
              <a:t>Технология критического мышления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99"/>
                </a:solidFill>
              </a:rPr>
              <a:t> Недостаточно иметь хороший ум,  главное – правильно его использовать.</a:t>
            </a:r>
          </a:p>
          <a:p>
            <a:pPr algn="r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99"/>
                </a:solidFill>
              </a:rPr>
              <a:t>Рене Декарт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D60093"/>
                </a:solidFill>
              </a:rPr>
              <a:t>Основные мотивы внедрения  технологии развития  критического мышления:</a:t>
            </a:r>
            <a:endParaRPr lang="ru-RU" sz="3200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09600" indent="-609600">
              <a:lnSpc>
                <a:spcPct val="90000"/>
              </a:lnSpc>
              <a:defRPr/>
            </a:pPr>
            <a:r>
              <a:rPr lang="ru-RU" dirty="0" smtClean="0">
                <a:solidFill>
                  <a:srgbClr val="0000CC"/>
                </a:solidFill>
              </a:rPr>
              <a:t>гарантированность достижения результатов обучения;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dirty="0" smtClean="0">
                <a:solidFill>
                  <a:srgbClr val="0000CC"/>
                </a:solidFill>
              </a:rPr>
              <a:t>паритетные отношения учителя и учеников;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dirty="0" smtClean="0">
                <a:solidFill>
                  <a:srgbClr val="0000CC"/>
                </a:solidFill>
              </a:rPr>
              <a:t>возможность работы обучаемых в парах, в группах;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dirty="0" smtClean="0">
                <a:solidFill>
                  <a:srgbClr val="0000CC"/>
                </a:solidFill>
              </a:rPr>
              <a:t>возможность общения с товарищами;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dirty="0" smtClean="0">
                <a:solidFill>
                  <a:srgbClr val="0000CC"/>
                </a:solidFill>
              </a:rPr>
              <a:t>возможность выбора уровня обучения;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dirty="0" smtClean="0">
                <a:solidFill>
                  <a:srgbClr val="0000CC"/>
                </a:solidFill>
              </a:rPr>
              <a:t>возможность работы в индивидуальном темпе;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ru-RU" dirty="0" smtClean="0">
                <a:solidFill>
                  <a:srgbClr val="0000CC"/>
                </a:solidFill>
              </a:rPr>
              <a:t>"мягкий" контроль в процессе освоения учебного содержания.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D60093"/>
                </a:solidFill>
              </a:rPr>
              <a:t>Цель технологии: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CC"/>
                </a:solidFill>
              </a:rPr>
              <a:t>Обеспечение развития критического мышления посредством интерактивного включения  учащихся  в образовательный процесс.</a:t>
            </a:r>
            <a:endParaRPr lang="ru-RU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D60093"/>
                </a:solidFill>
              </a:rPr>
              <a:t>Технология развития критического мышления дает ученику:</a:t>
            </a:r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00CC"/>
                </a:solidFill>
              </a:rPr>
              <a:t>    - повышение эффективности восприятия информации;</a:t>
            </a:r>
            <a:br>
              <a:rPr lang="ru-RU" dirty="0" smtClean="0">
                <a:solidFill>
                  <a:srgbClr val="0000CC"/>
                </a:solidFill>
              </a:rPr>
            </a:br>
            <a:r>
              <a:rPr lang="ru-RU" dirty="0" smtClean="0">
                <a:solidFill>
                  <a:srgbClr val="0000CC"/>
                </a:solidFill>
              </a:rPr>
              <a:t>- повышение интереса как к изучаемому материалу, так и к самому процессу обучения;</a:t>
            </a:r>
            <a:br>
              <a:rPr lang="ru-RU" dirty="0" smtClean="0">
                <a:solidFill>
                  <a:srgbClr val="0000CC"/>
                </a:solidFill>
              </a:rPr>
            </a:br>
            <a:r>
              <a:rPr lang="ru-RU" dirty="0" smtClean="0">
                <a:solidFill>
                  <a:srgbClr val="0000CC"/>
                </a:solidFill>
              </a:rPr>
              <a:t>- умение критически мыслить;</a:t>
            </a:r>
            <a:br>
              <a:rPr lang="ru-RU" dirty="0" smtClean="0">
                <a:solidFill>
                  <a:srgbClr val="0000CC"/>
                </a:solidFill>
              </a:rPr>
            </a:br>
            <a:r>
              <a:rPr lang="ru-RU" dirty="0" smtClean="0">
                <a:solidFill>
                  <a:srgbClr val="0000CC"/>
                </a:solidFill>
              </a:rPr>
              <a:t>- умение ответственно относиться к собственному образованию;</a:t>
            </a:r>
            <a:br>
              <a:rPr lang="ru-RU" dirty="0" smtClean="0">
                <a:solidFill>
                  <a:srgbClr val="0000CC"/>
                </a:solidFill>
              </a:rPr>
            </a:br>
            <a:r>
              <a:rPr lang="ru-RU" dirty="0" smtClean="0">
                <a:solidFill>
                  <a:srgbClr val="0000CC"/>
                </a:solidFill>
              </a:rPr>
              <a:t>- умение работать в сотрудничестве с другими;</a:t>
            </a:r>
            <a:br>
              <a:rPr lang="ru-RU" dirty="0" smtClean="0">
                <a:solidFill>
                  <a:srgbClr val="0000CC"/>
                </a:solidFill>
              </a:rPr>
            </a:br>
            <a:r>
              <a:rPr lang="ru-RU" dirty="0" smtClean="0">
                <a:solidFill>
                  <a:srgbClr val="0000CC"/>
                </a:solidFill>
              </a:rPr>
              <a:t>- желание и умение стать человеком, который учится в течение всей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D60093"/>
                </a:solidFill>
              </a:rPr>
              <a:t>Технология развития критического мышления дает учителю:</a:t>
            </a:r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0000CC"/>
                </a:solidFill>
                <a:latin typeface="Calibri" pitchFamily="34" charset="0"/>
                <a:cs typeface="Times New Roman" pitchFamily="18" charset="0"/>
              </a:rPr>
              <a:t> направляет усилия учеников в определенное русло;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0000CC"/>
                </a:solidFill>
                <a:latin typeface="Calibri" pitchFamily="34" charset="0"/>
                <a:cs typeface="Times New Roman" pitchFamily="18" charset="0"/>
              </a:rPr>
              <a:t>   сталкивает различные суждения;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0000CC"/>
                </a:solidFill>
                <a:latin typeface="Calibri" pitchFamily="34" charset="0"/>
                <a:cs typeface="Times New Roman" pitchFamily="18" charset="0"/>
              </a:rPr>
              <a:t>   создает условия, побуждающие к принятию    самостоятельных решений;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0000CC"/>
                </a:solidFill>
                <a:latin typeface="Calibri" pitchFamily="34" charset="0"/>
                <a:cs typeface="Times New Roman" pitchFamily="18" charset="0"/>
              </a:rPr>
              <a:t>  дает учащимся возможность самостоятельно делать выводы;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0000CC"/>
                </a:solidFill>
                <a:latin typeface="Calibri" pitchFamily="34" charset="0"/>
                <a:cs typeface="Times New Roman" pitchFamily="18" charset="0"/>
              </a:rPr>
              <a:t>  подготавливает новые познавательные ситуации внутри уже существующих. </a:t>
            </a:r>
            <a:endParaRPr lang="ru-RU" dirty="0">
              <a:solidFill>
                <a:srgbClr val="0000CC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D60093"/>
                </a:solidFill>
              </a:rPr>
              <a:t> Приёмы технологии развития  критического мышления </a:t>
            </a:r>
            <a:endParaRPr lang="ru-RU" sz="3600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rgbClr val="0000CC"/>
                </a:solidFill>
              </a:rPr>
              <a:t>Дерево предсказаний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rgbClr val="0000CC"/>
                </a:solidFill>
              </a:rPr>
              <a:t>Таблица ЗУХ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rgbClr val="0000CC"/>
                </a:solidFill>
              </a:rPr>
              <a:t>Схема «</a:t>
            </a:r>
            <a:r>
              <a:rPr lang="ru-RU" sz="2400" dirty="0" err="1" smtClean="0">
                <a:solidFill>
                  <a:srgbClr val="0000CC"/>
                </a:solidFill>
              </a:rPr>
              <a:t>Фишбоун</a:t>
            </a:r>
            <a:r>
              <a:rPr lang="ru-RU" sz="2400" dirty="0" smtClean="0">
                <a:solidFill>
                  <a:srgbClr val="0000CC"/>
                </a:solidFill>
              </a:rPr>
              <a:t>» или «Рыбий скелет»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rgbClr val="0000CC"/>
                </a:solidFill>
              </a:rPr>
              <a:t>«Толстый и тонкий вопросы»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rgbClr val="0000CC"/>
                </a:solidFill>
              </a:rPr>
              <a:t>Кластеры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rgbClr val="0000CC"/>
                </a:solidFill>
              </a:rPr>
              <a:t>Таблица «</a:t>
            </a:r>
            <a:r>
              <a:rPr lang="ru-RU" sz="2400" dirty="0" err="1" smtClean="0">
                <a:solidFill>
                  <a:srgbClr val="0000CC"/>
                </a:solidFill>
              </a:rPr>
              <a:t>Плюс-минус-интересно</a:t>
            </a:r>
            <a:r>
              <a:rPr lang="ru-RU" sz="2400" dirty="0" smtClean="0">
                <a:solidFill>
                  <a:srgbClr val="0000CC"/>
                </a:solidFill>
              </a:rPr>
              <a:t>»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rgbClr val="0000CC"/>
                </a:solidFill>
              </a:rPr>
              <a:t>«Ромашка вопросов» («Ромашка </a:t>
            </a:r>
            <a:r>
              <a:rPr lang="ru-RU" sz="2400" dirty="0" err="1" smtClean="0">
                <a:solidFill>
                  <a:srgbClr val="0000CC"/>
                </a:solidFill>
              </a:rPr>
              <a:t>Блума</a:t>
            </a:r>
            <a:r>
              <a:rPr lang="ru-RU" sz="2400" dirty="0" smtClean="0">
                <a:solidFill>
                  <a:srgbClr val="0000CC"/>
                </a:solidFill>
              </a:rPr>
              <a:t>»)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rgbClr val="0000CC"/>
                </a:solidFill>
              </a:rPr>
              <a:t>«Шесть шляп мышления»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err="1" smtClean="0">
                <a:solidFill>
                  <a:srgbClr val="0000CC"/>
                </a:solidFill>
              </a:rPr>
              <a:t>Синквейн</a:t>
            </a:r>
            <a:endParaRPr lang="ru-RU" sz="2400" dirty="0" smtClean="0">
              <a:solidFill>
                <a:srgbClr val="0000CC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rgbClr val="0000CC"/>
                </a:solidFill>
              </a:rPr>
              <a:t>Приём «РАФТ»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571612"/>
            <a:ext cx="328614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D60093"/>
                </a:solidFill>
              </a:rPr>
              <a:t>Образовательная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D60093"/>
                </a:solidFill>
              </a:rPr>
              <a:t>  </a:t>
            </a:r>
            <a:r>
              <a:rPr lang="ru-RU" b="1" dirty="0">
                <a:solidFill>
                  <a:srgbClr val="D60093"/>
                </a:solidFill>
              </a:rPr>
              <a:t>технология</a:t>
            </a:r>
            <a:r>
              <a:rPr lang="ru-RU" dirty="0">
                <a:solidFill>
                  <a:srgbClr val="D60093"/>
                </a:solidFill>
              </a:rPr>
              <a:t> </a:t>
            </a:r>
            <a:r>
              <a:rPr lang="ru-RU" dirty="0" smtClean="0">
                <a:solidFill>
                  <a:srgbClr val="D60093"/>
                </a:solidFill>
              </a:rPr>
              <a:t>– </a:t>
            </a:r>
            <a:r>
              <a:rPr lang="ru-RU" dirty="0" smtClean="0">
                <a:solidFill>
                  <a:srgbClr val="0000CC"/>
                </a:solidFill>
              </a:rPr>
              <a:t>это процессная система совместной деятельности учителя и учащихся.</a:t>
            </a:r>
            <a:endParaRPr lang="ru-RU" dirty="0">
              <a:solidFill>
                <a:srgbClr val="0000CC"/>
              </a:solidFill>
            </a:endParaRPr>
          </a:p>
          <a:p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06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D60093"/>
                </a:solidFill>
              </a:rPr>
              <a:t>Дерево предсказаний</a:t>
            </a:r>
            <a:endParaRPr lang="ru-RU" dirty="0">
              <a:solidFill>
                <a:srgbClr val="D60093"/>
              </a:solidFill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357298"/>
            <a:ext cx="3035759" cy="405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1500174"/>
            <a:ext cx="2857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00CC"/>
                </a:solidFill>
              </a:rPr>
              <a:t>Ствол – </a:t>
            </a:r>
            <a:r>
              <a:rPr lang="ru-RU" sz="3600" u="sng" dirty="0" smtClean="0">
                <a:solidFill>
                  <a:srgbClr val="0000CC"/>
                </a:solidFill>
              </a:rPr>
              <a:t>тема</a:t>
            </a:r>
            <a:r>
              <a:rPr lang="ru-RU" sz="3600" dirty="0" smtClean="0">
                <a:solidFill>
                  <a:srgbClr val="0000CC"/>
                </a:solidFill>
              </a:rPr>
              <a:t> </a:t>
            </a:r>
          </a:p>
          <a:p>
            <a:pPr>
              <a:buNone/>
            </a:pPr>
            <a:r>
              <a:rPr lang="ru-RU" sz="3600" dirty="0" smtClean="0">
                <a:solidFill>
                  <a:srgbClr val="0000CC"/>
                </a:solidFill>
              </a:rPr>
              <a:t>Ветви – </a:t>
            </a:r>
          </a:p>
          <a:p>
            <a:pPr>
              <a:buNone/>
            </a:pPr>
            <a:r>
              <a:rPr lang="ru-RU" sz="3600" u="sng" dirty="0" smtClean="0">
                <a:solidFill>
                  <a:srgbClr val="0000CC"/>
                </a:solidFill>
              </a:rPr>
              <a:t>предположения</a:t>
            </a:r>
          </a:p>
          <a:p>
            <a:pPr>
              <a:buNone/>
            </a:pPr>
            <a:r>
              <a:rPr lang="ru-RU" sz="3600" dirty="0" smtClean="0">
                <a:solidFill>
                  <a:srgbClr val="0000CC"/>
                </a:solidFill>
              </a:rPr>
              <a:t>Листочки –</a:t>
            </a:r>
          </a:p>
          <a:p>
            <a:pPr>
              <a:buNone/>
            </a:pPr>
            <a:r>
              <a:rPr lang="ru-RU" sz="3600" u="sng" dirty="0" smtClean="0">
                <a:solidFill>
                  <a:srgbClr val="0000CC"/>
                </a:solidFill>
              </a:rPr>
              <a:t>аргументы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4876" y="5500702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Что будет дальше?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Чем закончится рассказ?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Как будут развиваться события после финала?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D60093"/>
                </a:solidFill>
              </a:rPr>
              <a:t>Таблица ЗУХ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357291" y="1285861"/>
          <a:ext cx="6143667" cy="5552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7889"/>
                <a:gridCol w="2047889"/>
                <a:gridCol w="2047889"/>
              </a:tblGrid>
              <a:tr h="107170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ЗНАЮ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7030A0"/>
                          </a:solidFill>
                        </a:rPr>
                        <a:t>   </a:t>
                      </a:r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ХОЧУ</a:t>
                      </a:r>
                      <a:r>
                        <a:rPr lang="ru-RU" sz="2800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ru-RU" sz="2800" baseline="0" dirty="0" smtClean="0">
                          <a:solidFill>
                            <a:schemeClr val="bg1"/>
                          </a:solidFill>
                        </a:rPr>
                        <a:t>УЗНАТЬ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УЗНАЛ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35758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0099"/>
                          </a:solidFill>
                        </a:rPr>
                        <a:t>Медведи </a:t>
                      </a:r>
                      <a:r>
                        <a:rPr lang="ru-RU" baseline="0" dirty="0" smtClean="0">
                          <a:solidFill>
                            <a:srgbClr val="000099"/>
                          </a:solidFill>
                        </a:rPr>
                        <a:t>впадают в спячку.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>
                          <a:solidFill>
                            <a:srgbClr val="000099"/>
                          </a:solidFill>
                        </a:rPr>
                        <a:t>Зайцы меняют серую шубку на белую.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baseline="0" dirty="0" smtClean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0099"/>
                          </a:solidFill>
                        </a:rPr>
                        <a:t>Как</a:t>
                      </a:r>
                      <a:r>
                        <a:rPr lang="ru-RU" baseline="0" dirty="0" smtClean="0">
                          <a:solidFill>
                            <a:srgbClr val="000099"/>
                          </a:solidFill>
                        </a:rPr>
                        <a:t> зимуют лягушки, змеи?</a:t>
                      </a:r>
                      <a:endParaRPr lang="ru-RU" dirty="0" smtClean="0">
                        <a:solidFill>
                          <a:srgbClr val="000099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0099"/>
                          </a:solidFill>
                        </a:rPr>
                        <a:t>Почему медведь сосёт лапу?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>
                          <a:solidFill>
                            <a:srgbClr val="000099"/>
                          </a:solidFill>
                        </a:rPr>
                        <a:t>Что для птиц страшнее: холод</a:t>
                      </a:r>
                      <a:r>
                        <a:rPr lang="ru-RU" baseline="0" dirty="0" smtClean="0">
                          <a:solidFill>
                            <a:srgbClr val="000099"/>
                          </a:solidFill>
                        </a:rPr>
                        <a:t> или голод?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D60093"/>
                          </a:solidFill>
                        </a:rPr>
                        <a:t>Если нет ответа на вопрос – работа продолжается дома.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u="sng" dirty="0" smtClean="0">
                          <a:solidFill>
                            <a:srgbClr val="000099"/>
                          </a:solidFill>
                        </a:rPr>
                        <a:t>Ответы на поставленные вопросы учащиеся находят  в тексте учебника в течении урока.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u="none" dirty="0" smtClean="0">
                          <a:solidFill>
                            <a:srgbClr val="000099"/>
                          </a:solidFill>
                        </a:rPr>
                        <a:t>Ежи, барсуки тоже впадают спячку.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u="none" dirty="0" smtClean="0">
                          <a:solidFill>
                            <a:srgbClr val="000099"/>
                          </a:solidFill>
                        </a:rPr>
                        <a:t>Что такое «линька».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baseline="0" dirty="0" smtClean="0">
                          <a:solidFill>
                            <a:srgbClr val="000099"/>
                          </a:solidFill>
                        </a:rPr>
                        <a:t>У клестов в зимнюю стужу появляется потомство.</a:t>
                      </a:r>
                      <a:endParaRPr lang="ru-RU" dirty="0" smtClean="0">
                        <a:solidFill>
                          <a:srgbClr val="000099"/>
                        </a:solidFill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u="sng" dirty="0" smtClean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D60093"/>
                </a:solidFill>
              </a:rPr>
              <a:t>Толстый и тонкий вопросы</a:t>
            </a:r>
            <a:endParaRPr lang="ru-RU" dirty="0">
              <a:solidFill>
                <a:srgbClr val="D60093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71604" y="1714488"/>
          <a:ext cx="5414962" cy="3503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7481"/>
                <a:gridCol w="2707481"/>
              </a:tblGrid>
              <a:tr h="91184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Толстые ?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Тонкие</a:t>
                      </a:r>
                      <a:r>
                        <a:rPr lang="ru-RU" sz="3600" baseline="0" dirty="0" smtClean="0"/>
                        <a:t> </a:t>
                      </a:r>
                      <a:r>
                        <a:rPr lang="ru-RU" sz="3600" dirty="0" smtClean="0"/>
                        <a:t>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5886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В эту графу мы записываем те вопросы, на которые предполагается развернутый, «долгий», обстоятельный ответ.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В эту графу мы записываем те вопросы, на которые предполагается однозначный, «фактический», обстоятельный ответ. </a:t>
                      </a:r>
                    </a:p>
                    <a:p>
                      <a:endParaRPr lang="ru-RU" u="none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D60093"/>
                </a:solidFill>
              </a:rPr>
              <a:t>Тема: «Зима»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lvl="1">
              <a:buNone/>
            </a:pPr>
            <a:r>
              <a:rPr lang="ru-RU" u="sng" dirty="0" smtClean="0">
                <a:solidFill>
                  <a:srgbClr val="0000CC"/>
                </a:solidFill>
              </a:rPr>
              <a:t>Приём «Толстый и тонкий вопрос»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? Сколько месяцев длится календарная зима?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Какой по счёту месяц январь?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Что делает зимой ёж?</a:t>
            </a:r>
          </a:p>
          <a:p>
            <a:pPr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/>
              <a:t>? Как вы понимаете выражение «покой природы»?</a:t>
            </a:r>
          </a:p>
          <a:p>
            <a:pPr>
              <a:buNone/>
            </a:pPr>
            <a:r>
              <a:rPr lang="ru-RU" b="1" dirty="0" smtClean="0"/>
              <a:t>Нравится ли вам это время года и почему?</a:t>
            </a:r>
          </a:p>
          <a:p>
            <a:pPr>
              <a:buNone/>
            </a:pPr>
            <a:r>
              <a:rPr lang="ru-RU" b="1" dirty="0" smtClean="0"/>
              <a:t>Предположите, что было бы, если б не было зимы?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D60093"/>
                </a:solidFill>
              </a:rPr>
              <a:t>Приём «Кластер»</a:t>
            </a: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357554" y="2857496"/>
            <a:ext cx="178595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CFF"/>
                </a:solidFill>
              </a:rPr>
              <a:t>Тема</a:t>
            </a:r>
            <a:endParaRPr lang="ru-RU" sz="3600" dirty="0">
              <a:solidFill>
                <a:srgbClr val="FFCCFF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214546" y="378619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929058" y="442913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572132" y="385762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786446" y="257174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357818" y="228599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786182" y="1571612"/>
            <a:ext cx="92869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285984" y="221455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143240" y="2928934"/>
            <a:ext cx="428628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3" idx="4"/>
          </p:cNvCxnSpPr>
          <p:nvPr/>
        </p:nvCxnSpPr>
        <p:spPr>
          <a:xfrm rot="16200000" flipH="1">
            <a:off x="4011208" y="2725332"/>
            <a:ext cx="514360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5000628" y="2857496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3071802" y="3643314"/>
            <a:ext cx="571504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7" idx="0"/>
          </p:cNvCxnSpPr>
          <p:nvPr/>
        </p:nvCxnSpPr>
        <p:spPr>
          <a:xfrm rot="16200000" flipV="1">
            <a:off x="4121939" y="4164813"/>
            <a:ext cx="500066" cy="285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8" idx="1"/>
          </p:cNvCxnSpPr>
          <p:nvPr/>
        </p:nvCxnSpPr>
        <p:spPr>
          <a:xfrm rot="16200000" flipV="1">
            <a:off x="5250662" y="3536157"/>
            <a:ext cx="276787" cy="633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1" idx="7"/>
          </p:cNvCxnSpPr>
          <p:nvPr/>
        </p:nvCxnSpPr>
        <p:spPr>
          <a:xfrm rot="5400000" flipH="1" flipV="1">
            <a:off x="5859702" y="1850218"/>
            <a:ext cx="848291" cy="291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1" idx="7"/>
          </p:cNvCxnSpPr>
          <p:nvPr/>
        </p:nvCxnSpPr>
        <p:spPr>
          <a:xfrm rot="16200000" flipH="1">
            <a:off x="6422240" y="2135969"/>
            <a:ext cx="223279" cy="791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8" idx="5"/>
          </p:cNvCxnSpPr>
          <p:nvPr/>
        </p:nvCxnSpPr>
        <p:spPr>
          <a:xfrm rot="5400000">
            <a:off x="5888275" y="5036355"/>
            <a:ext cx="862585" cy="66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8" idx="5"/>
          </p:cNvCxnSpPr>
          <p:nvPr/>
        </p:nvCxnSpPr>
        <p:spPr>
          <a:xfrm rot="5400000" flipH="1" flipV="1">
            <a:off x="6715139" y="4209489"/>
            <a:ext cx="66109" cy="791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D60093"/>
                </a:solidFill>
              </a:rPr>
              <a:t>Окружающий мир. 1 класс. Тема: «Уроки здоровья». Приём «Кластер».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0" y="1000108"/>
          <a:ext cx="9001156" cy="585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429520" y="1142984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CC"/>
                </a:solidFill>
              </a:rPr>
              <a:t>умываться</a:t>
            </a:r>
            <a:endParaRPr lang="ru-RU" sz="2400" dirty="0">
              <a:solidFill>
                <a:srgbClr val="0000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15206" y="3500438"/>
            <a:ext cx="2093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CC"/>
                </a:solidFill>
              </a:rPr>
              <a:t>чистить зубы</a:t>
            </a:r>
            <a:endParaRPr lang="ru-RU" sz="2400" dirty="0">
              <a:solidFill>
                <a:srgbClr val="0000CC"/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endCxn id="12" idx="2"/>
          </p:cNvCxnSpPr>
          <p:nvPr/>
        </p:nvCxnSpPr>
        <p:spPr>
          <a:xfrm flipV="1">
            <a:off x="7643834" y="1604649"/>
            <a:ext cx="785818" cy="53846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500958" y="3286124"/>
            <a:ext cx="928694" cy="35719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6D06D7D-5644-44E9-8CDD-DCE22EF4A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C6D06D7D-5644-44E9-8CDD-DCE22EF4AF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C0CB7EB-3B22-4521-BE36-4BA3B9108B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BC0CB7EB-3B22-4521-BE36-4BA3B9108B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C549585-392C-462C-B781-0B036F961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DC549585-392C-462C-B781-0B036F961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E2D3C5F-D362-431F-98FB-F39A84973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0E2D3C5F-D362-431F-98FB-F39A84973B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D2180DB-D8AA-4FFB-A610-145B559C1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0D2180DB-D8AA-4FFB-A610-145B559C16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4477CF3-35D0-4133-AB3E-ACAC5B874E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B4477CF3-35D0-4133-AB3E-ACAC5B874E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BA2F9D5-68F0-4E5A-AE0F-96AAD1CE5D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FBA2F9D5-68F0-4E5A-AE0F-96AAD1CE5D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EF5A7D-232A-47C7-A0DC-E0170A220D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>
                                            <p:graphicEl>
                                              <a:dgm id="{07EF5A7D-232A-47C7-A0DC-E0170A220D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3F7A595-B30E-4257-9BFC-E55DFBF4A4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>
                                            <p:graphicEl>
                                              <a:dgm id="{23F7A595-B30E-4257-9BFC-E55DFBF4A4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6F0DA24-55E0-4422-95B9-D4AC7F78F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>
                                            <p:graphicEl>
                                              <a:dgm id="{96F0DA24-55E0-4422-95B9-D4AC7F78F0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ED75B2D-8008-4327-8C15-B05AC6FF77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graphicEl>
                                              <a:dgm id="{3ED75B2D-8008-4327-8C15-B05AC6FF77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2E7B5E9-026B-43C6-97FA-ABC4182E9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graphicEl>
                                              <a:dgm id="{62E7B5E9-026B-43C6-97FA-ABC4182E9D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1607B3A-7D13-4AF4-8903-7E8BEC266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">
                                            <p:graphicEl>
                                              <a:dgm id="{D1607B3A-7D13-4AF4-8903-7E8BEC266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D60093"/>
                </a:solidFill>
              </a:rPr>
              <a:t>Ромашка вопросов. (Ромашка </a:t>
            </a:r>
            <a:r>
              <a:rPr lang="ru-RU" dirty="0" err="1" smtClean="0">
                <a:solidFill>
                  <a:srgbClr val="D60093"/>
                </a:solidFill>
              </a:rPr>
              <a:t>Блума</a:t>
            </a:r>
            <a:r>
              <a:rPr lang="ru-RU" dirty="0" smtClean="0">
                <a:solidFill>
                  <a:srgbClr val="D60093"/>
                </a:solidFill>
              </a:rPr>
              <a:t>)</a:t>
            </a:r>
            <a:endParaRPr lang="ru-RU" dirty="0">
              <a:solidFill>
                <a:srgbClr val="D60093"/>
              </a:solidFill>
            </a:endParaRPr>
          </a:p>
        </p:txBody>
      </p:sp>
      <p:pic>
        <p:nvPicPr>
          <p:cNvPr id="4" name="Рисунок 2" descr="Картинка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785926"/>
            <a:ext cx="44291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D60093"/>
                </a:solidFill>
              </a:rPr>
              <a:t>Окружающий мир. 1 класс. Тема: «Птицы». Приём «Ромашка вопросов».</a:t>
            </a:r>
            <a:endParaRPr lang="ru-RU" sz="2800" dirty="0"/>
          </a:p>
        </p:txBody>
      </p:sp>
      <p:sp>
        <p:nvSpPr>
          <p:cNvPr id="9" name="Овал 8"/>
          <p:cNvSpPr/>
          <p:nvPr/>
        </p:nvSpPr>
        <p:spPr>
          <a:xfrm rot="19654480">
            <a:off x="2942632" y="1307204"/>
            <a:ext cx="1386158" cy="1862226"/>
          </a:xfrm>
          <a:prstGeom prst="ellipse">
            <a:avLst/>
          </a:prstGeom>
          <a:solidFill>
            <a:srgbClr val="00CC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643306" y="2928934"/>
            <a:ext cx="1771656" cy="17859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Птицы</a:t>
            </a:r>
            <a:endParaRPr lang="ru-RU" sz="3000" dirty="0"/>
          </a:p>
        </p:txBody>
      </p:sp>
      <p:sp>
        <p:nvSpPr>
          <p:cNvPr id="11" name="Овал 10"/>
          <p:cNvSpPr/>
          <p:nvPr/>
        </p:nvSpPr>
        <p:spPr>
          <a:xfrm rot="12416417">
            <a:off x="4608111" y="1222102"/>
            <a:ext cx="1372900" cy="1885888"/>
          </a:xfrm>
          <a:prstGeom prst="ellipse">
            <a:avLst/>
          </a:prstGeom>
          <a:solidFill>
            <a:srgbClr val="6666FF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5400000">
            <a:off x="1974455" y="2740396"/>
            <a:ext cx="1405721" cy="192567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 rot="16200000">
            <a:off x="5679289" y="2750339"/>
            <a:ext cx="1428760" cy="1928826"/>
          </a:xfrm>
          <a:prstGeom prst="ellipse">
            <a:avLst/>
          </a:prstGeom>
          <a:solidFill>
            <a:srgbClr val="99FFCC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</p:txBody>
      </p:sp>
      <p:sp>
        <p:nvSpPr>
          <p:cNvPr id="14" name="Овал 13"/>
          <p:cNvSpPr/>
          <p:nvPr/>
        </p:nvSpPr>
        <p:spPr>
          <a:xfrm rot="1717517">
            <a:off x="2853351" y="4442274"/>
            <a:ext cx="1417882" cy="1835630"/>
          </a:xfrm>
          <a:prstGeom prst="ellipse">
            <a:avLst/>
          </a:prstGeom>
          <a:solidFill>
            <a:schemeClr val="tx2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rot="18693504">
            <a:off x="5029638" y="4296264"/>
            <a:ext cx="1441538" cy="187165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>
            <a:off x="4572000" y="4786322"/>
            <a:ext cx="142876" cy="292893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071670" y="2786058"/>
            <a:ext cx="1928826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100" dirty="0" smtClean="0"/>
          </a:p>
          <a:p>
            <a:endParaRPr lang="ru-RU" sz="1400" dirty="0" smtClean="0"/>
          </a:p>
          <a:p>
            <a:r>
              <a:rPr lang="ru-RU" sz="2400" dirty="0" smtClean="0"/>
              <a:t>Каковы признаки птиц?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429256" y="3357562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Что будет, если исчезнут птицы?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 rot="3202578">
            <a:off x="2867753" y="1697279"/>
            <a:ext cx="1628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Правильно ли я понял, что пингвин тоже птица?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 rot="17729411">
            <a:off x="4397191" y="1735667"/>
            <a:ext cx="1856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Для чего у птиц перья?</a:t>
            </a:r>
            <a:endParaRPr lang="ru-RU" sz="2000" dirty="0"/>
          </a:p>
        </p:txBody>
      </p:sp>
      <p:sp>
        <p:nvSpPr>
          <p:cNvPr id="24" name="TextBox 23"/>
          <p:cNvSpPr txBox="1"/>
          <p:nvPr/>
        </p:nvSpPr>
        <p:spPr>
          <a:xfrm rot="2396441">
            <a:off x="4972104" y="4893163"/>
            <a:ext cx="1814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Как помочь птицам зимой?</a:t>
            </a:r>
            <a:endParaRPr lang="ru-RU" sz="2000" dirty="0"/>
          </a:p>
        </p:txBody>
      </p:sp>
      <p:sp>
        <p:nvSpPr>
          <p:cNvPr id="25" name="TextBox 24"/>
          <p:cNvSpPr txBox="1"/>
          <p:nvPr/>
        </p:nvSpPr>
        <p:spPr>
          <a:xfrm rot="17808375">
            <a:off x="2690840" y="4856797"/>
            <a:ext cx="1857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Какую пользу природе приносят птицы?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D60093"/>
                </a:solidFill>
              </a:rPr>
              <a:t>Шесть шляп мышления</a:t>
            </a:r>
            <a:endParaRPr lang="ru-RU" dirty="0">
              <a:solidFill>
                <a:srgbClr val="D60093"/>
              </a:solidFill>
            </a:endParaRPr>
          </a:p>
        </p:txBody>
      </p:sp>
      <p:pic>
        <p:nvPicPr>
          <p:cNvPr id="4" name="Рисунок 2" descr="Схема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000240"/>
            <a:ext cx="36671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000108"/>
            <a:ext cx="74295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</a:rPr>
              <a:t>Любые образовательные технологии –  это ещё не гарантия успеха. </a:t>
            </a:r>
          </a:p>
          <a:p>
            <a:pPr algn="ctr">
              <a:buFont typeface="Wingdings" pitchFamily="2" charset="2"/>
              <a:buNone/>
            </a:pPr>
            <a:endParaRPr lang="ru-RU" sz="3600" b="1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</a:rPr>
              <a:t>Главным является органическое соединение эффективных образовательных технологий и личности педагога.</a:t>
            </a:r>
            <a:r>
              <a:rPr lang="ru-RU" sz="3600" b="1" i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endParaRPr lang="ru-RU" sz="3600" b="1" i="1" dirty="0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FF"/>
                </a:solidFill>
              </a:rPr>
              <a:t/>
            </a:r>
            <a:br>
              <a:rPr lang="ru-RU" b="1" dirty="0" smtClean="0">
                <a:solidFill>
                  <a:srgbClr val="FFFFFF"/>
                </a:solidFill>
              </a:rPr>
            </a:br>
            <a:r>
              <a:rPr lang="ru-RU" b="1" dirty="0" smtClean="0">
                <a:solidFill>
                  <a:srgbClr val="0000CC"/>
                </a:solidFill>
              </a:rPr>
              <a:t>Базовые </a:t>
            </a:r>
            <a:r>
              <a:rPr lang="ru-RU" b="1" dirty="0">
                <a:solidFill>
                  <a:srgbClr val="0000CC"/>
                </a:solidFill>
              </a:rPr>
              <a:t>технологии  стандартов второго поколения</a:t>
            </a:r>
            <a:r>
              <a:rPr lang="ru-RU" sz="2800" dirty="0">
                <a:solidFill>
                  <a:srgbClr val="0000CC"/>
                </a:solidFill>
              </a:rPr>
              <a:t/>
            </a:r>
            <a:br>
              <a:rPr lang="ru-RU" sz="2800" dirty="0">
                <a:solidFill>
                  <a:srgbClr val="0000CC"/>
                </a:solidFill>
              </a:rPr>
            </a:b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i="0" u="none" strike="noStrike" dirty="0" smtClean="0">
                <a:solidFill>
                  <a:srgbClr val="D60093"/>
                </a:solidFill>
                <a:latin typeface="Tahoma"/>
              </a:rPr>
              <a:t>Технология игровых методов обучения</a:t>
            </a:r>
            <a:r>
              <a:rPr lang="ru-RU" sz="2800" b="0" i="0" u="none" strike="noStrike" dirty="0" smtClean="0">
                <a:solidFill>
                  <a:srgbClr val="D60093"/>
                </a:solidFill>
                <a:latin typeface="Tahoma"/>
              </a:rPr>
              <a:t> </a:t>
            </a:r>
          </a:p>
          <a:p>
            <a:r>
              <a:rPr lang="ru-RU" sz="2800" b="1" i="0" u="none" strike="noStrike" baseline="0" dirty="0" err="1" smtClean="0">
                <a:solidFill>
                  <a:srgbClr val="D60093"/>
                </a:solidFill>
                <a:latin typeface="Tahoma"/>
              </a:rPr>
              <a:t>Здоровьесберегающие</a:t>
            </a:r>
            <a:r>
              <a:rPr lang="ru-RU" sz="2800" b="1" i="0" u="none" strike="noStrike" baseline="0" dirty="0" smtClean="0">
                <a:solidFill>
                  <a:srgbClr val="D60093"/>
                </a:solidFill>
                <a:latin typeface="Tahoma"/>
              </a:rPr>
              <a:t> технологии</a:t>
            </a:r>
            <a:endParaRPr lang="ru-RU" sz="2800" b="0" i="0" u="none" strike="noStrike" baseline="0" dirty="0" smtClean="0">
              <a:solidFill>
                <a:srgbClr val="D60093"/>
              </a:solidFill>
              <a:latin typeface="Tahoma"/>
            </a:endParaRPr>
          </a:p>
          <a:p>
            <a:r>
              <a:rPr lang="ru-RU" sz="2800" b="1" i="0" u="none" strike="noStrike" baseline="0" dirty="0" smtClean="0">
                <a:solidFill>
                  <a:srgbClr val="D60093"/>
                </a:solidFill>
                <a:latin typeface="Tahoma"/>
              </a:rPr>
              <a:t>Проектная деятельность</a:t>
            </a:r>
            <a:r>
              <a:rPr lang="ru-RU" sz="2800" b="0" i="0" u="none" strike="noStrike" baseline="0" dirty="0" smtClean="0">
                <a:solidFill>
                  <a:srgbClr val="D60093"/>
                </a:solidFill>
                <a:latin typeface="Tahoma"/>
              </a:rPr>
              <a:t> </a:t>
            </a:r>
          </a:p>
          <a:p>
            <a:r>
              <a:rPr lang="ru-RU" sz="2800" b="1" i="0" u="none" strike="noStrike" baseline="0" dirty="0" smtClean="0">
                <a:solidFill>
                  <a:srgbClr val="D60093"/>
                </a:solidFill>
                <a:latin typeface="Tahoma"/>
              </a:rPr>
              <a:t>Информационно-коммуникационные технологии</a:t>
            </a:r>
            <a:endParaRPr lang="ru-RU" sz="2800" b="0" i="0" u="none" strike="noStrike" baseline="0" dirty="0" smtClean="0">
              <a:solidFill>
                <a:srgbClr val="D60093"/>
              </a:solidFill>
              <a:latin typeface="Tahoma"/>
            </a:endParaRPr>
          </a:p>
          <a:p>
            <a:r>
              <a:rPr lang="ru-RU" sz="2800" b="1" i="0" u="none" strike="noStrike" baseline="0" dirty="0" smtClean="0">
                <a:solidFill>
                  <a:srgbClr val="D60093"/>
                </a:solidFill>
                <a:latin typeface="Tahoma"/>
              </a:rPr>
              <a:t>Проблемное обучение  </a:t>
            </a:r>
            <a:endParaRPr lang="ru-RU" sz="2800" b="0" i="0" u="none" strike="noStrike" baseline="0" dirty="0" smtClean="0">
              <a:solidFill>
                <a:srgbClr val="D60093"/>
              </a:solidFill>
              <a:latin typeface="Tahoma"/>
            </a:endParaRPr>
          </a:p>
          <a:p>
            <a:r>
              <a:rPr lang="ru-RU" sz="2800" b="1" i="0" u="none" strike="noStrike" baseline="0" dirty="0" smtClean="0">
                <a:solidFill>
                  <a:srgbClr val="D60093"/>
                </a:solidFill>
                <a:latin typeface="Tahoma"/>
              </a:rPr>
              <a:t>Коммуникативные технологии</a:t>
            </a:r>
            <a:endParaRPr lang="ru-RU" sz="2800" b="0" i="0" u="none" strike="noStrike" baseline="0" dirty="0" smtClean="0">
              <a:solidFill>
                <a:srgbClr val="D60093"/>
              </a:solidFill>
              <a:latin typeface="Tahoma"/>
            </a:endParaRPr>
          </a:p>
          <a:p>
            <a:r>
              <a:rPr lang="ru-RU" sz="2800" b="1" dirty="0" smtClean="0">
                <a:solidFill>
                  <a:srgbClr val="D6009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Технология развития критического мышления</a:t>
            </a:r>
            <a:endParaRPr lang="ru-RU" sz="2800" b="1" dirty="0">
              <a:solidFill>
                <a:srgbClr val="D60093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13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3" y="2571744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Спасибо за внимание</a:t>
            </a:r>
            <a:endParaRPr lang="ru-RU" sz="72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ahoma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ahoma"/>
              </a:rPr>
            </a:br>
            <a:r>
              <a:rPr lang="ru-RU" b="1" dirty="0" smtClean="0">
                <a:solidFill>
                  <a:srgbClr val="0000CC"/>
                </a:solidFill>
                <a:latin typeface="Tahoma"/>
              </a:rPr>
              <a:t>Технология </a:t>
            </a:r>
            <a:r>
              <a:rPr lang="ru-RU" b="1" dirty="0">
                <a:solidFill>
                  <a:srgbClr val="0000CC"/>
                </a:solidFill>
                <a:latin typeface="Tahoma"/>
              </a:rPr>
              <a:t>игровых методов обучения</a:t>
            </a:r>
            <a:r>
              <a:rPr lang="ru-RU" dirty="0">
                <a:solidFill>
                  <a:srgbClr val="0000CC"/>
                </a:solidFill>
                <a:latin typeface="Tahoma"/>
              </a:rPr>
              <a:t/>
            </a:r>
            <a:br>
              <a:rPr lang="ru-RU" dirty="0">
                <a:solidFill>
                  <a:srgbClr val="0000CC"/>
                </a:solidFill>
                <a:latin typeface="Tahoma"/>
              </a:rPr>
            </a:b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0" u="none" strike="noStrike" dirty="0" smtClean="0">
                <a:solidFill>
                  <a:srgbClr val="D60093"/>
                </a:solidFill>
                <a:latin typeface="Tahoma"/>
              </a:rPr>
              <a:t>По характеру педагогического процесса выделяются следующие группы игр:</a:t>
            </a:r>
            <a:endParaRPr lang="ru-RU" sz="4400" b="0" i="0" u="none" strike="noStrike" dirty="0" smtClean="0">
              <a:solidFill>
                <a:srgbClr val="D60093"/>
              </a:solidFill>
              <a:latin typeface="Tahoma"/>
            </a:endParaRPr>
          </a:p>
          <a:p>
            <a:r>
              <a:rPr lang="ru-RU" b="1" i="0" u="none" strike="noStrike" baseline="0" dirty="0" smtClean="0">
                <a:solidFill>
                  <a:srgbClr val="000000"/>
                </a:solidFill>
                <a:latin typeface="Tahoma"/>
              </a:rPr>
              <a:t>Обучающие, тренировочные, контролирующие, обобщающие.</a:t>
            </a:r>
            <a:endParaRPr lang="ru-RU" sz="44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r>
              <a:rPr lang="ru-RU" b="1" i="0" u="none" strike="noStrike" baseline="0" dirty="0" smtClean="0">
                <a:solidFill>
                  <a:srgbClr val="000000"/>
                </a:solidFill>
                <a:latin typeface="Tahoma"/>
              </a:rPr>
              <a:t>Познавательные, воспитательные, развивающие.</a:t>
            </a:r>
            <a:endParaRPr lang="ru-RU" sz="44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r>
              <a:rPr lang="ru-RU" b="1" i="0" u="none" strike="noStrike" baseline="0" dirty="0" smtClean="0">
                <a:solidFill>
                  <a:srgbClr val="000000"/>
                </a:solidFill>
                <a:latin typeface="Tahoma"/>
              </a:rPr>
              <a:t>Репродуктивные, продуктивные, творческие.</a:t>
            </a:r>
            <a:endParaRPr lang="ru-RU" sz="44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r>
              <a:rPr lang="ru-RU" b="1" i="0" u="none" strike="noStrike" baseline="0" dirty="0" smtClean="0">
                <a:solidFill>
                  <a:srgbClr val="000000"/>
                </a:solidFill>
                <a:latin typeface="Tahoma"/>
              </a:rPr>
              <a:t>Коммуникативные, диагностические и другие</a:t>
            </a:r>
            <a:endParaRPr lang="ru-RU" sz="44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endParaRPr lang="ru-RU" sz="4400" b="0" i="0" u="none" strike="noStrike" baseline="0" dirty="0" smtClean="0">
              <a:solidFill>
                <a:srgbClr val="000000"/>
              </a:solidFill>
            </a:endParaRPr>
          </a:p>
          <a:p>
            <a:r>
              <a:rPr lang="ru-RU" b="1" i="0" u="none" strike="noStrike" baseline="0" dirty="0" smtClean="0">
                <a:solidFill>
                  <a:srgbClr val="D60093"/>
                </a:solidFill>
                <a:latin typeface="Tahoma"/>
              </a:rPr>
              <a:t>Типология педагогических игр по характеру игровой методики следующая:</a:t>
            </a:r>
            <a:endParaRPr lang="ru-RU" sz="4400" b="0" i="0" u="none" strike="noStrike" baseline="0" dirty="0" smtClean="0">
              <a:solidFill>
                <a:srgbClr val="D60093"/>
              </a:solidFill>
              <a:latin typeface="Tahoma"/>
            </a:endParaRPr>
          </a:p>
          <a:p>
            <a:r>
              <a:rPr lang="ru-RU" b="1" i="0" u="none" strike="noStrike" baseline="0" dirty="0" smtClean="0">
                <a:solidFill>
                  <a:srgbClr val="D60093"/>
                </a:solidFill>
                <a:latin typeface="Tahoma"/>
              </a:rPr>
              <a:t> предметные, сюжетные, ролевые, деловые, </a:t>
            </a:r>
            <a:r>
              <a:rPr lang="ru-RU" b="1" i="0" u="none" strike="noStrike" baseline="0" dirty="0" smtClean="0">
                <a:solidFill>
                  <a:srgbClr val="000000"/>
                </a:solidFill>
                <a:latin typeface="Tahoma"/>
              </a:rPr>
              <a:t>имитационные, драматургические – по всем школьным дисциплинам.</a:t>
            </a:r>
            <a:endParaRPr lang="ru-RU" sz="44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13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28125" cy="723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65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ahoma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ahoma"/>
              </a:rPr>
            </a:br>
            <a:r>
              <a:rPr lang="ru-RU" b="1" dirty="0" err="1" smtClean="0">
                <a:solidFill>
                  <a:srgbClr val="D60093"/>
                </a:solidFill>
                <a:latin typeface="Tahoma"/>
              </a:rPr>
              <a:t>Здоровьесберегающие</a:t>
            </a:r>
            <a:r>
              <a:rPr lang="ru-RU" b="1" dirty="0" smtClean="0">
                <a:solidFill>
                  <a:srgbClr val="D60093"/>
                </a:solidFill>
                <a:latin typeface="Tahoma"/>
              </a:rPr>
              <a:t> </a:t>
            </a:r>
            <a:r>
              <a:rPr lang="ru-RU" b="1" dirty="0">
                <a:solidFill>
                  <a:srgbClr val="D60093"/>
                </a:solidFill>
                <a:latin typeface="Tahoma"/>
              </a:rPr>
              <a:t>технологии</a:t>
            </a:r>
            <a:r>
              <a:rPr lang="ru-RU" dirty="0">
                <a:solidFill>
                  <a:srgbClr val="D60093"/>
                </a:solidFill>
                <a:latin typeface="Tahoma"/>
              </a:rPr>
              <a:t>  </a:t>
            </a:r>
            <a:r>
              <a:rPr lang="ru-RU" dirty="0">
                <a:solidFill>
                  <a:srgbClr val="333399"/>
                </a:solidFill>
                <a:latin typeface="Tahoma"/>
              </a:rPr>
              <a:t/>
            </a:r>
            <a:br>
              <a:rPr lang="ru-RU" dirty="0">
                <a:solidFill>
                  <a:srgbClr val="333399"/>
                </a:solidFill>
                <a:latin typeface="Tahoma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u="none" strike="noStrike" dirty="0" smtClean="0">
                <a:solidFill>
                  <a:srgbClr val="0000FF"/>
                </a:solidFill>
                <a:latin typeface="Tahoma"/>
              </a:rPr>
              <a:t>Организация урока с точки зрения </a:t>
            </a:r>
            <a:r>
              <a:rPr lang="ru-RU" b="1" i="0" u="none" strike="noStrike" dirty="0" err="1" smtClean="0">
                <a:solidFill>
                  <a:srgbClr val="0000FF"/>
                </a:solidFill>
                <a:latin typeface="Tahoma"/>
              </a:rPr>
              <a:t>здоровьесбережения</a:t>
            </a:r>
            <a:r>
              <a:rPr lang="ru-RU" b="1" i="0" u="none" strike="noStrike" dirty="0" smtClean="0">
                <a:solidFill>
                  <a:srgbClr val="0000FF"/>
                </a:solidFill>
                <a:latin typeface="Tahoma"/>
              </a:rPr>
              <a:t> </a:t>
            </a:r>
            <a:endParaRPr lang="ru-RU" sz="3600" b="0" i="0" u="none" strike="noStrike" dirty="0" smtClean="0">
              <a:solidFill>
                <a:srgbClr val="000000"/>
              </a:solidFill>
              <a:latin typeface="Tahoma"/>
            </a:endParaRPr>
          </a:p>
          <a:p>
            <a:r>
              <a:rPr lang="ru-RU" b="1" i="0" u="none" strike="noStrike" baseline="0" dirty="0" smtClean="0">
                <a:solidFill>
                  <a:srgbClr val="0000FF"/>
                </a:solidFill>
                <a:latin typeface="Tahoma"/>
              </a:rPr>
              <a:t>Зарядка для глаз</a:t>
            </a:r>
            <a:endParaRPr lang="ru-RU" sz="36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r>
              <a:rPr lang="ru-RU" b="1" i="0" u="none" strike="noStrike" baseline="0" dirty="0" smtClean="0">
                <a:solidFill>
                  <a:srgbClr val="0000FF"/>
                </a:solidFill>
                <a:latin typeface="Tahoma"/>
              </a:rPr>
              <a:t>Пальчиковая гимнастика  </a:t>
            </a:r>
            <a:endParaRPr lang="ru-RU" sz="36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r>
              <a:rPr lang="ru-RU" b="1" i="0" u="none" strike="noStrike" baseline="0" dirty="0" err="1" smtClean="0">
                <a:solidFill>
                  <a:srgbClr val="0000FF"/>
                </a:solidFill>
                <a:latin typeface="Tahoma"/>
              </a:rPr>
              <a:t>Физминутки</a:t>
            </a:r>
            <a:endParaRPr lang="ru-RU" sz="36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r>
              <a:rPr lang="ru-RU" b="1" i="0" u="none" strike="noStrike" baseline="0" dirty="0" smtClean="0">
                <a:solidFill>
                  <a:srgbClr val="0000FF"/>
                </a:solidFill>
                <a:latin typeface="Tahoma"/>
              </a:rPr>
              <a:t>Задания со </a:t>
            </a:r>
            <a:r>
              <a:rPr lang="ru-RU" b="1" i="0" u="none" strike="noStrike" baseline="0" dirty="0" err="1" smtClean="0">
                <a:solidFill>
                  <a:srgbClr val="0000FF"/>
                </a:solidFill>
                <a:latin typeface="Tahoma"/>
              </a:rPr>
              <a:t>здоровьесберегающим</a:t>
            </a:r>
            <a:r>
              <a:rPr lang="ru-RU" b="1" i="0" u="none" strike="noStrike" baseline="0" dirty="0" smtClean="0">
                <a:solidFill>
                  <a:srgbClr val="0000FF"/>
                </a:solidFill>
                <a:latin typeface="Tahoma"/>
              </a:rPr>
              <a:t> содержанием</a:t>
            </a:r>
            <a:endParaRPr lang="ru-RU" sz="36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r>
              <a:rPr lang="ru-RU" b="1" i="0" u="none" strike="noStrike" baseline="0" dirty="0" smtClean="0">
                <a:solidFill>
                  <a:srgbClr val="0000FF"/>
                </a:solidFill>
                <a:latin typeface="Tahoma"/>
              </a:rPr>
              <a:t>Эмоциональные разрядки</a:t>
            </a:r>
            <a:endParaRPr lang="ru-RU" sz="36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28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ahoma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ahoma"/>
              </a:rPr>
            </a:br>
            <a:r>
              <a:rPr lang="ru-RU" b="1" dirty="0" smtClean="0">
                <a:solidFill>
                  <a:srgbClr val="D60093"/>
                </a:solidFill>
                <a:latin typeface="Tahoma"/>
              </a:rPr>
              <a:t>Проектная </a:t>
            </a:r>
            <a:r>
              <a:rPr lang="ru-RU" b="1" dirty="0">
                <a:solidFill>
                  <a:srgbClr val="D60093"/>
                </a:solidFill>
                <a:latin typeface="Tahoma"/>
              </a:rPr>
              <a:t>деятельность</a:t>
            </a:r>
            <a:r>
              <a:rPr lang="ru-RU" dirty="0">
                <a:solidFill>
                  <a:srgbClr val="D60093"/>
                </a:solidFill>
                <a:latin typeface="Tahoma"/>
              </a:rPr>
              <a:t/>
            </a:r>
            <a:br>
              <a:rPr lang="ru-RU" dirty="0">
                <a:solidFill>
                  <a:srgbClr val="D60093"/>
                </a:solidFill>
                <a:latin typeface="Tahoma"/>
              </a:rPr>
            </a:br>
            <a:endParaRPr lang="ru-RU" dirty="0">
              <a:solidFill>
                <a:srgbClr val="D6009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u="none" strike="noStrike" dirty="0" smtClean="0">
                <a:solidFill>
                  <a:srgbClr val="0000CC"/>
                </a:solidFill>
                <a:latin typeface="Tahoma"/>
              </a:rPr>
              <a:t>во внеурочной деятельности</a:t>
            </a:r>
            <a:endParaRPr lang="ru-RU" sz="3600" b="0" i="0" u="none" strike="noStrike" dirty="0" smtClean="0">
              <a:solidFill>
                <a:srgbClr val="000000"/>
              </a:solidFill>
              <a:latin typeface="Tahoma"/>
            </a:endParaRPr>
          </a:p>
          <a:p>
            <a:pPr>
              <a:buNone/>
            </a:pPr>
            <a:r>
              <a:rPr lang="ru-RU" b="1" i="0" u="none" strike="noStrike" baseline="0" dirty="0" smtClean="0">
                <a:solidFill>
                  <a:srgbClr val="0000CC"/>
                </a:solidFill>
                <a:latin typeface="Tahoma"/>
              </a:rPr>
              <a:t>   ИЗО</a:t>
            </a:r>
            <a:r>
              <a:rPr lang="ru-RU" b="1" i="0" u="none" strike="noStrike" dirty="0" smtClean="0">
                <a:solidFill>
                  <a:srgbClr val="0000CC"/>
                </a:solidFill>
                <a:latin typeface="Tahoma"/>
              </a:rPr>
              <a:t> студия «Колорит»</a:t>
            </a:r>
            <a:endParaRPr lang="ru-RU" sz="36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r>
              <a:rPr lang="ru-RU" b="1" i="0" u="none" strike="noStrike" baseline="0" dirty="0" smtClean="0">
                <a:solidFill>
                  <a:srgbClr val="0000CC"/>
                </a:solidFill>
                <a:latin typeface="Tahoma"/>
              </a:rPr>
              <a:t> на уроках окружающего мира, технологии, изобразительного искусства</a:t>
            </a:r>
            <a:r>
              <a:rPr lang="ru-RU" b="1" i="0" u="none" strike="noStrike" baseline="0" dirty="0" smtClean="0">
                <a:solidFill>
                  <a:srgbClr val="000000"/>
                </a:solidFill>
                <a:latin typeface="Tahoma"/>
              </a:rPr>
              <a:t> </a:t>
            </a:r>
            <a:endParaRPr lang="ru-RU" sz="3600" b="0" i="0" u="none" strike="noStrike" baseline="0" dirty="0" smtClean="0">
              <a:solidFill>
                <a:srgbClr val="000000"/>
              </a:solidFill>
              <a:latin typeface="Tahom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8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D60093"/>
                </a:solidFill>
              </a:rPr>
              <a:t>Проект «Удивительные деревья»</a:t>
            </a:r>
            <a:endParaRPr lang="ru-RU" dirty="0">
              <a:solidFill>
                <a:srgbClr val="D60093"/>
              </a:solidFill>
            </a:endParaRPr>
          </a:p>
        </p:txBody>
      </p:sp>
      <p:pic>
        <p:nvPicPr>
          <p:cNvPr id="5" name="Содержимое 4" descr="IMGP577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071547"/>
            <a:ext cx="3786214" cy="3000395"/>
          </a:xfrm>
        </p:spPr>
      </p:pic>
      <p:pic>
        <p:nvPicPr>
          <p:cNvPr id="6" name="Рисунок 5" descr="IMGP57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179091" y="2035959"/>
            <a:ext cx="5214942" cy="3857620"/>
          </a:xfrm>
          <a:prstGeom prst="rect">
            <a:avLst/>
          </a:prstGeom>
        </p:spPr>
      </p:pic>
      <p:pic>
        <p:nvPicPr>
          <p:cNvPr id="7" name="Рисунок 6" descr="IMGP57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4214794"/>
            <a:ext cx="3786214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D60093"/>
                </a:solidFill>
              </a:rPr>
              <a:t>Проект «Кем я хочу стать»</a:t>
            </a:r>
            <a:endParaRPr lang="ru-RU" dirty="0"/>
          </a:p>
        </p:txBody>
      </p:sp>
      <p:pic>
        <p:nvPicPr>
          <p:cNvPr id="4" name="Содержимое 3" descr="Работы0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038" y="1243710"/>
            <a:ext cx="3818648" cy="5400000"/>
          </a:xfrm>
        </p:spPr>
      </p:pic>
      <p:pic>
        <p:nvPicPr>
          <p:cNvPr id="5" name="Рисунок 4" descr="Работы0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1243710"/>
            <a:ext cx="3718606" cy="54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784</Words>
  <Application>Microsoft Office PowerPoint</Application>
  <PresentationFormat>Экран (4:3)</PresentationFormat>
  <Paragraphs>176</Paragraphs>
  <Slides>30</Slides>
  <Notes>30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Calisto MT</vt:lpstr>
      <vt:lpstr>Impact</vt:lpstr>
      <vt:lpstr>Tahoma</vt:lpstr>
      <vt:lpstr>Times New Roman</vt:lpstr>
      <vt:lpstr>Wingdings</vt:lpstr>
      <vt:lpstr>Тема Office</vt:lpstr>
      <vt:lpstr>Современные образовательные технологии на уроках в начальной школе </vt:lpstr>
      <vt:lpstr>Презентация PowerPoint</vt:lpstr>
      <vt:lpstr> Базовые технологии  стандартов второго поколения </vt:lpstr>
      <vt:lpstr> Технология игровых методов обучения </vt:lpstr>
      <vt:lpstr>Презентация PowerPoint</vt:lpstr>
      <vt:lpstr> Здоровьесберегающие технологии   </vt:lpstr>
      <vt:lpstr> Проектная деятельность </vt:lpstr>
      <vt:lpstr>Проект «Удивительные деревья»</vt:lpstr>
      <vt:lpstr>Проект «Кем я хочу стать»</vt:lpstr>
      <vt:lpstr>Информационно-коммуникационные технологии</vt:lpstr>
      <vt:lpstr>Детские презентации</vt:lpstr>
      <vt:lpstr>Проблемное обучение</vt:lpstr>
      <vt:lpstr>Коммуникативные технологии</vt:lpstr>
      <vt:lpstr>Технология критического мышления</vt:lpstr>
      <vt:lpstr>Основные мотивы внедрения  технологии развития  критического мышления:</vt:lpstr>
      <vt:lpstr>Цель технологии:</vt:lpstr>
      <vt:lpstr>Технология развития критического мышления дает ученику:</vt:lpstr>
      <vt:lpstr>Технология развития критического мышления дает учителю:</vt:lpstr>
      <vt:lpstr> Приёмы технологии развития  критического мышления </vt:lpstr>
      <vt:lpstr>Дерево предсказаний</vt:lpstr>
      <vt:lpstr>Таблица ЗУХ</vt:lpstr>
      <vt:lpstr>Толстый и тонкий вопросы</vt:lpstr>
      <vt:lpstr>Тема: «Зима»</vt:lpstr>
      <vt:lpstr>Приём «Кластер»</vt:lpstr>
      <vt:lpstr>Окружающий мир. 1 класс. Тема: «Уроки здоровья». Приём «Кластер».</vt:lpstr>
      <vt:lpstr>Ромашка вопросов. (Ромашка Блума)</vt:lpstr>
      <vt:lpstr>Окружающий мир. 1 класс. Тема: «Птицы». Приём «Ромашка вопросов».</vt:lpstr>
      <vt:lpstr>Шесть шляп мышления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образовательные технологии в начальной школе</dc:title>
  <dc:creator>Ширшиков</dc:creator>
  <cp:lastModifiedBy>sh</cp:lastModifiedBy>
  <cp:revision>171</cp:revision>
  <dcterms:created xsi:type="dcterms:W3CDTF">2012-03-18T17:07:37Z</dcterms:created>
  <dcterms:modified xsi:type="dcterms:W3CDTF">2015-10-11T13:27:15Z</dcterms:modified>
</cp:coreProperties>
</file>