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829" autoAdjust="0"/>
  </p:normalViewPr>
  <p:slideViewPr>
    <p:cSldViewPr>
      <p:cViewPr varScale="1">
        <p:scale>
          <a:sx n="67" d="100"/>
          <a:sy n="67" d="100"/>
        </p:scale>
        <p:origin x="-6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7219-841E-44ED-A110-29E7712E6D74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66A1E-F014-407C-B5D7-09EE66A6567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7219-841E-44ED-A110-29E7712E6D74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66A1E-F014-407C-B5D7-09EE66A656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7219-841E-44ED-A110-29E7712E6D74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66A1E-F014-407C-B5D7-09EE66A656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7219-841E-44ED-A110-29E7712E6D74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66A1E-F014-407C-B5D7-09EE66A656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7219-841E-44ED-A110-29E7712E6D74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66A1E-F014-407C-B5D7-09EE66A6567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7219-841E-44ED-A110-29E7712E6D74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66A1E-F014-407C-B5D7-09EE66A656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7219-841E-44ED-A110-29E7712E6D74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66A1E-F014-407C-B5D7-09EE66A656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7219-841E-44ED-A110-29E7712E6D74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66A1E-F014-407C-B5D7-09EE66A656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7219-841E-44ED-A110-29E7712E6D74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66A1E-F014-407C-B5D7-09EE66A656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7219-841E-44ED-A110-29E7712E6D74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66A1E-F014-407C-B5D7-09EE66A656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7219-841E-44ED-A110-29E7712E6D74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3866A1E-F014-407C-B5D7-09EE66A6567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AA7219-841E-44ED-A110-29E7712E6D74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866A1E-F014-407C-B5D7-09EE66A6567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C:\Documents and Settings\Пользователь\Рабочий стол\56525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8" y="1214421"/>
            <a:ext cx="4429122" cy="4643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0"/>
            <a:ext cx="5929322" cy="63246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4800" dirty="0" smtClean="0"/>
              <a:t>   </a:t>
            </a:r>
            <a:r>
              <a:rPr lang="ru-RU" sz="4800" i="1" dirty="0" smtClean="0"/>
              <a:t>Урок </a:t>
            </a:r>
            <a:r>
              <a:rPr lang="ru-RU" sz="4800" i="1" dirty="0"/>
              <a:t>по русскому </a:t>
            </a:r>
            <a:r>
              <a:rPr lang="ru-RU" sz="4800" i="1" dirty="0" smtClean="0"/>
              <a:t>    языку </a:t>
            </a:r>
            <a:r>
              <a:rPr lang="ru-RU" sz="4800" i="1" dirty="0"/>
              <a:t>в 9 классе.</a:t>
            </a:r>
          </a:p>
          <a:p>
            <a:pPr>
              <a:buNone/>
            </a:pPr>
            <a:r>
              <a:rPr lang="ru-RU" sz="4800" b="1" i="1" dirty="0" smtClean="0"/>
              <a:t>             </a:t>
            </a:r>
          </a:p>
          <a:p>
            <a:pPr>
              <a:buNone/>
            </a:pPr>
            <a:r>
              <a:rPr lang="ru-RU" sz="4800" b="1" i="1" dirty="0" smtClean="0"/>
              <a:t> </a:t>
            </a:r>
            <a:r>
              <a:rPr lang="ru-RU" sz="3600" b="1" i="1" dirty="0" smtClean="0"/>
              <a:t> </a:t>
            </a: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Виды </a:t>
            </a:r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</a:rPr>
              <a:t>сложноподчинённых предложений.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35798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Определите виды придаточных предложений, пользуясь алгоритмом</a:t>
            </a:r>
            <a:endParaRPr lang="ru-RU" dirty="0" smtClean="0"/>
          </a:p>
          <a:p>
            <a:r>
              <a:rPr lang="ru-RU" sz="2800" dirty="0" smtClean="0"/>
              <a:t>1.Знаю я, что не цветут там чащи. </a:t>
            </a:r>
          </a:p>
          <a:p>
            <a:r>
              <a:rPr lang="ru-RU" sz="2800" dirty="0" smtClean="0"/>
              <a:t>2.Он очень сожалеет о том, что не знает русского языка.</a:t>
            </a:r>
          </a:p>
          <a:p>
            <a:r>
              <a:rPr lang="ru-RU" sz="2800" dirty="0" smtClean="0"/>
              <a:t>3.Роман был написан в стихах, потому что тогда в русской литературе почти всё писалось стихами.</a:t>
            </a:r>
          </a:p>
          <a:p>
            <a:r>
              <a:rPr lang="ru-RU" sz="2800" dirty="0" smtClean="0"/>
              <a:t>4.Это было в мае, когда деревья уже оделись листвой .</a:t>
            </a:r>
          </a:p>
          <a:p>
            <a:r>
              <a:rPr lang="ru-RU" sz="2800" dirty="0" smtClean="0"/>
              <a:t>5.На месте том, где в гору поднимается дорога, изрытая дождями, три сосны стоят.</a:t>
            </a:r>
          </a:p>
          <a:p>
            <a:r>
              <a:rPr lang="ru-RU" sz="2800" dirty="0" smtClean="0"/>
              <a:t>6.Книга – это многовековой опыт, который делает бессмертным род людской на земле.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Пользователь\Рабочий стол\пер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2343" y="3929066"/>
            <a:ext cx="4151657" cy="271070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472518" cy="6038872"/>
          </a:xfrm>
        </p:spPr>
        <p:txBody>
          <a:bodyPr/>
          <a:lstStyle/>
          <a:p>
            <a:r>
              <a:rPr lang="ru-RU" sz="2800" b="1" i="1" dirty="0" smtClean="0"/>
              <a:t>Продолжите предложения, добавив в них придаточные.  Определите вид придаточных  </a:t>
            </a:r>
            <a:endParaRPr lang="ru-RU" sz="2800" dirty="0" smtClean="0"/>
          </a:p>
          <a:p>
            <a:r>
              <a:rPr lang="ru-RU" i="1" dirty="0" smtClean="0"/>
              <a:t>     </a:t>
            </a:r>
            <a:r>
              <a:rPr lang="ru-RU" sz="6000" i="1" dirty="0" smtClean="0"/>
              <a:t>Я убежден…   Могу с уверенностью  сказать… Мне кажется… </a:t>
            </a:r>
            <a:endParaRPr lang="ru-RU" sz="6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Пользователь\Рабочий стол\книг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95875" y="357166"/>
            <a:ext cx="4048125" cy="612457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5929322" cy="614366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Переделайте предложения так, чтобы они стали сложноподчиненными.</a:t>
            </a:r>
            <a:endParaRPr lang="ru-RU" dirty="0" smtClean="0"/>
          </a:p>
          <a:p>
            <a:r>
              <a:rPr lang="ru-RU" sz="3200" dirty="0" smtClean="0"/>
              <a:t>1)Книги есть отчет о пути, пройденном человечеством.  </a:t>
            </a:r>
          </a:p>
          <a:p>
            <a:r>
              <a:rPr lang="ru-RU" sz="3200" dirty="0" smtClean="0"/>
              <a:t>2)Страница книги – огромный экран, отображающий действительность. </a:t>
            </a:r>
            <a:r>
              <a:rPr lang="ru-RU" sz="3200" dirty="0" smtClean="0"/>
              <a:t> </a:t>
            </a:r>
            <a:endParaRPr lang="ru-RU" sz="3200" dirty="0" smtClean="0"/>
          </a:p>
          <a:p>
            <a:r>
              <a:rPr lang="ru-RU" sz="3200" dirty="0" smtClean="0"/>
              <a:t>3)Без книги человек был бы путником, затерявшимся в ночной пустыне</a:t>
            </a:r>
            <a:endParaRPr lang="ru-RU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Пользователь\Рабочий стол\larg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214686"/>
            <a:ext cx="2071702" cy="167876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8929718" cy="6286544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Проверим</a:t>
            </a:r>
            <a:endParaRPr lang="ru-RU" dirty="0" smtClean="0"/>
          </a:p>
          <a:p>
            <a:r>
              <a:rPr lang="ru-RU" sz="2800" dirty="0" smtClean="0"/>
              <a:t>1)Книги есть отчет о пути, пройденном человечеством. (Книги есть отчет о пути, который прошло человечество).</a:t>
            </a:r>
          </a:p>
          <a:p>
            <a:r>
              <a:rPr lang="ru-RU" sz="2800" dirty="0" smtClean="0"/>
              <a:t>2)Страница книги – огромный экран, отображающий действительность. (Страница книги – огромный экран, который отображает действительность). </a:t>
            </a:r>
          </a:p>
          <a:p>
            <a:r>
              <a:rPr lang="ru-RU" sz="2800" dirty="0" smtClean="0"/>
              <a:t>3)Без книги человек был бы путником, затерявшимся в ночной пустыне.</a:t>
            </a:r>
          </a:p>
          <a:p>
            <a:r>
              <a:rPr lang="ru-RU" sz="2800" dirty="0" smtClean="0"/>
              <a:t>(Без книги человек был бы путником, который затерялся в ночной пустыне).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643998" cy="6215106"/>
          </a:xfrm>
        </p:spPr>
        <p:txBody>
          <a:bodyPr/>
          <a:lstStyle/>
          <a:p>
            <a:r>
              <a:rPr lang="ru-RU" b="1" dirty="0" smtClean="0"/>
              <a:t>Знания и умения, которыми вы сегодня должны были овладеть</a:t>
            </a:r>
            <a:r>
              <a:rPr lang="ru-RU" dirty="0" smtClean="0"/>
              <a:t>:</a:t>
            </a:r>
          </a:p>
          <a:p>
            <a:pPr lvl="0"/>
            <a:r>
              <a:rPr lang="ru-RU" sz="3600" dirty="0" smtClean="0"/>
              <a:t>знать структурные особенности сложноподчиненных предложений;</a:t>
            </a:r>
          </a:p>
          <a:p>
            <a:pPr lvl="0"/>
            <a:r>
              <a:rPr lang="ru-RU" sz="3600" dirty="0" smtClean="0"/>
              <a:t> различать виды придаточных предложений, используя алгоритм определения вида придаточного предложения;</a:t>
            </a:r>
          </a:p>
          <a:p>
            <a:pPr lvl="0"/>
            <a:r>
              <a:rPr lang="ru-RU" sz="3600" dirty="0" smtClean="0"/>
              <a:t>уметь правильно ставить знаки препинания.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2357454"/>
          </a:xfrm>
        </p:spPr>
        <p:txBody>
          <a:bodyPr/>
          <a:lstStyle/>
          <a:p>
            <a:r>
              <a:rPr lang="ru-RU" b="1" dirty="0" smtClean="0"/>
              <a:t>Домашнее задание. П .           упр.  №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3557" name="Picture 5" descr="C:\Documents and Settings\Пользователь\Рабочий стол\56525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7245" y="1785926"/>
            <a:ext cx="4946755" cy="4572032"/>
          </a:xfrm>
          <a:prstGeom prst="rect">
            <a:avLst/>
          </a:prstGeom>
          <a:noFill/>
        </p:spPr>
      </p:pic>
      <p:pic>
        <p:nvPicPr>
          <p:cNvPr id="23558" name="Picture 6" descr="C:\Documents and Settings\Пользователь\Рабочий стол\04-08-2015-10-21-09-russkijjazykteorijaot5do9klass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7" y="1857340"/>
            <a:ext cx="3571900" cy="5000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643998" cy="6643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b="1" dirty="0" smtClean="0"/>
              <a:t>             </a:t>
            </a:r>
            <a:r>
              <a:rPr lang="ru-RU" b="1" dirty="0" smtClean="0">
                <a:latin typeface="+mj-lt"/>
              </a:rPr>
              <a:t>Цель </a:t>
            </a:r>
            <a:r>
              <a:rPr lang="ru-RU" b="1" dirty="0">
                <a:latin typeface="+mj-lt"/>
              </a:rPr>
              <a:t>:</a:t>
            </a:r>
            <a:endParaRPr lang="ru-RU" dirty="0">
              <a:latin typeface="+mj-lt"/>
            </a:endParaRPr>
          </a:p>
          <a:p>
            <a:r>
              <a:rPr lang="ru-RU" dirty="0">
                <a:latin typeface="+mj-lt"/>
              </a:rPr>
              <a:t> </a:t>
            </a:r>
            <a:r>
              <a:rPr lang="ru-RU" i="1" dirty="0">
                <a:latin typeface="+mj-lt"/>
              </a:rPr>
              <a:t>организовать учебную деятельность учащихся  по освоению определения видов сложноподчинённых предложений и по освоению первичных умений определять вид сложноподчинённых предложений.</a:t>
            </a:r>
            <a:endParaRPr lang="ru-RU" dirty="0">
              <a:latin typeface="+mj-lt"/>
            </a:endParaRPr>
          </a:p>
          <a:p>
            <a:pPr>
              <a:buNone/>
            </a:pPr>
            <a:r>
              <a:rPr lang="ru-RU" b="1" dirty="0" smtClean="0">
                <a:latin typeface="+mj-lt"/>
              </a:rPr>
              <a:t>           Задачи</a:t>
            </a:r>
            <a:r>
              <a:rPr lang="ru-RU" b="1" dirty="0">
                <a:latin typeface="+mj-lt"/>
              </a:rPr>
              <a:t>:  </a:t>
            </a:r>
            <a:endParaRPr lang="ru-RU" dirty="0">
              <a:latin typeface="+mj-lt"/>
            </a:endParaRPr>
          </a:p>
          <a:p>
            <a:r>
              <a:rPr lang="ru-RU" i="1" dirty="0">
                <a:latin typeface="+mj-lt"/>
              </a:rPr>
              <a:t>1) закрепить умения отличать сложноподчиненные предложения от других видов сложных предложений;</a:t>
            </a:r>
            <a:endParaRPr lang="ru-RU" dirty="0">
              <a:latin typeface="+mj-lt"/>
            </a:endParaRPr>
          </a:p>
          <a:p>
            <a:r>
              <a:rPr lang="ru-RU" i="1" dirty="0">
                <a:latin typeface="+mj-lt"/>
              </a:rPr>
              <a:t> 2)проверить умения определять место придаточной части в составе      сложноподчиненного предложения;  </a:t>
            </a:r>
            <a:endParaRPr lang="ru-RU" dirty="0">
              <a:latin typeface="+mj-lt"/>
            </a:endParaRPr>
          </a:p>
          <a:p>
            <a:r>
              <a:rPr lang="ru-RU" i="1" dirty="0">
                <a:latin typeface="+mj-lt"/>
              </a:rPr>
              <a:t>3)способствовать формированию интереса к чтению;</a:t>
            </a:r>
            <a:endParaRPr lang="ru-RU" dirty="0">
              <a:latin typeface="+mj-lt"/>
            </a:endParaRPr>
          </a:p>
          <a:p>
            <a:r>
              <a:rPr lang="ru-RU" i="1" dirty="0">
                <a:latin typeface="+mj-lt"/>
              </a:rPr>
              <a:t>4) организовать процесс ознакомления учащихся с алгоритмом;</a:t>
            </a:r>
            <a:endParaRPr lang="ru-RU" dirty="0"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215106"/>
          </a:xfrm>
        </p:spPr>
        <p:txBody>
          <a:bodyPr>
            <a:normAutofit/>
          </a:bodyPr>
          <a:lstStyle/>
          <a:p>
            <a:r>
              <a:rPr lang="ru-RU" sz="2800" b="1" i="1" dirty="0"/>
              <a:t>Расположите предложения в необходимой последовательности, чтобы получился текст.</a:t>
            </a:r>
            <a:endParaRPr lang="ru-RU" sz="2800" dirty="0"/>
          </a:p>
          <a:p>
            <a:r>
              <a:rPr lang="ru-RU" sz="2800" b="1" dirty="0"/>
              <a:t>1.</a:t>
            </a:r>
            <a:r>
              <a:rPr lang="ru-RU" sz="2800" dirty="0"/>
              <a:t> Очень скоро любимая книга превращается в друга семьи.</a:t>
            </a:r>
          </a:p>
          <a:p>
            <a:r>
              <a:rPr lang="ru-RU" sz="2800" b="1" dirty="0"/>
              <a:t> 2</a:t>
            </a:r>
            <a:r>
              <a:rPr lang="ru-RU" sz="2800" dirty="0"/>
              <a:t>.Когда семья несколько вечеров подряд читает одну книгу, это невольно влечет за собой обмен мыслями.</a:t>
            </a:r>
          </a:p>
          <a:p>
            <a:r>
              <a:rPr lang="ru-RU" sz="2800" b="1" dirty="0"/>
              <a:t> 3</a:t>
            </a:r>
            <a:r>
              <a:rPr lang="ru-RU" sz="2800" dirty="0"/>
              <a:t>.Попробуйте читать книгу вслух вместе со своими близкими, и вы не пожалеете об этом. </a:t>
            </a:r>
          </a:p>
          <a:p>
            <a:r>
              <a:rPr lang="ru-RU" sz="2800" dirty="0"/>
              <a:t> </a:t>
            </a:r>
            <a:r>
              <a:rPr lang="ru-RU" sz="2800" b="1" i="1" dirty="0"/>
              <a:t>Подчеркните главные члены предложения. Укажите виды предложений (простое, ССП, БСП, СПП).</a:t>
            </a:r>
            <a:endParaRPr lang="ru-RU" sz="28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643998" cy="6286544"/>
          </a:xfrm>
        </p:spPr>
        <p:txBody>
          <a:bodyPr/>
          <a:lstStyle/>
          <a:p>
            <a:r>
              <a:rPr lang="ru-RU" b="1" dirty="0" smtClean="0"/>
              <a:t>Проверим</a:t>
            </a:r>
            <a:endParaRPr lang="ru-RU" dirty="0" smtClean="0"/>
          </a:p>
          <a:p>
            <a:r>
              <a:rPr lang="ru-RU" sz="4000" i="1" dirty="0" smtClean="0"/>
              <a:t>Когда семья несколько вечеров подряд читает одну книгу, это невольно влечет за собой обмен мыслями.(</a:t>
            </a:r>
            <a:r>
              <a:rPr lang="ru-RU" sz="4000" b="1" i="1" dirty="0" smtClean="0"/>
              <a:t>СПП</a:t>
            </a:r>
            <a:r>
              <a:rPr lang="ru-RU" sz="4000" i="1" dirty="0" smtClean="0"/>
              <a:t>) Очень скоро любимая книга превращается в друга семьи. (</a:t>
            </a:r>
            <a:r>
              <a:rPr lang="ru-RU" sz="4000" b="1" i="1" dirty="0" smtClean="0"/>
              <a:t>Простое</a:t>
            </a:r>
            <a:r>
              <a:rPr lang="ru-RU" sz="4000" i="1" dirty="0" smtClean="0"/>
              <a:t>) Попробуйте читать книгу вслух вместе со своими близкими, и вы не пожалеете об этом. (</a:t>
            </a:r>
            <a:r>
              <a:rPr lang="ru-RU" sz="4000" b="1" i="1" dirty="0" smtClean="0"/>
              <a:t>ССП</a:t>
            </a:r>
            <a:r>
              <a:rPr lang="ru-RU" sz="4000" b="1" dirty="0" smtClean="0"/>
              <a:t> </a:t>
            </a:r>
            <a:r>
              <a:rPr lang="ru-RU" sz="4000" dirty="0" smtClean="0"/>
              <a:t>)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b="16298"/>
          <a:stretch>
            <a:fillRect/>
          </a:stretch>
        </p:blipFill>
        <p:spPr bwMode="auto">
          <a:xfrm>
            <a:off x="214282" y="214290"/>
            <a:ext cx="8715436" cy="64294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572560" cy="6357982"/>
          </a:xfrm>
        </p:spPr>
        <p:txBody>
          <a:bodyPr>
            <a:normAutofit fontScale="92500"/>
          </a:bodyPr>
          <a:lstStyle/>
          <a:p>
            <a:r>
              <a:rPr lang="ru-RU" sz="3000" b="1" i="1" dirty="0" smtClean="0"/>
              <a:t>Алгоритм рассуждения при определении вида придаточного предложения:</a:t>
            </a:r>
            <a:endParaRPr lang="ru-RU" sz="3000" dirty="0" smtClean="0"/>
          </a:p>
          <a:p>
            <a:endParaRPr lang="ru-RU" dirty="0" smtClean="0"/>
          </a:p>
          <a:p>
            <a:r>
              <a:rPr lang="ru-RU" sz="3200" dirty="0" smtClean="0"/>
              <a:t>1</a:t>
            </a:r>
            <a:r>
              <a:rPr lang="ru-RU" sz="3200" dirty="0" smtClean="0"/>
              <a:t>)  найти грамматические основы,</a:t>
            </a:r>
          </a:p>
          <a:p>
            <a:r>
              <a:rPr lang="ru-RU" sz="3200" dirty="0" smtClean="0"/>
              <a:t>2)  установить смысловые отношения между частями сложного предложения, определить главное и придаточное предложения,</a:t>
            </a:r>
          </a:p>
          <a:p>
            <a:r>
              <a:rPr lang="ru-RU" sz="3200" dirty="0" smtClean="0"/>
              <a:t>3)  поставить вопрос от главного к придаточному,</a:t>
            </a:r>
          </a:p>
          <a:p>
            <a:r>
              <a:rPr lang="ru-RU" sz="3200" dirty="0" smtClean="0"/>
              <a:t>4)  найти союз или союзное слово в придаточном предложении, по вопросу и союзу определить вид придаточного предложения.</a:t>
            </a:r>
          </a:p>
          <a:p>
            <a:endParaRPr lang="ru-RU" b="1" i="1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71604" y="2857496"/>
            <a:ext cx="6500857" cy="3143272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57159" y="785794"/>
            <a:ext cx="82868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Синтаксическая модель  сложноподчиненного  предложения  с придаточным определительным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1285884"/>
          </a:xfrm>
        </p:spPr>
        <p:txBody>
          <a:bodyPr>
            <a:normAutofit fontScale="52500" lnSpcReduction="20000"/>
          </a:bodyPr>
          <a:lstStyle/>
          <a:p>
            <a:pPr lvl="0" fontAlgn="base">
              <a:spcAft>
                <a:spcPct val="0"/>
              </a:spcAft>
            </a:pPr>
            <a:r>
              <a:rPr lang="ru-RU" sz="5400" b="1" dirty="0" smtClean="0">
                <a:solidFill>
                  <a:schemeClr val="tx1"/>
                </a:solidFill>
                <a:latin typeface="+mj-lt"/>
                <a:ea typeface="Calibri" pitchFamily="34" charset="0"/>
                <a:cs typeface="Times New Roman" pitchFamily="18" charset="0"/>
              </a:rPr>
              <a:t>Синтаксическая модель  сложноподчиненного  предложения  с придаточным </a:t>
            </a:r>
            <a:r>
              <a:rPr lang="ru-RU" sz="6000" b="1" dirty="0" smtClean="0">
                <a:latin typeface="+mj-lt"/>
              </a:rPr>
              <a:t>изъяснительным</a:t>
            </a:r>
            <a:r>
              <a:rPr lang="ru-RU" sz="5300" b="1" dirty="0" smtClean="0">
                <a:latin typeface="+mj-lt"/>
              </a:rPr>
              <a:t>:</a:t>
            </a:r>
            <a:endParaRPr lang="ru-RU" sz="5300" dirty="0" smtClean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43042" y="2357431"/>
            <a:ext cx="5357850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72518" cy="163279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 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57224" y="1857364"/>
            <a:ext cx="7715304" cy="464347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42860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Синтаксическая модель  сложноподчиненного  предложения  с придаточным  обстоятельственным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</TotalTime>
  <Words>482</Words>
  <Application>Microsoft Office PowerPoint</Application>
  <PresentationFormat>Экран (4:3)</PresentationFormat>
  <Paragraphs>53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   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Billy</dc:creator>
  <cp:lastModifiedBy>Billy</cp:lastModifiedBy>
  <cp:revision>9</cp:revision>
  <dcterms:created xsi:type="dcterms:W3CDTF">2015-10-10T19:40:12Z</dcterms:created>
  <dcterms:modified xsi:type="dcterms:W3CDTF">2015-10-10T21:08:58Z</dcterms:modified>
</cp:coreProperties>
</file>