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</p:sldMasterIdLst>
  <p:sldIdLst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86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279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34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124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0803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69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4757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7194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6196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7756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6913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180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4289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9218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0797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4632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403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3969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1556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704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5702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1114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89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1934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9672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7881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4431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1806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2297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88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3609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3054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977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716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9409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74330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92429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6495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1640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87780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0229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3491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43426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30163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516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43466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3655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67100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97542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52108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91707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009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951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166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719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880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79401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66380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03711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72996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75286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000108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Классификация игр</a:t>
            </a:r>
            <a:b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endParaRPr lang="ru-RU" sz="40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5572164"/>
          </a:xfrm>
        </p:spPr>
        <p:txBody>
          <a:bodyPr>
            <a:normAutofit fontScale="850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Г.К. </a:t>
            </a:r>
            <a:r>
              <a:rPr lang="ru-RU" b="1" i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Селевко</a:t>
            </a: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классифицирует педагогические игры по следующим параметрам игровых технологий:</a:t>
            </a:r>
            <a:endParaRPr lang="ru-RU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– по области деятельности: физические, интеллектуальные, трудовые, социальные, психологические;</a:t>
            </a:r>
          </a:p>
          <a:p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– по характеру педагогического процесса: обучающие, </a:t>
            </a:r>
            <a:r>
              <a:rPr lang="ru-RU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тренинговые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, контролирующие, обобщающие, познавательные, воспитательные, развивающие, репродуктивные, продуктивные, творческие, коммуникативные, диагностические, </a:t>
            </a:r>
            <a:r>
              <a:rPr lang="ru-RU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профориентационные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, психотехнические;</a:t>
            </a:r>
          </a:p>
          <a:p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– по игровой методике: предметно-сюжетные, ролевые, деловые, имитационные, драматизации;</a:t>
            </a:r>
          </a:p>
          <a:p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– по предметной области: математические, музыкальные, театральные, трудовые, технические, народные, управленческие, коммерческие и т.д.;</a:t>
            </a:r>
          </a:p>
          <a:p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– по игровой среде: без предметов, с предметами, настольные, комнатные, уличные, телевизионные, компьютерные и т.д.</a:t>
            </a:r>
          </a:p>
          <a:p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278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857272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Творческое объединение «Театр и дети».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5125" name="Picture 5" descr="C:\Documents and Settings\Игорь 007\Рабочий стол\ааа\P10122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8511" y="1340768"/>
            <a:ext cx="7572428" cy="5643578"/>
          </a:xfrm>
          <a:prstGeom prst="rect">
            <a:avLst/>
          </a:prstGeom>
          <a:noFill/>
        </p:spPr>
      </p:pic>
      <p:pic>
        <p:nvPicPr>
          <p:cNvPr id="5127" name="Picture 7" descr="C:\Documents and Settings\Игорь 007\Рабочий стол\100OLYMP\P52028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1861" y="1344718"/>
            <a:ext cx="7643866" cy="5786454"/>
          </a:xfrm>
          <a:prstGeom prst="rect">
            <a:avLst/>
          </a:prstGeom>
          <a:noFill/>
        </p:spPr>
      </p:pic>
      <p:pic>
        <p:nvPicPr>
          <p:cNvPr id="5123" name="Picture 3" descr="C:\Documents and Settings\Игорь 007\Рабочий стол\ааа\DSC0087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4076" y="1269455"/>
            <a:ext cx="7643866" cy="57864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43658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29600" cy="928710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Педагогические принципы.</a:t>
            </a:r>
            <a:endParaRPr lang="ru-RU" sz="36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72164"/>
          </a:xfrm>
        </p:spPr>
        <p:txBody>
          <a:bodyPr>
            <a:normAutofit fontScale="77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lvl="0"/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«Знаешь сам – поделись с товарищем».</a:t>
            </a:r>
          </a:p>
          <a:p>
            <a:pPr lvl="0"/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«Обучаемся играя» (широкое использование игровой природы ребенка, подростка в процессе обучения и развития их творческого потенциала).</a:t>
            </a:r>
          </a:p>
          <a:p>
            <a:pPr lvl="0"/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«</a:t>
            </a:r>
            <a:r>
              <a:rPr lang="ru-RU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ребенок=игра=перевоплощение=творческая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природа </a:t>
            </a:r>
            <a:r>
              <a:rPr lang="ru-RU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детей=обучающий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игровой </a:t>
            </a:r>
            <a:r>
              <a:rPr lang="ru-RU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процесс=ребенок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– универсальный актер» (развитие и закрепление знаний и умений участников коллектива при помощи игры с перевоплощением, основанной на творческой сущности детей. Идти от воспитанника коллектива, от его возможностей, способностей).</a:t>
            </a:r>
          </a:p>
          <a:p>
            <a:pPr lvl="0"/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«Я сам».</a:t>
            </a:r>
          </a:p>
          <a:p>
            <a:pPr lvl="0"/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«Мы в тебя верим».</a:t>
            </a:r>
          </a:p>
          <a:p>
            <a:pPr lvl="0"/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«Самооценка».</a:t>
            </a:r>
          </a:p>
          <a:p>
            <a:pPr lvl="0"/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«Дал слово – держи».</a:t>
            </a:r>
          </a:p>
          <a:p>
            <a:pPr lvl="0"/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«Лучшие из лучших».</a:t>
            </a:r>
          </a:p>
          <a:p>
            <a:pPr lvl="0"/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«Все, что получил в театре, - в жизни пригодится».</a:t>
            </a:r>
          </a:p>
          <a:p>
            <a:pPr lvl="0"/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«Идем к единой цели вместе».</a:t>
            </a:r>
          </a:p>
          <a:p>
            <a:pPr lvl="0"/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«Вдали от дома своего».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482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Documents and Settings\Игорь 007\Рабочий стол\ааа\DSC0089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90" t="6559" r="7661" b="8279"/>
          <a:stretch>
            <a:fillRect/>
          </a:stretch>
        </p:blipFill>
        <p:spPr bwMode="auto">
          <a:xfrm rot="16200000">
            <a:off x="3536161" y="1678757"/>
            <a:ext cx="6286520" cy="4071966"/>
          </a:xfrm>
          <a:prstGeom prst="rect">
            <a:avLst/>
          </a:prstGeom>
          <a:noFill/>
        </p:spPr>
      </p:pic>
      <p:pic>
        <p:nvPicPr>
          <p:cNvPr id="9226" name="Picture 10" descr="C:\Documents and Settings\Игорь 007\Рабочий стол\ааа\DSC0085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571520" y="1643008"/>
            <a:ext cx="6286546" cy="4143438"/>
          </a:xfrm>
          <a:prstGeom prst="rect">
            <a:avLst/>
          </a:prstGeom>
          <a:noFill/>
        </p:spPr>
      </p:pic>
      <p:pic>
        <p:nvPicPr>
          <p:cNvPr id="9227" name="Picture 11" descr="C:\Documents and Settings\Игорь 007\Рабочий стол\ааа\DSC0084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357567" y="1500161"/>
            <a:ext cx="6357958" cy="4357720"/>
          </a:xfrm>
          <a:prstGeom prst="rect">
            <a:avLst/>
          </a:prstGeom>
          <a:noFill/>
        </p:spPr>
      </p:pic>
      <p:pic>
        <p:nvPicPr>
          <p:cNvPr id="9224" name="Picture 8" descr="C:\Documents and Settings\Игорь 007\Рабочий стол\ааа\DSC0085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14" t="4793" b="2670"/>
          <a:stretch>
            <a:fillRect/>
          </a:stretch>
        </p:blipFill>
        <p:spPr bwMode="auto">
          <a:xfrm rot="5400000">
            <a:off x="-714384" y="1714460"/>
            <a:ext cx="6357958" cy="3929122"/>
          </a:xfrm>
          <a:prstGeom prst="rect">
            <a:avLst/>
          </a:prstGeom>
          <a:noFill/>
        </p:spPr>
      </p:pic>
      <p:pic>
        <p:nvPicPr>
          <p:cNvPr id="9225" name="Picture 9" descr="C:\Documents and Settings\Игорь 007\Рабочий стол\ааа\DSC0085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214678" y="1428712"/>
            <a:ext cx="6286544" cy="4572032"/>
          </a:xfrm>
          <a:prstGeom prst="rect">
            <a:avLst/>
          </a:prstGeom>
          <a:noFill/>
        </p:spPr>
      </p:pic>
      <p:pic>
        <p:nvPicPr>
          <p:cNvPr id="9218" name="Picture 2" descr="C:\Documents and Settings\Игорь 007\Рабочий стол\ааа\DSC0089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83" t="6383" r="2660" b="8511"/>
          <a:stretch>
            <a:fillRect/>
          </a:stretch>
        </p:blipFill>
        <p:spPr bwMode="auto">
          <a:xfrm rot="5400000">
            <a:off x="-714401" y="1571601"/>
            <a:ext cx="6429398" cy="4143403"/>
          </a:xfrm>
          <a:prstGeom prst="rect">
            <a:avLst/>
          </a:prstGeom>
          <a:noFill/>
        </p:spPr>
      </p:pic>
      <p:pic>
        <p:nvPicPr>
          <p:cNvPr id="9223" name="Picture 7" descr="C:\Documents and Settings\Игорь 007\Рабочий стол\ааа\DSC00856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429005" y="1500164"/>
            <a:ext cx="6357955" cy="4357718"/>
          </a:xfrm>
          <a:prstGeom prst="rect">
            <a:avLst/>
          </a:prstGeom>
          <a:noFill/>
        </p:spPr>
      </p:pic>
      <p:pic>
        <p:nvPicPr>
          <p:cNvPr id="9220" name="Picture 4" descr="C:\Documents and Settings\Игорь 007\Рабочий стол\ааа\DSC00890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42" t="6590" r="8238" b="5541"/>
          <a:stretch>
            <a:fillRect/>
          </a:stretch>
        </p:blipFill>
        <p:spPr bwMode="auto">
          <a:xfrm rot="16200000">
            <a:off x="-678680" y="1535880"/>
            <a:ext cx="6429396" cy="4214843"/>
          </a:xfrm>
          <a:prstGeom prst="rect">
            <a:avLst/>
          </a:prstGeom>
          <a:noFill/>
        </p:spPr>
      </p:pic>
      <p:pic>
        <p:nvPicPr>
          <p:cNvPr id="9221" name="Picture 5" descr="C:\Documents and Settings\Игорь 007\Рабочий стол\ааа\DSC00889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98" t="6897" r="5748" b="8621"/>
          <a:stretch>
            <a:fillRect/>
          </a:stretch>
        </p:blipFill>
        <p:spPr bwMode="auto">
          <a:xfrm rot="16200000">
            <a:off x="3393285" y="1464443"/>
            <a:ext cx="6429396" cy="4357718"/>
          </a:xfrm>
          <a:prstGeom prst="rect">
            <a:avLst/>
          </a:prstGeom>
          <a:noFill/>
        </p:spPr>
      </p:pic>
      <p:pic>
        <p:nvPicPr>
          <p:cNvPr id="9222" name="Picture 6" descr="C:\Documents and Settings\Игорь 007\Рабочий стол\ааа\DSC00887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28" t="9385" r="3809" b="6971"/>
          <a:stretch>
            <a:fillRect/>
          </a:stretch>
        </p:blipFill>
        <p:spPr bwMode="auto">
          <a:xfrm rot="16200000">
            <a:off x="-607243" y="1464443"/>
            <a:ext cx="6429396" cy="4357718"/>
          </a:xfrm>
          <a:prstGeom prst="rect">
            <a:avLst/>
          </a:prstGeom>
          <a:noFill/>
        </p:spPr>
      </p:pic>
      <p:pic>
        <p:nvPicPr>
          <p:cNvPr id="9229" name="Picture 13" descr="C:\Documents and Settings\Игорь 007\Рабочий стол\ааа\DSC00847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5728"/>
            <a:ext cx="9144000" cy="6572272"/>
          </a:xfrm>
          <a:prstGeom prst="rect">
            <a:avLst/>
          </a:prstGeom>
          <a:noFill/>
        </p:spPr>
      </p:pic>
      <p:pic>
        <p:nvPicPr>
          <p:cNvPr id="9228" name="Picture 12" descr="C:\Documents and Settings\Игорь 007\Рабочий стол\ааа\DSC00845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28535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57166"/>
            <a:ext cx="8229600" cy="6500834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«В игре раскрывается перед детьми мир, раскрываются творческие способности личности. Без игры не может быть полноценного умственного развития. Игра – это огромное светлое окно, через которое в духовный мир ребенка врывается живительный поток представлений, понятие об окружающем. Игра – это искра, зажигающая огонек пытливости и любознательности».       </a:t>
            </a:r>
          </a:p>
          <a:p>
            <a:pPr algn="r">
              <a:buNone/>
            </a:pP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                                                                           В.А.Сухомлинский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135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193</Words>
  <Application>Microsoft Office PowerPoint</Application>
  <PresentationFormat>Экран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1_Поток</vt:lpstr>
      <vt:lpstr>2_Поток</vt:lpstr>
      <vt:lpstr>3_Поток</vt:lpstr>
      <vt:lpstr>4_Поток</vt:lpstr>
      <vt:lpstr>5_Поток</vt:lpstr>
      <vt:lpstr>Классификация игр </vt:lpstr>
      <vt:lpstr>Творческое объединение «Театр и дети».</vt:lpstr>
      <vt:lpstr>Педагогические принципы.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организации игровой формы проведения учебного занятия моя позиция  – работать вместе с детьми. </dc:title>
  <dc:creator>Дом</dc:creator>
  <cp:lastModifiedBy>Дом</cp:lastModifiedBy>
  <cp:revision>4</cp:revision>
  <dcterms:created xsi:type="dcterms:W3CDTF">2015-10-12T05:03:56Z</dcterms:created>
  <dcterms:modified xsi:type="dcterms:W3CDTF">2015-10-12T05:49:23Z</dcterms:modified>
</cp:coreProperties>
</file>