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8" r:id="rId4"/>
    <p:sldId id="280" r:id="rId5"/>
    <p:sldId id="288" r:id="rId6"/>
    <p:sldId id="289" r:id="rId7"/>
    <p:sldId id="290" r:id="rId8"/>
    <p:sldId id="283" r:id="rId9"/>
    <p:sldId id="291" r:id="rId10"/>
    <p:sldId id="286" r:id="rId11"/>
    <p:sldId id="287" r:id="rId12"/>
    <p:sldId id="285" r:id="rId13"/>
    <p:sldId id="271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276600" y="1052513"/>
            <a:ext cx="2133600" cy="3651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  <a:latin typeface="Arbat-Bold" pitchFamily="2" charset="0"/>
              </a:defRPr>
            </a:lvl1pPr>
          </a:lstStyle>
          <a:p>
            <a:pPr>
              <a:defRPr/>
            </a:pPr>
            <a:fld id="{5E740544-0523-4DD8-B693-FF3AE9229ED6}" type="datetimeFigureOut">
              <a:rPr lang="ru-RU"/>
              <a:pPr>
                <a:defRPr/>
              </a:pPr>
              <a:t>29.09.2015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B6C0C-B9F7-469B-9040-AAB03D6E634B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5BFF5-E16A-42F0-B657-CC9CFDE1F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73042-A12F-435E-AB23-2885C8DD33F4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67D1-27C9-429C-9B7F-30F997CC1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40117-0658-43BA-B7AA-C1793C30CE3B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A1A0-8BFB-4D84-8DF2-DE26732A10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EB12C-3462-4D49-AB32-2C1B96DAFC92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4BD7C-2943-4A85-A98A-52FCDCD7B1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076E0-34F1-4B2F-8410-30DAFB20234B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17CD5-28A1-4A07-9E17-6847EB5B4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00BFA-8F79-4BF5-A2AA-A6D574CD1CF6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CEA0A-1ED7-4944-90F1-9449E7A39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45804-4142-402A-92F0-DBEEF7A59D75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E8618-23A0-4F63-AB97-53A87493C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AE844-02B1-45F3-80BB-931CD625CBF7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3CD03-DFDE-473F-8E31-AF0C0E37E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ul Reaver\Desktop\Новая папка\создание шаблонов\6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616532-BFB2-4ADE-846F-316CC7A40A73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36B6C5-E340-4705-8564-DAA7FB061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Овал 8">
            <a:hlinkClick r:id="" action="ppaction://hlinkshowjump?jump=nextslide"/>
          </p:cNvPr>
          <p:cNvSpPr/>
          <p:nvPr userDrawn="1"/>
        </p:nvSpPr>
        <p:spPr>
          <a:xfrm>
            <a:off x="7812360" y="5517232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Овал 7">
            <a:hlinkClick r:id="" action="ppaction://hlinkshowjump?jump=firstslide"/>
          </p:cNvPr>
          <p:cNvSpPr/>
          <p:nvPr userDrawn="1"/>
        </p:nvSpPr>
        <p:spPr>
          <a:xfrm>
            <a:off x="611560" y="5157192"/>
            <a:ext cx="504056" cy="5040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0" name="Овал 19">
            <a:hlinkClick r:id="" action="ppaction://hlinkshowjump?jump=lastslide"/>
          </p:cNvPr>
          <p:cNvSpPr/>
          <p:nvPr userDrawn="1"/>
        </p:nvSpPr>
        <p:spPr>
          <a:xfrm>
            <a:off x="1043608" y="5589240"/>
            <a:ext cx="504056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7" r:id="rId2"/>
    <p:sldLayoutId id="2147483686" r:id="rId3"/>
    <p:sldLayoutId id="2147483678" r:id="rId4"/>
    <p:sldLayoutId id="2147483679" r:id="rId5"/>
    <p:sldLayoutId id="2147483680" r:id="rId6"/>
    <p:sldLayoutId id="2147483687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bat-Bold" pitchFamily="2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chemeClr val="bg1"/>
          </a:solidFill>
          <a:latin typeface="Arbat-Bold" pitchFamily="2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 kern="1200">
          <a:solidFill>
            <a:schemeClr val="bg1"/>
          </a:solidFill>
          <a:latin typeface="Arbat-Bold" pitchFamily="2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chemeClr val="bg1"/>
          </a:solidFill>
          <a:latin typeface="Arbat-Bold" pitchFamily="2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chemeClr val="bg1"/>
          </a:solidFill>
          <a:latin typeface="Arbat-Bold" pitchFamily="2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chemeClr val="bg1"/>
          </a:solidFill>
          <a:latin typeface="Arbat-Bold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4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+mj-lt"/>
              </a:rPr>
              <a:t>The 30</a:t>
            </a:r>
            <a:r>
              <a:rPr lang="en-US" baseline="30000" dirty="0" smtClean="0">
                <a:latin typeface="+mj-lt"/>
              </a:rPr>
              <a:t>th</a:t>
            </a:r>
            <a:r>
              <a:rPr lang="en-US" dirty="0" smtClean="0">
                <a:latin typeface="+mj-lt"/>
              </a:rPr>
              <a:t> of September</a:t>
            </a: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err="1" smtClean="0">
                <a:latin typeface="+mj-lt"/>
              </a:rPr>
              <a:t>Classwork</a:t>
            </a:r>
            <a:endParaRPr lang="ru-RU" dirty="0" smtClean="0">
              <a:latin typeface="+mj-lt"/>
            </a:endParaRPr>
          </a:p>
        </p:txBody>
      </p:sp>
      <p:sp>
        <p:nvSpPr>
          <p:cNvPr id="5123" name="TextBox 5"/>
          <p:cNvSpPr txBox="1">
            <a:spLocks noChangeArrowheads="1"/>
          </p:cNvSpPr>
          <p:nvPr/>
        </p:nvSpPr>
        <p:spPr bwMode="auto">
          <a:xfrm>
            <a:off x="2411413" y="2349500"/>
            <a:ext cx="40719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i="1" dirty="0">
              <a:solidFill>
                <a:schemeClr val="bg1"/>
              </a:solidFill>
              <a:latin typeface="Arbat-Bold" pitchFamily="2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852936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i="1" u="sng" dirty="0" smtClean="0">
                <a:solidFill>
                  <a:schemeClr val="bg1"/>
                </a:solidFill>
                <a:latin typeface="+mn-lt"/>
              </a:rPr>
              <a:t>“Will she see a UFO?”</a:t>
            </a:r>
            <a:endParaRPr lang="ru-RU" sz="6000" i="1" u="sng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2088"/>
          </a:xfrm>
        </p:spPr>
        <p:txBody>
          <a:bodyPr/>
          <a:lstStyle/>
          <a:p>
            <a:r>
              <a:rPr lang="en-US" sz="4000" dirty="0" smtClean="0">
                <a:solidFill>
                  <a:srgbClr val="FFC000"/>
                </a:solidFill>
                <a:latin typeface="+mj-lt"/>
              </a:rPr>
              <a:t>Ex. </a:t>
            </a:r>
            <a:r>
              <a:rPr lang="en-US" sz="4000" dirty="0" smtClean="0">
                <a:solidFill>
                  <a:srgbClr val="FFC000"/>
                </a:solidFill>
                <a:latin typeface="+mj-lt"/>
              </a:rPr>
              <a:t>5 </a:t>
            </a:r>
            <a:r>
              <a:rPr lang="en-US" sz="4000" dirty="0" smtClean="0">
                <a:solidFill>
                  <a:srgbClr val="FFC000"/>
                </a:solidFill>
                <a:latin typeface="+mj-lt"/>
              </a:rPr>
              <a:t>p. </a:t>
            </a:r>
            <a:r>
              <a:rPr lang="en-US" sz="4000" dirty="0" smtClean="0">
                <a:solidFill>
                  <a:srgbClr val="FFC000"/>
                </a:solidFill>
                <a:latin typeface="+mj-lt"/>
              </a:rPr>
              <a:t>36</a:t>
            </a:r>
            <a:endParaRPr lang="ru-RU" sz="40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sz="3000" dirty="0" smtClean="0">
                <a:latin typeface="+mn-lt"/>
              </a:rPr>
              <a:t>You will be 12 next year, won’t you?</a:t>
            </a:r>
            <a:endParaRPr lang="en-US" sz="3000" dirty="0" smtClean="0">
              <a:latin typeface="+mn-lt"/>
            </a:endParaRPr>
          </a:p>
          <a:p>
            <a:pPr marL="514350" indent="-514350">
              <a:buAutoNum type="arabicPeriod"/>
            </a:pPr>
            <a:r>
              <a:rPr lang="en-US" sz="3000" dirty="0" smtClean="0">
                <a:latin typeface="+mn-lt"/>
              </a:rPr>
              <a:t>Your friend will invite you to his birthday party, won’t he? </a:t>
            </a:r>
            <a:endParaRPr lang="en-US" sz="3000" dirty="0" smtClean="0">
              <a:latin typeface="+mn-lt"/>
            </a:endParaRPr>
          </a:p>
          <a:p>
            <a:pPr marL="514350" indent="-514350">
              <a:buAutoNum type="arabicPeriod"/>
            </a:pPr>
            <a:r>
              <a:rPr lang="en-US" sz="3000" dirty="0" smtClean="0">
                <a:latin typeface="+mn-lt"/>
              </a:rPr>
              <a:t>Your mother will buy a new bicycle soon, won’t she?</a:t>
            </a:r>
            <a:endParaRPr lang="en-US" sz="3000" dirty="0" smtClean="0">
              <a:latin typeface="+mn-lt"/>
            </a:endParaRPr>
          </a:p>
          <a:p>
            <a:pPr marL="514350" indent="-514350">
              <a:buAutoNum type="arabicPeriod"/>
            </a:pPr>
            <a:r>
              <a:rPr lang="en-US" sz="3000" dirty="0" smtClean="0">
                <a:latin typeface="+mn-lt"/>
              </a:rPr>
              <a:t>Your friend’s sister won’t phone you tomorrow, will she?</a:t>
            </a:r>
            <a:endParaRPr lang="en-US" sz="3000" dirty="0" smtClean="0">
              <a:latin typeface="+mn-lt"/>
            </a:endParaRPr>
          </a:p>
          <a:p>
            <a:pPr marL="514350" indent="-514350">
              <a:buAutoNum type="arabicPeriod"/>
            </a:pPr>
            <a:r>
              <a:rPr lang="en-US" sz="3000" dirty="0" smtClean="0">
                <a:latin typeface="+mn-lt"/>
              </a:rPr>
              <a:t>You </a:t>
            </a:r>
            <a:r>
              <a:rPr lang="en-US" sz="3000" dirty="0" smtClean="0">
                <a:latin typeface="+mn-lt"/>
              </a:rPr>
              <a:t>won’t have mathematics in two days time, will you?</a:t>
            </a:r>
            <a:endParaRPr lang="en-US" sz="3000" dirty="0" smtClean="0">
              <a:latin typeface="+mn-lt"/>
            </a:endParaRPr>
          </a:p>
          <a:p>
            <a:pPr marL="514350" indent="-514350">
              <a:buAutoNum type="arabicPeriod"/>
            </a:pPr>
            <a:r>
              <a:rPr lang="en-US" sz="3000" dirty="0" smtClean="0">
                <a:latin typeface="+mn-lt"/>
              </a:rPr>
              <a:t>Your parents will be at home next Sunday, won’t they?</a:t>
            </a:r>
            <a:endParaRPr lang="en-US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80120"/>
          </a:xfrm>
        </p:spPr>
        <p:txBody>
          <a:bodyPr/>
          <a:lstStyle/>
          <a:p>
            <a:r>
              <a:rPr lang="en-US" sz="4000" dirty="0" smtClean="0">
                <a:solidFill>
                  <a:srgbClr val="FFC000"/>
                </a:solidFill>
                <a:latin typeface="+mj-lt"/>
              </a:rPr>
              <a:t>Ex. </a:t>
            </a:r>
            <a:r>
              <a:rPr lang="en-US" sz="4000" dirty="0" smtClean="0">
                <a:solidFill>
                  <a:srgbClr val="FFC000"/>
                </a:solidFill>
                <a:latin typeface="+mj-lt"/>
              </a:rPr>
              <a:t>6 </a:t>
            </a:r>
            <a:r>
              <a:rPr lang="en-US" sz="4000" dirty="0" smtClean="0">
                <a:solidFill>
                  <a:srgbClr val="FFC000"/>
                </a:solidFill>
                <a:latin typeface="+mj-lt"/>
              </a:rPr>
              <a:t>p. </a:t>
            </a:r>
            <a:r>
              <a:rPr lang="en-US" sz="4000" dirty="0" smtClean="0">
                <a:solidFill>
                  <a:srgbClr val="FFC000"/>
                </a:solidFill>
                <a:latin typeface="+mj-lt"/>
              </a:rPr>
              <a:t>36</a:t>
            </a:r>
            <a:endParaRPr lang="ru-RU" sz="40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713387"/>
          </a:xfrm>
        </p:spPr>
        <p:txBody>
          <a:bodyPr/>
          <a:lstStyle/>
          <a:p>
            <a:pPr marL="914400" lvl="1" indent="-514350">
              <a:buAutoNum type="arabicPeriod"/>
            </a:pPr>
            <a:r>
              <a:rPr lang="en-US" sz="3200" dirty="0" smtClean="0">
                <a:latin typeface="+mn-lt"/>
              </a:rPr>
              <a:t>Ann will play the piano at the birthday party, …?</a:t>
            </a:r>
            <a:endParaRPr lang="en-US" sz="3200" dirty="0" smtClean="0">
              <a:latin typeface="+mn-lt"/>
            </a:endParaRPr>
          </a:p>
          <a:p>
            <a:pPr marL="914400" lvl="1" indent="-514350">
              <a:buAutoNum type="arabicPeriod"/>
            </a:pPr>
            <a:r>
              <a:rPr lang="en-US" sz="3200" dirty="0" smtClean="0">
                <a:latin typeface="+mn-lt"/>
              </a:rPr>
              <a:t>They will learn French next year, ...? </a:t>
            </a:r>
            <a:endParaRPr lang="en-US" sz="3200" dirty="0" smtClean="0">
              <a:latin typeface="+mn-lt"/>
            </a:endParaRPr>
          </a:p>
          <a:p>
            <a:pPr marL="914400" lvl="1" indent="-514350">
              <a:buAutoNum type="arabicPeriod"/>
            </a:pPr>
            <a:r>
              <a:rPr lang="en-US" sz="3200" dirty="0" smtClean="0">
                <a:latin typeface="+mn-lt"/>
              </a:rPr>
              <a:t>Robin will stay in our time, ...?</a:t>
            </a:r>
            <a:endParaRPr lang="en-US" sz="3200" dirty="0" smtClean="0">
              <a:latin typeface="+mn-lt"/>
            </a:endParaRPr>
          </a:p>
          <a:p>
            <a:pPr marL="914400" lvl="1" indent="-514350">
              <a:buAutoNum type="arabicPeriod"/>
            </a:pPr>
            <a:r>
              <a:rPr lang="en-US" sz="3200" dirty="0" smtClean="0">
                <a:latin typeface="+mn-lt"/>
              </a:rPr>
              <a:t>Robin won’t find the Stone of Destiny, …?</a:t>
            </a:r>
            <a:endParaRPr lang="en-US" sz="3200" dirty="0" smtClean="0">
              <a:latin typeface="+mn-lt"/>
            </a:endParaRPr>
          </a:p>
          <a:p>
            <a:pPr marL="914400" lvl="1" indent="-514350">
              <a:buAutoNum type="arabicPeriod"/>
            </a:pPr>
            <a:r>
              <a:rPr lang="en-US" sz="3200" dirty="0" smtClean="0">
                <a:latin typeface="+mn-lt"/>
              </a:rPr>
              <a:t>Your friend will be a teacher in 20 years,...?</a:t>
            </a:r>
            <a:endParaRPr lang="en-US" sz="3200" dirty="0" smtClean="0">
              <a:latin typeface="+mn-lt"/>
            </a:endParaRPr>
          </a:p>
          <a:p>
            <a:pPr marL="914400" lvl="1" indent="-514350">
              <a:buAutoNum type="arabicPeriod"/>
            </a:pPr>
            <a:r>
              <a:rPr lang="en-US" sz="3200" dirty="0" smtClean="0">
                <a:latin typeface="+mn-lt"/>
              </a:rPr>
              <a:t>His brother won’t go to school tomorrow, ...? </a:t>
            </a:r>
            <a:endParaRPr lang="en-US" sz="3200" dirty="0" smtClean="0">
              <a:latin typeface="+mn-lt"/>
            </a:endParaRPr>
          </a:p>
          <a:p>
            <a:pPr marL="514350" indent="-514350">
              <a:buAutoNum type="arabicPeriod"/>
            </a:pPr>
            <a:endParaRPr lang="en-US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FFC000"/>
                </a:solidFill>
                <a:latin typeface="+mj-lt"/>
              </a:rPr>
              <a:t>Рефлексия</a:t>
            </a:r>
            <a:endParaRPr lang="ru-RU" sz="5400" dirty="0">
              <a:solidFill>
                <a:srgbClr val="FFC000"/>
              </a:solidFill>
              <a:latin typeface="+mj-lt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611560" y="1196752"/>
          <a:ext cx="7859216" cy="5186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9216"/>
              </a:tblGrid>
              <a:tr h="5186928">
                <a:tc>
                  <a:txBody>
                    <a:bodyPr/>
                    <a:lstStyle/>
                    <a:p>
                      <a:pPr eaLnBrk="1" hangingPunct="1">
                        <a:buFont typeface="Wingdings 3" pitchFamily="18" charset="2"/>
                        <a:buNone/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сегодня я узнал…   /   было интересно…</a:t>
                      </a:r>
                    </a:p>
                    <a:p>
                      <a:pPr eaLnBrk="1" hangingPunct="1">
                        <a:buFont typeface="Wingdings 3" pitchFamily="18" charset="2"/>
                        <a:buNone/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было трудно…    /   я выполнял задания…</a:t>
                      </a:r>
                    </a:p>
                    <a:p>
                      <a:pPr eaLnBrk="1" hangingPunct="1">
                        <a:buFont typeface="Wingdings 3" pitchFamily="18" charset="2"/>
                        <a:buNone/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 понял, что…   /   теперь я могу…</a:t>
                      </a:r>
                    </a:p>
                    <a:p>
                      <a:pPr eaLnBrk="1" hangingPunct="1">
                        <a:buFont typeface="Wingdings 3" pitchFamily="18" charset="2"/>
                        <a:buNone/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 почувствовал, что…  </a:t>
                      </a:r>
                    </a:p>
                    <a:p>
                      <a:pPr eaLnBrk="1" hangingPunct="1">
                        <a:buFont typeface="Wingdings 3" pitchFamily="18" charset="2"/>
                        <a:buNone/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 приобрел…   /   я научился…</a:t>
                      </a:r>
                    </a:p>
                    <a:p>
                      <a:pPr eaLnBrk="1" hangingPunct="1">
                        <a:buFont typeface="Wingdings 3" pitchFamily="18" charset="2"/>
                        <a:buNone/>
                      </a:pPr>
                      <a:r>
                        <a:rPr lang="ru-RU" sz="3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меня получилось …   /    я смог…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8229600" cy="1143000"/>
          </a:xfrm>
        </p:spPr>
        <p:txBody>
          <a:bodyPr/>
          <a:lstStyle/>
          <a:p>
            <a:pPr algn="l"/>
            <a:r>
              <a:rPr lang="en-US" u="sng" dirty="0" smtClean="0">
                <a:latin typeface="+mj-lt"/>
              </a:rPr>
              <a:t>Hometask</a:t>
            </a:r>
            <a:r>
              <a:rPr lang="en-US" dirty="0" smtClean="0">
                <a:latin typeface="+mj-lt"/>
              </a:rPr>
              <a:t>:</a:t>
            </a:r>
            <a:endParaRPr lang="ru-RU" dirty="0"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>
              <a:latin typeface="+mn-lt"/>
            </a:endParaRPr>
          </a:p>
          <a:p>
            <a:pPr>
              <a:buNone/>
            </a:pPr>
            <a:r>
              <a:rPr lang="en-US" dirty="0" smtClean="0">
                <a:latin typeface="+mn-lt"/>
              </a:rPr>
              <a:t>Ex. </a:t>
            </a:r>
            <a:r>
              <a:rPr lang="en-US" dirty="0" smtClean="0">
                <a:latin typeface="+mn-lt"/>
              </a:rPr>
              <a:t>A</a:t>
            </a: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p. </a:t>
            </a:r>
            <a:r>
              <a:rPr lang="en-US" dirty="0" smtClean="0">
                <a:latin typeface="+mn-lt"/>
              </a:rPr>
              <a:t>36 </a:t>
            </a:r>
            <a:endParaRPr lang="ru-RU" dirty="0" smtClean="0">
              <a:latin typeface="+mn-lt"/>
            </a:endParaRPr>
          </a:p>
          <a:p>
            <a:pPr>
              <a:buNone/>
            </a:pPr>
            <a:r>
              <a:rPr lang="en-US" dirty="0" smtClean="0">
                <a:latin typeface="+mn-lt"/>
              </a:rPr>
              <a:t>Ex. </a:t>
            </a:r>
            <a:r>
              <a:rPr lang="en-US" dirty="0" smtClean="0">
                <a:latin typeface="+mn-lt"/>
              </a:rPr>
              <a:t>B </a:t>
            </a:r>
            <a:r>
              <a:rPr lang="en-US" dirty="0" smtClean="0">
                <a:latin typeface="+mn-lt"/>
              </a:rPr>
              <a:t>p. 36</a:t>
            </a:r>
          </a:p>
          <a:p>
            <a:pPr>
              <a:buNone/>
            </a:pPr>
            <a:r>
              <a:rPr lang="ru-RU" dirty="0" smtClean="0">
                <a:latin typeface="+mn-lt"/>
              </a:rPr>
              <a:t>Правило</a:t>
            </a:r>
            <a:endParaRPr lang="ru-RU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+mj-lt"/>
              </a:rPr>
              <a:t>Фонетическая разминка</a:t>
            </a:r>
            <a:endParaRPr lang="ru-RU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>
                <a:latin typeface="+mn-lt"/>
              </a:rPr>
              <a:t>   </a:t>
            </a:r>
          </a:p>
          <a:p>
            <a:pPr marL="514350" indent="-514350">
              <a:buNone/>
            </a:pPr>
            <a:r>
              <a:rPr lang="en-US" sz="5400" dirty="0" smtClean="0">
                <a:latin typeface="+mn-lt"/>
              </a:rPr>
              <a:t>	</a:t>
            </a:r>
            <a:r>
              <a:rPr lang="en-US" sz="5400" dirty="0" smtClean="0">
                <a:latin typeface="+mn-lt"/>
              </a:rPr>
              <a:t>Fine fellows met at five on the first Friday of February.</a:t>
            </a:r>
            <a:endParaRPr lang="en-US" sz="5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+mj-lt"/>
              </a:rPr>
              <a:t>Образование вопросов в </a:t>
            </a:r>
            <a:r>
              <a:rPr lang="en-US" dirty="0" smtClean="0">
                <a:solidFill>
                  <a:srgbClr val="FFC000"/>
                </a:solidFill>
                <a:latin typeface="+mj-lt"/>
              </a:rPr>
              <a:t>the Future Simple Tense</a:t>
            </a:r>
            <a:endParaRPr lang="ru-RU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740352" y="6021288"/>
            <a:ext cx="792088" cy="61467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45719"/>
          </a:xfrm>
        </p:spPr>
        <p:txBody>
          <a:bodyPr/>
          <a:lstStyle/>
          <a:p>
            <a:endParaRPr lang="ru-RU" sz="40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53407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sz="4000" u="sng" dirty="0" smtClean="0">
                <a:solidFill>
                  <a:srgbClr val="FFC000"/>
                </a:solidFill>
              </a:rPr>
              <a:t>Общий вопрос</a:t>
            </a:r>
            <a:endParaRPr lang="ru-RU" sz="4000" u="sng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4000" dirty="0" smtClean="0"/>
              <a:t>	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	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 will work in the garden next summer.</a:t>
            </a: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Will I work in the garden next summer? – Yes, I will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./ No, I won’t.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1700808"/>
          <a:ext cx="7416824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682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Will +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800" b="0" baseline="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одлежащее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ru-RU" sz="2800" b="0" baseline="0" dirty="0" smtClean="0">
                          <a:solidFill>
                            <a:schemeClr val="tx1"/>
                          </a:solidFill>
                        </a:rPr>
                        <a:t>основной глагол 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2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800" b="0" baseline="0" dirty="0" smtClean="0">
                          <a:solidFill>
                            <a:schemeClr val="tx1"/>
                          </a:solidFill>
                        </a:rPr>
                        <a:t>второстепенные члены предложения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ru-RU" sz="28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FFC000"/>
                </a:solidFill>
                <a:latin typeface="+mj-lt"/>
              </a:rPr>
              <a:t>Ex. 1 p. 33</a:t>
            </a:r>
            <a:endParaRPr lang="ru-RU" sz="4800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7056784" cy="459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80120"/>
          </a:xfrm>
        </p:spPr>
        <p:txBody>
          <a:bodyPr/>
          <a:lstStyle/>
          <a:p>
            <a:r>
              <a:rPr lang="en-US" sz="4000" dirty="0" smtClean="0">
                <a:solidFill>
                  <a:srgbClr val="FFC000"/>
                </a:solidFill>
                <a:latin typeface="+mj-lt"/>
              </a:rPr>
              <a:t>Ex. </a:t>
            </a:r>
            <a:r>
              <a:rPr lang="en-US" sz="4000" dirty="0" smtClean="0">
                <a:solidFill>
                  <a:srgbClr val="FFC000"/>
                </a:solidFill>
                <a:latin typeface="+mj-lt"/>
              </a:rPr>
              <a:t>2 </a:t>
            </a:r>
            <a:r>
              <a:rPr lang="en-US" sz="4000" dirty="0" smtClean="0">
                <a:solidFill>
                  <a:srgbClr val="FFC000"/>
                </a:solidFill>
                <a:latin typeface="+mj-lt"/>
              </a:rPr>
              <a:t>p. </a:t>
            </a:r>
            <a:r>
              <a:rPr lang="en-US" sz="4000" dirty="0" smtClean="0">
                <a:solidFill>
                  <a:srgbClr val="FFC000"/>
                </a:solidFill>
                <a:latin typeface="+mj-lt"/>
              </a:rPr>
              <a:t>33</a:t>
            </a:r>
            <a:endParaRPr lang="ru-RU" sz="40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>
                <a:latin typeface="+mn-lt"/>
              </a:rPr>
              <a:t>The doctors will work in a new hospital soon</a:t>
            </a:r>
            <a:r>
              <a:rPr lang="en-US" dirty="0" smtClean="0">
                <a:latin typeface="+mn-lt"/>
              </a:rPr>
              <a:t>.</a:t>
            </a:r>
            <a:endParaRPr lang="en-US" dirty="0" smtClean="0">
              <a:latin typeface="+mn-lt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+mn-lt"/>
              </a:rPr>
              <a:t>Maybe we’ll learn French next year. </a:t>
            </a:r>
            <a:endParaRPr lang="en-US" dirty="0" smtClean="0">
              <a:latin typeface="+mn-lt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+mn-lt"/>
              </a:rPr>
              <a:t>My father will come home at seven o’clock.</a:t>
            </a:r>
            <a:endParaRPr lang="en-US" dirty="0" smtClean="0">
              <a:latin typeface="+mn-lt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+mn-lt"/>
              </a:rPr>
              <a:t>I </a:t>
            </a:r>
            <a:r>
              <a:rPr lang="en-US" dirty="0" smtClean="0">
                <a:latin typeface="+mn-lt"/>
              </a:rPr>
              <a:t>hope this famous singer will come to our city.</a:t>
            </a:r>
            <a:endParaRPr lang="en-US" dirty="0" smtClean="0">
              <a:latin typeface="+mn-lt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+mn-lt"/>
              </a:rPr>
              <a:t>The first of November will be Sunday.</a:t>
            </a:r>
            <a:endParaRPr lang="en-US" dirty="0" smtClean="0">
              <a:latin typeface="+mn-lt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+mn-lt"/>
              </a:rPr>
              <a:t>Maybe I’ll make new friends.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+mn-lt"/>
              </a:rPr>
              <a:t>I think Helen will have a big surprise on her </a:t>
            </a:r>
            <a:r>
              <a:rPr lang="en-US" dirty="0" err="1" smtClean="0">
                <a:latin typeface="+mn-lt"/>
              </a:rPr>
              <a:t>birtday</a:t>
            </a:r>
            <a:r>
              <a:rPr lang="en-US" dirty="0" smtClean="0">
                <a:latin typeface="+mn-lt"/>
              </a:rPr>
              <a:t>.</a:t>
            </a:r>
            <a:endParaRPr lang="en-US" dirty="0" smtClean="0">
              <a:latin typeface="+mn-lt"/>
            </a:endParaRPr>
          </a:p>
          <a:p>
            <a:pPr marL="514350" indent="-514350">
              <a:buAutoNum type="arabicPeriod"/>
            </a:pPr>
            <a:endParaRPr lang="en-US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FFC000"/>
                </a:solidFill>
                <a:latin typeface="+mj-lt"/>
              </a:rPr>
              <a:t>Ex. 3 p. 34-35</a:t>
            </a:r>
            <a:endParaRPr lang="ru-RU" sz="4800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780928"/>
            <a:ext cx="5197202" cy="1564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365104"/>
            <a:ext cx="514540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196752"/>
            <a:ext cx="488555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45719"/>
          </a:xfrm>
        </p:spPr>
        <p:txBody>
          <a:bodyPr/>
          <a:lstStyle/>
          <a:p>
            <a:endParaRPr lang="ru-RU" sz="40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53407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sz="4000" u="sng" dirty="0" smtClean="0">
                <a:solidFill>
                  <a:srgbClr val="FFC000"/>
                </a:solidFill>
              </a:rPr>
              <a:t>Разделительные вопросы</a:t>
            </a:r>
            <a:endParaRPr lang="ru-RU" sz="4000" u="sng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4000" dirty="0" smtClean="0"/>
              <a:t>	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1412776"/>
          <a:ext cx="741682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682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Утвердительное</a:t>
                      </a:r>
                      <a:r>
                        <a:rPr lang="ru-RU" sz="2800" b="0" baseline="0" dirty="0" smtClean="0">
                          <a:solidFill>
                            <a:schemeClr val="tx1"/>
                          </a:solidFill>
                        </a:rPr>
                        <a:t> предложение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won’t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2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800" b="0" baseline="0" dirty="0" smtClean="0">
                          <a:solidFill>
                            <a:schemeClr val="tx1"/>
                          </a:solidFill>
                        </a:rPr>
                        <a:t>местоимение, соотнесенное с подлежащим утвердительного предложения,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ru-RU" sz="2800" b="0" baseline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sz="28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 rot="10800000" flipV="1">
            <a:off x="755576" y="2991486"/>
            <a:ext cx="741682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will work in the garden next 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summer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 will work in the garden next summer, won’t you?</a:t>
            </a:r>
          </a:p>
          <a:p>
            <a:endPara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45719"/>
          </a:xfrm>
        </p:spPr>
        <p:txBody>
          <a:bodyPr/>
          <a:lstStyle/>
          <a:p>
            <a:endParaRPr lang="ru-RU" sz="40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53407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sz="4000" u="sng" dirty="0" smtClean="0">
                <a:solidFill>
                  <a:srgbClr val="FFC000"/>
                </a:solidFill>
              </a:rPr>
              <a:t>Разделительные вопросы</a:t>
            </a:r>
            <a:endParaRPr lang="ru-RU" sz="4000" u="sng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4000" dirty="0" smtClean="0"/>
              <a:t>	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3568" y="1484784"/>
          <a:ext cx="741682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682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Отрицательное</a:t>
                      </a:r>
                      <a:r>
                        <a:rPr lang="ru-RU" sz="2800" b="0" baseline="0" dirty="0" smtClean="0">
                          <a:solidFill>
                            <a:schemeClr val="tx1"/>
                          </a:solidFill>
                        </a:rPr>
                        <a:t> предложение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+ will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2800" b="0" baseline="0" dirty="0" smtClean="0">
                          <a:solidFill>
                            <a:schemeClr val="tx1"/>
                          </a:solidFill>
                        </a:rPr>
                        <a:t> местоимение, соотнесенное с подлежащим отрицательного предложения,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</a:rPr>
                        <a:t> + </a:t>
                      </a:r>
                      <a:r>
                        <a:rPr lang="ru-RU" sz="2800" b="0" baseline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 rot="10800000" flipV="1">
            <a:off x="755576" y="3174722"/>
            <a:ext cx="74168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 won’t 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work in the garden next 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summer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 won’t work in the garden next summer, will you?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858</TotalTime>
  <Words>384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The 30th of September Classwork</vt:lpstr>
      <vt:lpstr>Фонетическая разминка</vt:lpstr>
      <vt:lpstr>Образование вопросов в the Future Simple Tense</vt:lpstr>
      <vt:lpstr>Слайд 4</vt:lpstr>
      <vt:lpstr>Ex. 1 p. 33</vt:lpstr>
      <vt:lpstr>Ex. 2 p. 33</vt:lpstr>
      <vt:lpstr>Ex. 3 p. 34-35</vt:lpstr>
      <vt:lpstr>Слайд 8</vt:lpstr>
      <vt:lpstr>Слайд 9</vt:lpstr>
      <vt:lpstr>Ex. 5 p. 36</vt:lpstr>
      <vt:lpstr>Ex. 6 p. 36</vt:lpstr>
      <vt:lpstr>Рефлексия</vt:lpstr>
      <vt:lpstr>Hometask: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Классная доска</dc:title>
  <dc:creator>Soul Reaver;Irenus</dc:creator>
  <cp:lastModifiedBy>Катя</cp:lastModifiedBy>
  <cp:revision>102</cp:revision>
  <dcterms:created xsi:type="dcterms:W3CDTF">2011-07-08T08:05:38Z</dcterms:created>
  <dcterms:modified xsi:type="dcterms:W3CDTF">2015-09-29T13:50:38Z</dcterms:modified>
</cp:coreProperties>
</file>