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72" r:id="rId11"/>
    <p:sldId id="265" r:id="rId12"/>
    <p:sldId id="266" r:id="rId13"/>
    <p:sldId id="267" r:id="rId14"/>
    <p:sldId id="268" r:id="rId15"/>
    <p:sldId id="269" r:id="rId16"/>
    <p:sldId id="270" r:id="rId17"/>
    <p:sldId id="271"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552" y="6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147C83-E587-415E-B3BE-7A923CD5747C}" type="datetimeFigureOut">
              <a:rPr lang="ru-RU" smtClean="0"/>
              <a:t>23.12.2011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52515A-BD94-4C13-88D0-2DB6003C6C7E}" type="slidenum">
              <a:rPr lang="ru-RU" smtClean="0"/>
              <a:t>‹#›</a:t>
            </a:fld>
            <a:endParaRPr lang="ru-RU"/>
          </a:p>
        </p:txBody>
      </p:sp>
    </p:spTree>
    <p:extLst>
      <p:ext uri="{BB962C8B-B14F-4D97-AF65-F5344CB8AC3E}">
        <p14:creationId xmlns:p14="http://schemas.microsoft.com/office/powerpoint/2010/main" val="3064451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552515A-BD94-4C13-88D0-2DB6003C6C7E}" type="slidenum">
              <a:rPr lang="ru-RU" smtClean="0"/>
              <a:t>1</a:t>
            </a:fld>
            <a:endParaRPr lang="ru-RU" dirty="0"/>
          </a:p>
        </p:txBody>
      </p:sp>
    </p:spTree>
    <p:extLst>
      <p:ext uri="{BB962C8B-B14F-4D97-AF65-F5344CB8AC3E}">
        <p14:creationId xmlns:p14="http://schemas.microsoft.com/office/powerpoint/2010/main" val="508419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552515A-BD94-4C13-88D0-2DB6003C6C7E}" type="slidenum">
              <a:rPr lang="ru-RU" smtClean="0"/>
              <a:t>11</a:t>
            </a:fld>
            <a:endParaRPr lang="ru-RU"/>
          </a:p>
        </p:txBody>
      </p:sp>
    </p:spTree>
    <p:extLst>
      <p:ext uri="{BB962C8B-B14F-4D97-AF65-F5344CB8AC3E}">
        <p14:creationId xmlns:p14="http://schemas.microsoft.com/office/powerpoint/2010/main" val="1976014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207973C-BBC8-40D8-A8AE-CD9706C4ACBD}" type="datetimeFigureOut">
              <a:rPr lang="ru-RU" smtClean="0"/>
              <a:t>23.12.2011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887FBF-24DF-4A70-9AD6-EE679ED4343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207973C-BBC8-40D8-A8AE-CD9706C4ACBD}" type="datetimeFigureOut">
              <a:rPr lang="ru-RU" smtClean="0"/>
              <a:t>23.12.2011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887FBF-24DF-4A70-9AD6-EE679ED4343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207973C-BBC8-40D8-A8AE-CD9706C4ACBD}" type="datetimeFigureOut">
              <a:rPr lang="ru-RU" smtClean="0"/>
              <a:t>23.12.2011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887FBF-24DF-4A70-9AD6-EE679ED43431}"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207973C-BBC8-40D8-A8AE-CD9706C4ACBD}" type="datetimeFigureOut">
              <a:rPr lang="ru-RU" smtClean="0"/>
              <a:t>23.12.2011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887FBF-24DF-4A70-9AD6-EE679ED43431}"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07973C-BBC8-40D8-A8AE-CD9706C4ACBD}" type="datetimeFigureOut">
              <a:rPr lang="ru-RU" smtClean="0"/>
              <a:t>23.12.2011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B887FBF-24DF-4A70-9AD6-EE679ED4343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6207973C-BBC8-40D8-A8AE-CD9706C4ACBD}" type="datetimeFigureOut">
              <a:rPr lang="ru-RU" smtClean="0"/>
              <a:t>23.12.2011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B887FBF-24DF-4A70-9AD6-EE679ED43431}"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207973C-BBC8-40D8-A8AE-CD9706C4ACBD}" type="datetimeFigureOut">
              <a:rPr lang="ru-RU" smtClean="0"/>
              <a:t>23.12.2011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B887FBF-24DF-4A70-9AD6-EE679ED4343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6207973C-BBC8-40D8-A8AE-CD9706C4ACBD}" type="datetimeFigureOut">
              <a:rPr lang="ru-RU" smtClean="0"/>
              <a:t>23.12.2011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B887FBF-24DF-4A70-9AD6-EE679ED4343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207973C-BBC8-40D8-A8AE-CD9706C4ACBD}" type="datetimeFigureOut">
              <a:rPr lang="ru-RU" smtClean="0"/>
              <a:t>23.12.2011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B887FBF-24DF-4A70-9AD6-EE679ED4343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207973C-BBC8-40D8-A8AE-CD9706C4ACBD}" type="datetimeFigureOut">
              <a:rPr lang="ru-RU" smtClean="0"/>
              <a:t>23.12.2011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B887FBF-24DF-4A70-9AD6-EE679ED43431}"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207973C-BBC8-40D8-A8AE-CD9706C4ACBD}" type="datetimeFigureOut">
              <a:rPr lang="ru-RU" smtClean="0"/>
              <a:t>23.12.2011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B887FBF-24DF-4A70-9AD6-EE679ED43431}"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207973C-BBC8-40D8-A8AE-CD9706C4ACBD}" type="datetimeFigureOut">
              <a:rPr lang="ru-RU" smtClean="0"/>
              <a:t>23.12.2011</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B887FBF-24DF-4A70-9AD6-EE679ED43431}"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ru.wikipedia.org/wiki/%D0%9E%D0%BC%D0%B5%D0%BB%D0%B0" TargetMode="External"/><Relationship Id="rId7" Type="http://schemas.openxmlformats.org/officeDocument/2006/relationships/hyperlink" Target="http://ru.wikipedia.org/wiki/%D0%A8%D0%B2%D0%B5%D1%86%D0%B8%D1%8F" TargetMode="External"/><Relationship Id="rId2" Type="http://schemas.openxmlformats.org/officeDocument/2006/relationships/hyperlink" Target="http://ru.wikipedia.org/wiki/%D0%90%D0%BD%D0%B3%D0%BB%D0%B8%D1%8F" TargetMode="External"/><Relationship Id="rId1" Type="http://schemas.openxmlformats.org/officeDocument/2006/relationships/slideLayout" Target="../slideLayouts/slideLayout2.xml"/><Relationship Id="rId6" Type="http://schemas.openxmlformats.org/officeDocument/2006/relationships/hyperlink" Target="http://ru.wikipedia.org/wiki/%D0%A4%D1%80%D0%B0%D0%BD%D1%86%D0%B8%D1%8F" TargetMode="External"/><Relationship Id="rId5" Type="http://schemas.openxmlformats.org/officeDocument/2006/relationships/hyperlink" Target="http://ru.wikipedia.org/wiki/%D0%A0%D0%BE%D0%B6%D0%B4%D0%B5%D1%81%D1%82%D0%B2%D0%BE" TargetMode="External"/><Relationship Id="rId4" Type="http://schemas.openxmlformats.org/officeDocument/2006/relationships/hyperlink" Target="http://ru.wikipedia.org/wiki/%D0%98%D1%82%D0%B0%D0%BB%D0%B8%D1%8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ru.wikipedia.org/wiki/%D0%98%D1%81%D0%BF%D0%B0%D0%BD%D0%B8%D1%8F" TargetMode="External"/><Relationship Id="rId2" Type="http://schemas.openxmlformats.org/officeDocument/2006/relationships/hyperlink" Target="http://ru.wikipedia.org/wiki/%D0%91%D0%BE%D0%BB%D0%B3%D0%B0%D1%80%D0%B8%D1%8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ru.wikipedia.org/wiki/%D0%9A%D1%83%D0%B1%D0%B0" TargetMode="External"/><Relationship Id="rId2" Type="http://schemas.openxmlformats.org/officeDocument/2006/relationships/hyperlink" Target="http://ru.wikipedia.org/wiki/%D0%9A%D0%BE%D0%BB%D1%83%D0%BC%D0%B1%D0%B8%D1%8F" TargetMode="External"/><Relationship Id="rId1" Type="http://schemas.openxmlformats.org/officeDocument/2006/relationships/slideLayout" Target="../slideLayouts/slideLayout2.xml"/><Relationship Id="rId4" Type="http://schemas.openxmlformats.org/officeDocument/2006/relationships/hyperlink" Target="http://ru.wikipedia.org/wiki/%D0%9C%D0%B5%D0%BA%D1%81%D0%B8%D0%BA%D0%B0"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ru.wikipedia.org/wiki/%D0%9C%D1%8C%D1%8F%D0%BD%D0%BC%D0%B0" TargetMode="External"/><Relationship Id="rId2" Type="http://schemas.openxmlformats.org/officeDocument/2006/relationships/hyperlink" Target="http://ru.wikipedia.org/wiki/%D0%AF%D0%BF%D0%BE%D0%BD%D0%B8%D1%8F" TargetMode="External"/><Relationship Id="rId1" Type="http://schemas.openxmlformats.org/officeDocument/2006/relationships/slideLayout" Target="../slideLayouts/slideLayout2.xml"/><Relationship Id="rId6" Type="http://schemas.openxmlformats.org/officeDocument/2006/relationships/hyperlink" Target="http://ru.wikipedia.org/wiki/%D0%A1%D0%B0%D0%BD%D1%82%D0%B0_%D0%9A%D0%BB%D0%B0%D1%83%D1%81" TargetMode="External"/><Relationship Id="rId5" Type="http://schemas.openxmlformats.org/officeDocument/2006/relationships/hyperlink" Target="http://ru.wikipedia.org/wiki/%D0%93%D1%80%D0%B8%D0%B3%D0%BE%D1%80%D0%B8%D0%B0%D0%BD%D1%81%D0%BA%D0%B8%D0%B9_%D0%BA%D0%B0%D0%BB%D0%B5%D0%BD%D0%B4%D0%B0%D1%80%D1%8C" TargetMode="External"/><Relationship Id="rId4" Type="http://schemas.openxmlformats.org/officeDocument/2006/relationships/hyperlink" Target="http://ru.wikipedia.org/wiki/%D0%A2%D1%83%D1%80%D1%86%D0%B8%D1%8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548680"/>
            <a:ext cx="7772400" cy="1780108"/>
          </a:xfrm>
        </p:spPr>
        <p:txBody>
          <a:bodyPr>
            <a:normAutofit fontScale="90000"/>
          </a:bodyPr>
          <a:lstStyle/>
          <a:p>
            <a:r>
              <a:rPr lang="ru-RU" dirty="0" smtClean="0"/>
              <a:t>История и традиции празднования Нового Года. </a:t>
            </a:r>
            <a:br>
              <a:rPr lang="ru-RU" dirty="0" smtClean="0"/>
            </a:br>
            <a:endParaRPr lang="ru-RU" dirty="0"/>
          </a:p>
        </p:txBody>
      </p:sp>
      <p:sp>
        <p:nvSpPr>
          <p:cNvPr id="3" name="Подзаголовок 2"/>
          <p:cNvSpPr>
            <a:spLocks noGrp="1"/>
          </p:cNvSpPr>
          <p:nvPr>
            <p:ph type="subTitle" idx="1"/>
          </p:nvPr>
        </p:nvSpPr>
        <p:spPr>
          <a:xfrm>
            <a:off x="4283968" y="3556001"/>
            <a:ext cx="3488432" cy="1473200"/>
          </a:xfrm>
        </p:spPr>
        <p:txBody>
          <a:bodyPr>
            <a:normAutofit lnSpcReduction="10000"/>
          </a:bodyPr>
          <a:lstStyle/>
          <a:p>
            <a:r>
              <a:rPr lang="ru-RU" dirty="0">
                <a:solidFill>
                  <a:schemeClr val="accent3">
                    <a:lumMod val="50000"/>
                  </a:schemeClr>
                </a:solidFill>
              </a:rPr>
              <a:t>Елка наряжается -</a:t>
            </a:r>
          </a:p>
          <a:p>
            <a:r>
              <a:rPr lang="ru-RU" dirty="0">
                <a:solidFill>
                  <a:schemeClr val="accent3">
                    <a:lumMod val="50000"/>
                  </a:schemeClr>
                </a:solidFill>
              </a:rPr>
              <a:t>Праздник приближается.</a:t>
            </a:r>
          </a:p>
          <a:p>
            <a:r>
              <a:rPr lang="ru-RU" dirty="0">
                <a:solidFill>
                  <a:schemeClr val="accent3">
                    <a:lumMod val="50000"/>
                  </a:schemeClr>
                </a:solidFill>
              </a:rPr>
              <a:t>Новый год у ворот,</a:t>
            </a:r>
          </a:p>
          <a:p>
            <a:r>
              <a:rPr lang="ru-RU" dirty="0">
                <a:solidFill>
                  <a:schemeClr val="accent3">
                    <a:lumMod val="50000"/>
                  </a:schemeClr>
                </a:solidFill>
              </a:rPr>
              <a:t>Ребятишек елка ждет</a:t>
            </a:r>
            <a:r>
              <a:rPr lang="ru-RU" dirty="0"/>
              <a:t>.</a:t>
            </a:r>
          </a:p>
          <a:p>
            <a:endParaRPr lang="ru-RU" dirty="0"/>
          </a:p>
        </p:txBody>
      </p:sp>
      <p:pic>
        <p:nvPicPr>
          <p:cNvPr id="5" name="Picture 2" descr="E:\Новая папка\елка.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708920"/>
            <a:ext cx="3000375"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837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55576" y="2348880"/>
            <a:ext cx="7408333" cy="3450696"/>
          </a:xfrm>
        </p:spPr>
        <p:txBody>
          <a:bodyPr>
            <a:normAutofit fontScale="92500" lnSpcReduction="20000"/>
          </a:bodyPr>
          <a:lstStyle/>
          <a:p>
            <a:pPr marL="0" indent="0">
              <a:buNone/>
            </a:pPr>
            <a:r>
              <a:rPr lang="ru-RU" sz="2600" dirty="0" smtClean="0"/>
              <a:t>Кто </a:t>
            </a:r>
            <a:r>
              <a:rPr lang="ru-RU" sz="2600" dirty="0"/>
              <a:t>в нарядной теплой шубе,</a:t>
            </a:r>
            <a:br>
              <a:rPr lang="ru-RU" sz="2600" dirty="0"/>
            </a:br>
            <a:r>
              <a:rPr lang="ru-RU" sz="2600" dirty="0"/>
              <a:t>С длинной белой бородой,</a:t>
            </a:r>
            <a:br>
              <a:rPr lang="ru-RU" sz="2600" dirty="0"/>
            </a:br>
            <a:r>
              <a:rPr lang="ru-RU" sz="2600" dirty="0"/>
              <a:t>В Новый год приходит в гости,</a:t>
            </a:r>
            <a:br>
              <a:rPr lang="ru-RU" sz="2600" dirty="0"/>
            </a:br>
            <a:r>
              <a:rPr lang="ru-RU" sz="2600" dirty="0"/>
              <a:t>И румяный, и седой?</a:t>
            </a:r>
            <a:br>
              <a:rPr lang="ru-RU" sz="2600" dirty="0"/>
            </a:br>
            <a:r>
              <a:rPr lang="ru-RU" sz="2600" dirty="0"/>
              <a:t/>
            </a:r>
            <a:br>
              <a:rPr lang="ru-RU" sz="2600" dirty="0"/>
            </a:br>
            <a:r>
              <a:rPr lang="ru-RU" sz="2600" dirty="0"/>
              <a:t>Он играет с нами, пляшет,</a:t>
            </a:r>
            <a:br>
              <a:rPr lang="ru-RU" sz="2600" dirty="0"/>
            </a:br>
            <a:r>
              <a:rPr lang="ru-RU" sz="2600" dirty="0"/>
              <a:t>С ним и праздник веселей!</a:t>
            </a:r>
            <a:br>
              <a:rPr lang="ru-RU" sz="2600" dirty="0"/>
            </a:br>
            <a:r>
              <a:rPr lang="ru-RU" sz="2600" dirty="0"/>
              <a:t>- Дед Мороз на елке нашей </a:t>
            </a:r>
            <a:br>
              <a:rPr lang="ru-RU" sz="2600" dirty="0"/>
            </a:br>
            <a:r>
              <a:rPr lang="ru-RU" sz="2600" dirty="0"/>
              <a:t>Самый главный из гостей</a:t>
            </a:r>
            <a:r>
              <a:rPr lang="ru-RU" sz="2600" dirty="0" smtClean="0"/>
              <a:t>!</a:t>
            </a:r>
          </a:p>
          <a:p>
            <a:pPr marL="0" indent="0">
              <a:buNone/>
            </a:pPr>
            <a:r>
              <a:rPr lang="ru-RU" sz="2600" i="1" dirty="0" smtClean="0"/>
              <a:t>                                              </a:t>
            </a:r>
            <a:r>
              <a:rPr lang="ru-RU" sz="2600" i="1" dirty="0" err="1" smtClean="0"/>
              <a:t>И.Черницкая</a:t>
            </a:r>
            <a:endParaRPr lang="ru-RU" sz="2600" dirty="0"/>
          </a:p>
          <a:p>
            <a:endParaRPr lang="ru-RU" dirty="0"/>
          </a:p>
          <a:p>
            <a:endParaRPr lang="ru-RU" dirty="0"/>
          </a:p>
        </p:txBody>
      </p:sp>
      <p:sp>
        <p:nvSpPr>
          <p:cNvPr id="3" name="Заголовок 2"/>
          <p:cNvSpPr>
            <a:spLocks noGrp="1"/>
          </p:cNvSpPr>
          <p:nvPr>
            <p:ph type="title"/>
          </p:nvPr>
        </p:nvSpPr>
        <p:spPr/>
        <p:txBody>
          <a:bodyPr/>
          <a:lstStyle/>
          <a:p>
            <a:r>
              <a:rPr lang="ru-RU" dirty="0" smtClean="0"/>
              <a:t>Дед Мороз.</a:t>
            </a:r>
            <a:endParaRPr lang="ru-RU" dirty="0"/>
          </a:p>
        </p:txBody>
      </p:sp>
    </p:spTree>
    <p:extLst>
      <p:ext uri="{BB962C8B-B14F-4D97-AF65-F5344CB8AC3E}">
        <p14:creationId xmlns:p14="http://schemas.microsoft.com/office/powerpoint/2010/main" val="20083553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1" y="2060848"/>
            <a:ext cx="4464495" cy="3450696"/>
          </a:xfrm>
        </p:spPr>
        <p:txBody>
          <a:bodyPr/>
          <a:lstStyle/>
          <a:p>
            <a:r>
              <a:rPr lang="ru-RU" dirty="0"/>
              <a:t>Дед Мороз — сказочный персонаж русского фольклора. В славянской мифологии — олицетворение зимних морозов, кузнец, сковывающий воду</a:t>
            </a:r>
            <a:r>
              <a:rPr lang="ru-RU" dirty="0" smtClean="0"/>
              <a:t>.</a:t>
            </a:r>
          </a:p>
          <a:p>
            <a:endParaRPr lang="ru-RU" dirty="0"/>
          </a:p>
        </p:txBody>
      </p:sp>
      <p:sp>
        <p:nvSpPr>
          <p:cNvPr id="3" name="Заголовок 2"/>
          <p:cNvSpPr>
            <a:spLocks noGrp="1"/>
          </p:cNvSpPr>
          <p:nvPr>
            <p:ph type="title"/>
          </p:nvPr>
        </p:nvSpPr>
        <p:spPr/>
        <p:txBody>
          <a:bodyPr/>
          <a:lstStyle/>
          <a:p>
            <a:r>
              <a:rPr lang="ru-RU" dirty="0" smtClean="0"/>
              <a:t>Дед Мороз.</a:t>
            </a:r>
            <a:endParaRPr lang="ru-RU" dirty="0"/>
          </a:p>
        </p:txBody>
      </p:sp>
      <p:pic>
        <p:nvPicPr>
          <p:cNvPr id="1026" name="Picture 2" descr="E:\Новая папка\елка.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48464" y="980728"/>
            <a:ext cx="3000375" cy="42862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ПК\Desktop\дед мороз.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08104" y="2132856"/>
            <a:ext cx="3125352"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20987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27584" y="1628800"/>
            <a:ext cx="7452817" cy="4497363"/>
          </a:xfrm>
        </p:spPr>
        <p:txBody>
          <a:bodyPr>
            <a:noAutofit/>
          </a:bodyPr>
          <a:lstStyle/>
          <a:p>
            <a:pPr algn="just"/>
            <a:r>
              <a:rPr lang="ru-RU" b="1" dirty="0"/>
              <a:t>Древние славяне </a:t>
            </a:r>
            <a:r>
              <a:rPr lang="ru-RU" dirty="0"/>
              <a:t>представляли его в образе низенького старичка с длинной седой бородою. Его дыхание — </a:t>
            </a:r>
            <a:r>
              <a:rPr lang="ru-RU" u="sng" dirty="0"/>
              <a:t>сильная стужа</a:t>
            </a:r>
            <a:r>
              <a:rPr lang="ru-RU" dirty="0"/>
              <a:t>. Его слёзы — </a:t>
            </a:r>
            <a:r>
              <a:rPr lang="ru-RU" u="sng" dirty="0"/>
              <a:t>сосульки.</a:t>
            </a:r>
            <a:r>
              <a:rPr lang="ru-RU" dirty="0"/>
              <a:t> Иней — </a:t>
            </a:r>
            <a:r>
              <a:rPr lang="ru-RU" u="sng" dirty="0"/>
              <a:t>замёрзшие слова</a:t>
            </a:r>
            <a:r>
              <a:rPr lang="ru-RU" dirty="0"/>
              <a:t>. А волосы — </a:t>
            </a:r>
            <a:r>
              <a:rPr lang="ru-RU" u="sng" dirty="0"/>
              <a:t>снежные облака</a:t>
            </a:r>
            <a:r>
              <a:rPr lang="ru-RU" dirty="0"/>
              <a:t>. Супруга Мороза — </a:t>
            </a:r>
            <a:r>
              <a:rPr lang="ru-RU" u="sng" dirty="0"/>
              <a:t>сама Зима</a:t>
            </a:r>
            <a:r>
              <a:rPr lang="ru-RU" dirty="0"/>
              <a:t>. Помощники — </a:t>
            </a:r>
            <a:r>
              <a:rPr lang="ru-RU" dirty="0" err="1"/>
              <a:t>Мароссы</a:t>
            </a:r>
            <a:r>
              <a:rPr lang="ru-RU" dirty="0"/>
              <a:t> (Трескуны). Зимой Мороз бегает по полям, лесам, улицам и стучит своим посохом. От этого стука трескучие морозы сковывают реки, ручьи, лужи льдами. А если он ударит посохом об угол избы — непременно бревно треснет. Очень не любит Морозко тех, кто дрожит и жалуется на стужу. А бодрым и весёлым дарует крепость телесную и жаркий румянец.</a:t>
            </a:r>
          </a:p>
        </p:txBody>
      </p:sp>
      <p:sp>
        <p:nvSpPr>
          <p:cNvPr id="3" name="Заголовок 2"/>
          <p:cNvSpPr>
            <a:spLocks noGrp="1"/>
          </p:cNvSpPr>
          <p:nvPr>
            <p:ph type="title"/>
          </p:nvPr>
        </p:nvSpPr>
        <p:spPr/>
        <p:txBody>
          <a:bodyPr/>
          <a:lstStyle/>
          <a:p>
            <a:r>
              <a:rPr lang="ru-RU" dirty="0" smtClean="0"/>
              <a:t>Дед Мороз.</a:t>
            </a:r>
            <a:endParaRPr lang="ru-RU" dirty="0"/>
          </a:p>
        </p:txBody>
      </p:sp>
    </p:spTree>
    <p:extLst>
      <p:ext uri="{BB962C8B-B14F-4D97-AF65-F5344CB8AC3E}">
        <p14:creationId xmlns:p14="http://schemas.microsoft.com/office/powerpoint/2010/main" val="1206658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27584" y="1916832"/>
            <a:ext cx="7408333" cy="3450696"/>
          </a:xfrm>
        </p:spPr>
        <p:txBody>
          <a:bodyPr>
            <a:normAutofit fontScale="25000" lnSpcReduction="20000"/>
          </a:bodyPr>
          <a:lstStyle/>
          <a:p>
            <a:pPr algn="just"/>
            <a:r>
              <a:rPr lang="ru-RU" sz="8000" dirty="0"/>
              <a:t>В </a:t>
            </a:r>
            <a:r>
              <a:rPr lang="ru-RU" sz="8000" dirty="0">
                <a:hlinkClick r:id="rId2" tooltip="Англия"/>
              </a:rPr>
              <a:t>Англии</a:t>
            </a:r>
            <a:r>
              <a:rPr lang="ru-RU" sz="8000" dirty="0"/>
              <a:t>, кроме ёлки, дом украшается веточками </a:t>
            </a:r>
            <a:r>
              <a:rPr lang="ru-RU" sz="8000" dirty="0">
                <a:hlinkClick r:id="rId3" tooltip="Омела"/>
              </a:rPr>
              <a:t>омелы</a:t>
            </a:r>
            <a:r>
              <a:rPr lang="ru-RU" sz="8000" dirty="0"/>
              <a:t>. Букетики омелы есть даже на лампах и люстрах, и, по обычаю, вы можете поцеловать человека, стоящего в середине комнаты под букетиком омелы.</a:t>
            </a:r>
          </a:p>
          <a:p>
            <a:pPr algn="just"/>
            <a:r>
              <a:rPr lang="ru-RU" sz="8000" dirty="0"/>
              <a:t>В </a:t>
            </a:r>
            <a:r>
              <a:rPr lang="ru-RU" sz="8000" dirty="0">
                <a:hlinkClick r:id="rId4" tooltip="Италия"/>
              </a:rPr>
              <a:t>Италии</a:t>
            </a:r>
            <a:r>
              <a:rPr lang="ru-RU" sz="8000" dirty="0"/>
              <a:t> под Новый год принято избавляться от старых вещей, а </a:t>
            </a:r>
            <a:r>
              <a:rPr lang="ru-RU" sz="8000" dirty="0">
                <a:hlinkClick r:id="rId5" tooltip="Рождество"/>
              </a:rPr>
              <a:t>Рождество</a:t>
            </a:r>
            <a:r>
              <a:rPr lang="ru-RU" sz="8000" dirty="0"/>
              <a:t> ознаменовано сжиганием рождественского полена.</a:t>
            </a:r>
          </a:p>
          <a:p>
            <a:pPr algn="just"/>
            <a:r>
              <a:rPr lang="ru-RU" sz="8000" dirty="0"/>
              <a:t>Во </a:t>
            </a:r>
            <a:r>
              <a:rPr lang="ru-RU" sz="8000" dirty="0">
                <a:hlinkClick r:id="rId6" tooltip="Франция"/>
              </a:rPr>
              <a:t>Франции</a:t>
            </a:r>
            <a:r>
              <a:rPr lang="ru-RU" sz="8000" dirty="0"/>
              <a:t> Дед Мороз — Пер </a:t>
            </a:r>
            <a:r>
              <a:rPr lang="ru-RU" sz="8000" dirty="0" err="1"/>
              <a:t>Ноэль</a:t>
            </a:r>
            <a:r>
              <a:rPr lang="ru-RU" sz="8000" dirty="0"/>
              <a:t> — приходит в новогоднюю ночь и оставляет подарки в детских башмаках. Тот, кому достается боб, запеченный в новогодний пирог, получает титул «бобового короля», и в праздничную ночь все подчиняются его приказам. Деревянные или глиняные фигурки — </a:t>
            </a:r>
            <a:r>
              <a:rPr lang="ru-RU" sz="8000" dirty="0" err="1"/>
              <a:t>сантоны</a:t>
            </a:r>
            <a:r>
              <a:rPr lang="ru-RU" sz="8000" dirty="0"/>
              <a:t> — ставят возле ёлки.</a:t>
            </a:r>
          </a:p>
          <a:p>
            <a:pPr algn="just"/>
            <a:r>
              <a:rPr lang="ru-RU" sz="8000" dirty="0"/>
              <a:t>В </a:t>
            </a:r>
            <a:r>
              <a:rPr lang="ru-RU" sz="8000" dirty="0">
                <a:hlinkClick r:id="rId7" tooltip="Швеция"/>
              </a:rPr>
              <a:t>Швеции</a:t>
            </a:r>
            <a:r>
              <a:rPr lang="ru-RU" sz="8000" dirty="0"/>
              <a:t> перед Новым годом дети выбирают королеву света </a:t>
            </a:r>
            <a:r>
              <a:rPr lang="ru-RU" sz="8000" dirty="0" err="1"/>
              <a:t>Люцию</a:t>
            </a:r>
            <a:r>
              <a:rPr lang="ru-RU" sz="8000" dirty="0"/>
              <a:t>. Её наряжают в белое платье, на голову надевают корону с зажженными свечами. </a:t>
            </a:r>
            <a:r>
              <a:rPr lang="ru-RU" sz="8000" dirty="0" err="1"/>
              <a:t>Люция</a:t>
            </a:r>
            <a:r>
              <a:rPr lang="ru-RU" sz="8000" dirty="0"/>
              <a:t> приносит подарки детям и лакомства домашним животным: кошке — сливки, собаке — сахарную косточку, ослику — морковь.</a:t>
            </a:r>
          </a:p>
          <a:p>
            <a:pPr algn="just"/>
            <a:endParaRPr lang="ru-RU" sz="4300" dirty="0"/>
          </a:p>
        </p:txBody>
      </p:sp>
      <p:sp>
        <p:nvSpPr>
          <p:cNvPr id="3" name="Заголовок 2"/>
          <p:cNvSpPr>
            <a:spLocks noGrp="1"/>
          </p:cNvSpPr>
          <p:nvPr>
            <p:ph type="title"/>
          </p:nvPr>
        </p:nvSpPr>
        <p:spPr/>
        <p:txBody>
          <a:bodyPr>
            <a:normAutofit fontScale="90000"/>
          </a:bodyPr>
          <a:lstStyle/>
          <a:p>
            <a:r>
              <a:rPr lang="ru-RU" dirty="0" smtClean="0"/>
              <a:t>Традиции празднования Нового Года в других странах.</a:t>
            </a:r>
            <a:endParaRPr lang="ru-RU" dirty="0"/>
          </a:p>
        </p:txBody>
      </p:sp>
    </p:spTree>
    <p:extLst>
      <p:ext uri="{BB962C8B-B14F-4D97-AF65-F5344CB8AC3E}">
        <p14:creationId xmlns:p14="http://schemas.microsoft.com/office/powerpoint/2010/main" val="3528808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971600" y="1484784"/>
            <a:ext cx="7408333" cy="3450696"/>
          </a:xfrm>
        </p:spPr>
        <p:txBody>
          <a:bodyPr>
            <a:noAutofit/>
          </a:bodyPr>
          <a:lstStyle/>
          <a:p>
            <a:r>
              <a:rPr lang="ru-RU" dirty="0"/>
              <a:t>Весело встречают Новый год в </a:t>
            </a:r>
            <a:r>
              <a:rPr lang="ru-RU" dirty="0">
                <a:hlinkClick r:id="rId2" tooltip="Болгария"/>
              </a:rPr>
              <a:t>Болгарии</a:t>
            </a:r>
            <a:r>
              <a:rPr lang="ru-RU" dirty="0"/>
              <a:t>. Когда люди собираются у праздничного стола, во всех домах на три минуты гасится свет. Эти минуты называют «минутами новогодних поцелуев», тайну которых сохраняет </a:t>
            </a:r>
            <a:r>
              <a:rPr lang="ru-RU" dirty="0" smtClean="0"/>
              <a:t>темнота. В </a:t>
            </a:r>
            <a:r>
              <a:rPr lang="ru-RU" dirty="0"/>
              <a:t>новогоднюю ночь после застолья молодёжь делает палочки из кизила (</a:t>
            </a:r>
            <a:r>
              <a:rPr lang="ru-RU" dirty="0" err="1"/>
              <a:t>сурвачки</a:t>
            </a:r>
            <a:r>
              <a:rPr lang="ru-RU" dirty="0"/>
              <a:t>). </a:t>
            </a:r>
            <a:r>
              <a:rPr lang="ru-RU" dirty="0" err="1"/>
              <a:t>Сурвачка</a:t>
            </a:r>
            <a:r>
              <a:rPr lang="ru-RU" dirty="0"/>
              <a:t> украшается красной ниточкой, головками чеснока, орехами, монетками, черносливом и сухофруктами. С </a:t>
            </a:r>
            <a:r>
              <a:rPr lang="ru-RU" dirty="0" err="1"/>
              <a:t>сурвачками</a:t>
            </a:r>
            <a:r>
              <a:rPr lang="ru-RU" dirty="0"/>
              <a:t> отправляются по гостям. Заходят в дом и «стучат» ими по спине хозяев. Такие «побои» сулят удачу, здоровье и благосостояние в дом.</a:t>
            </a:r>
          </a:p>
          <a:p>
            <a:r>
              <a:rPr lang="ru-RU" dirty="0"/>
              <a:t>В </a:t>
            </a:r>
            <a:r>
              <a:rPr lang="ru-RU" dirty="0">
                <a:hlinkClick r:id="rId3" tooltip="Испания"/>
              </a:rPr>
              <a:t>Испании</a:t>
            </a:r>
            <a:r>
              <a:rPr lang="ru-RU" dirty="0"/>
              <a:t> принято съесть 12 виноградин, во время 12 ударов часов в полночь.</a:t>
            </a:r>
          </a:p>
          <a:p>
            <a:endParaRPr lang="ru-RU" dirty="0"/>
          </a:p>
        </p:txBody>
      </p:sp>
      <p:sp>
        <p:nvSpPr>
          <p:cNvPr id="3" name="Заголовок 2"/>
          <p:cNvSpPr>
            <a:spLocks noGrp="1"/>
          </p:cNvSpPr>
          <p:nvPr>
            <p:ph type="title"/>
          </p:nvPr>
        </p:nvSpPr>
        <p:spPr/>
        <p:txBody>
          <a:bodyPr>
            <a:normAutofit fontScale="90000"/>
          </a:bodyPr>
          <a:lstStyle/>
          <a:p>
            <a:r>
              <a:rPr lang="ru-RU" dirty="0"/>
              <a:t>Традиции празднования Нового Года в других странах.</a:t>
            </a:r>
          </a:p>
        </p:txBody>
      </p:sp>
    </p:spTree>
    <p:extLst>
      <p:ext uri="{BB962C8B-B14F-4D97-AF65-F5344CB8AC3E}">
        <p14:creationId xmlns:p14="http://schemas.microsoft.com/office/powerpoint/2010/main" val="3528457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55576" y="1628800"/>
            <a:ext cx="7408333" cy="3450696"/>
          </a:xfrm>
        </p:spPr>
        <p:txBody>
          <a:bodyPr>
            <a:noAutofit/>
          </a:bodyPr>
          <a:lstStyle/>
          <a:p>
            <a:pPr algn="just"/>
            <a:r>
              <a:rPr lang="ru-RU" sz="2000" dirty="0"/>
              <a:t>В </a:t>
            </a:r>
            <a:r>
              <a:rPr lang="ru-RU" sz="2000" dirty="0">
                <a:hlinkClick r:id="rId2" tooltip="Колумбия"/>
              </a:rPr>
              <a:t>Колумбии</a:t>
            </a:r>
            <a:r>
              <a:rPr lang="ru-RU" sz="2000" dirty="0"/>
              <a:t> главный герой новогоднего карнавала — Старый год — разгуливает на высоких ходулях и рассказывает детям смешные истории. Папа </a:t>
            </a:r>
            <a:r>
              <a:rPr lang="ru-RU" sz="2000" dirty="0" err="1"/>
              <a:t>Паскуаль</a:t>
            </a:r>
            <a:r>
              <a:rPr lang="ru-RU" sz="2000" dirty="0"/>
              <a:t> — колумбийский Дед Мороз — устраивает фейерверки.</a:t>
            </a:r>
          </a:p>
          <a:p>
            <a:pPr algn="just"/>
            <a:r>
              <a:rPr lang="ru-RU" sz="2000" dirty="0"/>
              <a:t>На </a:t>
            </a:r>
            <a:r>
              <a:rPr lang="ru-RU" sz="2000" dirty="0">
                <a:hlinkClick r:id="rId3" tooltip="Куба"/>
              </a:rPr>
              <a:t>Кубе</a:t>
            </a:r>
            <a:r>
              <a:rPr lang="ru-RU" sz="2000" dirty="0"/>
              <a:t> перед наступлением Нового года наполняют все кувшины, вёдра, тазы и миски водой и в полночь воду выливают из окон. Так уходящему году желают светлого, как вода, пути. Пока часы бьют 12 раз, необходимо скушать 12 виноградинок, и тогда добро, согласие, процветание и мир будут сопровождать человека весь год.</a:t>
            </a:r>
          </a:p>
          <a:p>
            <a:pPr algn="just"/>
            <a:r>
              <a:rPr lang="ru-RU" sz="2000" dirty="0"/>
              <a:t>В </a:t>
            </a:r>
            <a:r>
              <a:rPr lang="ru-RU" sz="2000" dirty="0">
                <a:hlinkClick r:id="rId4" tooltip="Мексика"/>
              </a:rPr>
              <a:t>Мексике</a:t>
            </a:r>
            <a:r>
              <a:rPr lang="ru-RU" sz="2000" dirty="0"/>
              <a:t> Новый год встречают огнём праздничных фейерверков, стрельбой из ракетниц, звоном особых новогодних бубенчиков. А детям в полночь вручают вкусные пряничные </a:t>
            </a:r>
            <a:r>
              <a:rPr lang="ru-RU" sz="2000" dirty="0" smtClean="0"/>
              <a:t>куклы</a:t>
            </a:r>
            <a:endParaRPr lang="ru-RU" sz="2000" dirty="0"/>
          </a:p>
        </p:txBody>
      </p:sp>
      <p:sp>
        <p:nvSpPr>
          <p:cNvPr id="3" name="Заголовок 2"/>
          <p:cNvSpPr>
            <a:spLocks noGrp="1"/>
          </p:cNvSpPr>
          <p:nvPr>
            <p:ph type="title"/>
          </p:nvPr>
        </p:nvSpPr>
        <p:spPr/>
        <p:txBody>
          <a:bodyPr>
            <a:normAutofit fontScale="90000"/>
          </a:bodyPr>
          <a:lstStyle/>
          <a:p>
            <a:r>
              <a:rPr lang="ru-RU" dirty="0"/>
              <a:t>Традиции празднования Нового Года в других странах.</a:t>
            </a:r>
          </a:p>
        </p:txBody>
      </p:sp>
    </p:spTree>
    <p:extLst>
      <p:ext uri="{BB962C8B-B14F-4D97-AF65-F5344CB8AC3E}">
        <p14:creationId xmlns:p14="http://schemas.microsoft.com/office/powerpoint/2010/main" val="16274699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27584" y="1628800"/>
            <a:ext cx="7408333" cy="3594712"/>
          </a:xfrm>
        </p:spPr>
        <p:txBody>
          <a:bodyPr>
            <a:noAutofit/>
          </a:bodyPr>
          <a:lstStyle/>
          <a:p>
            <a:pPr algn="just"/>
            <a:r>
              <a:rPr lang="ru-RU" sz="2000" dirty="0"/>
              <a:t>В </a:t>
            </a:r>
            <a:r>
              <a:rPr lang="ru-RU" sz="2000" dirty="0">
                <a:hlinkClick r:id="rId2" tooltip="Япония"/>
              </a:rPr>
              <a:t>Японии</a:t>
            </a:r>
            <a:r>
              <a:rPr lang="ru-RU" sz="2000" dirty="0"/>
              <a:t> в новогоднюю ночь 108 раз звонят в колокола. Каждый удар колокола соответствует одному из пороков. Всего их шесть: жадность, глупость, злость, легкомыслие, нерешительность и зависть, однако у каждого порока есть 18 различных оттенков, что в сумме и составляет 108 ударов колокола.</a:t>
            </a:r>
          </a:p>
          <a:p>
            <a:pPr algn="just"/>
            <a:r>
              <a:rPr lang="ru-RU" sz="2000" dirty="0"/>
              <a:t>В </a:t>
            </a:r>
            <a:r>
              <a:rPr lang="ru-RU" sz="2000" dirty="0">
                <a:hlinkClick r:id="rId3" tooltip="Мьянма"/>
              </a:rPr>
              <a:t>Мьянме</a:t>
            </a:r>
            <a:r>
              <a:rPr lang="ru-RU" sz="2000" dirty="0"/>
              <a:t> Новый год наступает в самое жаркое время года, поэтому его приход отмечается так называемым «фестивалем воды», когда люди при встрече поливают друг друга водой. Традиция обливания водой — это своего рода пожелание счастья в Новом году.</a:t>
            </a:r>
          </a:p>
          <a:p>
            <a:pPr algn="just"/>
            <a:r>
              <a:rPr lang="ru-RU" sz="2000" dirty="0"/>
              <a:t>В </a:t>
            </a:r>
            <a:r>
              <a:rPr lang="ru-RU" sz="2000" dirty="0">
                <a:hlinkClick r:id="rId4" tooltip="Турция"/>
              </a:rPr>
              <a:t>Турции</a:t>
            </a:r>
            <a:r>
              <a:rPr lang="ru-RU" sz="2000" dirty="0"/>
              <a:t>, несмотря на то, что это мусульманская страна, многие семьи отмечают новый год по христианскому (</a:t>
            </a:r>
            <a:r>
              <a:rPr lang="ru-RU" sz="2000" dirty="0">
                <a:hlinkClick r:id="rId5" tooltip="Григорианский календарь"/>
              </a:rPr>
              <a:t>григорианскому</a:t>
            </a:r>
            <a:r>
              <a:rPr lang="ru-RU" sz="2000" dirty="0"/>
              <a:t>) календарю и веселятся вместе с турецким аналогом </a:t>
            </a:r>
            <a:r>
              <a:rPr lang="ru-RU" sz="2000" dirty="0" err="1">
                <a:hlinkClick r:id="rId6" tooltip="Санта Клаус"/>
              </a:rPr>
              <a:t>Санты</a:t>
            </a:r>
            <a:r>
              <a:rPr lang="ru-RU" sz="2000" dirty="0">
                <a:hlinkClick r:id="rId6" tooltip="Санта Клаус"/>
              </a:rPr>
              <a:t> Клауса</a:t>
            </a:r>
            <a:r>
              <a:rPr lang="ru-RU" sz="2000" dirty="0"/>
              <a:t>, имя которого в Турции — </a:t>
            </a:r>
            <a:r>
              <a:rPr lang="ru-RU" sz="2000" dirty="0" err="1"/>
              <a:t>Ноель</a:t>
            </a:r>
            <a:r>
              <a:rPr lang="ru-RU" sz="2000" dirty="0"/>
              <a:t> Баба</a:t>
            </a:r>
            <a:r>
              <a:rPr lang="ru-RU" sz="2000" dirty="0" smtClean="0"/>
              <a:t>.</a:t>
            </a:r>
            <a:endParaRPr lang="ru-RU" sz="2000" dirty="0"/>
          </a:p>
          <a:p>
            <a:pPr algn="just"/>
            <a:endParaRPr lang="ru-RU" sz="2000" dirty="0"/>
          </a:p>
        </p:txBody>
      </p:sp>
      <p:sp>
        <p:nvSpPr>
          <p:cNvPr id="3" name="Заголовок 2"/>
          <p:cNvSpPr>
            <a:spLocks noGrp="1"/>
          </p:cNvSpPr>
          <p:nvPr>
            <p:ph type="title"/>
          </p:nvPr>
        </p:nvSpPr>
        <p:spPr/>
        <p:txBody>
          <a:bodyPr>
            <a:normAutofit fontScale="90000"/>
          </a:bodyPr>
          <a:lstStyle/>
          <a:p>
            <a:r>
              <a:rPr lang="ru-RU" dirty="0"/>
              <a:t>Традиции празднования Нового Года в других странах.</a:t>
            </a:r>
          </a:p>
        </p:txBody>
      </p:sp>
    </p:spTree>
    <p:extLst>
      <p:ext uri="{BB962C8B-B14F-4D97-AF65-F5344CB8AC3E}">
        <p14:creationId xmlns:p14="http://schemas.microsoft.com/office/powerpoint/2010/main" val="28520587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2" y="1628800"/>
            <a:ext cx="7408333" cy="3450696"/>
          </a:xfrm>
        </p:spPr>
        <p:txBody>
          <a:bodyPr>
            <a:normAutofit fontScale="25000" lnSpcReduction="20000"/>
          </a:bodyPr>
          <a:lstStyle/>
          <a:p>
            <a:r>
              <a:rPr lang="ru-RU" sz="9600" dirty="0" smtClean="0"/>
              <a:t>Тихо </a:t>
            </a:r>
            <a:r>
              <a:rPr lang="ru-RU" sz="9600" dirty="0"/>
              <a:t>ель качается.</a:t>
            </a:r>
            <a:br>
              <a:rPr lang="ru-RU" sz="9600" dirty="0"/>
            </a:br>
            <a:r>
              <a:rPr lang="ru-RU" sz="9600" dirty="0"/>
              <a:t>Старый год кончается.</a:t>
            </a:r>
            <a:br>
              <a:rPr lang="ru-RU" sz="9600" dirty="0"/>
            </a:br>
            <a:r>
              <a:rPr lang="ru-RU" sz="9600" dirty="0"/>
              <a:t>Хорошо в лесу зимой,</a:t>
            </a:r>
            <a:br>
              <a:rPr lang="ru-RU" sz="9600" dirty="0"/>
            </a:br>
            <a:r>
              <a:rPr lang="ru-RU" sz="9600" dirty="0"/>
              <a:t>Лес украшен бахромой,</a:t>
            </a:r>
            <a:br>
              <a:rPr lang="ru-RU" sz="9600" dirty="0"/>
            </a:br>
            <a:r>
              <a:rPr lang="ru-RU" sz="9600" dirty="0"/>
              <a:t/>
            </a:r>
            <a:br>
              <a:rPr lang="ru-RU" sz="9600" dirty="0"/>
            </a:br>
            <a:r>
              <a:rPr lang="ru-RU" sz="9600" dirty="0"/>
              <a:t>Звонкий снег искрится,</a:t>
            </a:r>
            <a:br>
              <a:rPr lang="ru-RU" sz="9600" dirty="0"/>
            </a:br>
            <a:r>
              <a:rPr lang="ru-RU" sz="9600" dirty="0"/>
              <a:t>Иней серебрится.</a:t>
            </a:r>
            <a:br>
              <a:rPr lang="ru-RU" sz="9600" dirty="0"/>
            </a:br>
            <a:r>
              <a:rPr lang="ru-RU" sz="9600" dirty="0"/>
              <a:t>Тихо ель качается.</a:t>
            </a:r>
            <a:br>
              <a:rPr lang="ru-RU" sz="9600" dirty="0"/>
            </a:br>
            <a:r>
              <a:rPr lang="ru-RU" sz="9600" dirty="0"/>
              <a:t>Старый год кончается.</a:t>
            </a:r>
            <a:br>
              <a:rPr lang="ru-RU" sz="9600" dirty="0"/>
            </a:br>
            <a:r>
              <a:rPr lang="ru-RU" sz="9600" dirty="0"/>
              <a:t/>
            </a:r>
            <a:br>
              <a:rPr lang="ru-RU" sz="9600" dirty="0"/>
            </a:br>
            <a:r>
              <a:rPr lang="ru-RU" sz="9600" dirty="0"/>
              <a:t>Смех, веселье, игры, шутки,</a:t>
            </a:r>
            <a:br>
              <a:rPr lang="ru-RU" sz="9600" dirty="0"/>
            </a:br>
            <a:r>
              <a:rPr lang="ru-RU" sz="9600" dirty="0"/>
              <a:t>Песни, радость, пляски!</a:t>
            </a:r>
            <a:br>
              <a:rPr lang="ru-RU" sz="9600" dirty="0"/>
            </a:br>
            <a:r>
              <a:rPr lang="ru-RU" sz="9600" dirty="0"/>
              <a:t>Хорошо нам всем живется</a:t>
            </a:r>
            <a:br>
              <a:rPr lang="ru-RU" sz="9600" dirty="0"/>
            </a:br>
            <a:r>
              <a:rPr lang="ru-RU" sz="9600" dirty="0"/>
              <a:t>В новогодней сказке!</a:t>
            </a:r>
          </a:p>
          <a:p>
            <a:r>
              <a:rPr lang="ru-RU" sz="9600" i="1" dirty="0"/>
              <a:t> </a:t>
            </a:r>
            <a:r>
              <a:rPr lang="ru-RU" sz="9600" i="1" dirty="0" smtClean="0"/>
              <a:t>                                                  </a:t>
            </a:r>
            <a:r>
              <a:rPr lang="ru-RU" sz="8000" i="1" dirty="0" err="1"/>
              <a:t>И.Токмакова</a:t>
            </a:r>
            <a:endParaRPr lang="ru-RU" sz="8000" dirty="0"/>
          </a:p>
          <a:p>
            <a:endParaRPr lang="ru-RU" dirty="0"/>
          </a:p>
        </p:txBody>
      </p:sp>
      <p:sp>
        <p:nvSpPr>
          <p:cNvPr id="3" name="Заголовок 2"/>
          <p:cNvSpPr>
            <a:spLocks noGrp="1"/>
          </p:cNvSpPr>
          <p:nvPr>
            <p:ph type="title"/>
          </p:nvPr>
        </p:nvSpPr>
        <p:spPr/>
        <p:txBody>
          <a:bodyPr/>
          <a:lstStyle/>
          <a:p>
            <a:r>
              <a:rPr lang="ru-RU" dirty="0" smtClean="0"/>
              <a:t>Стихи про Новый Год.</a:t>
            </a:r>
            <a:endParaRPr lang="ru-RU" dirty="0"/>
          </a:p>
        </p:txBody>
      </p:sp>
    </p:spTree>
    <p:extLst>
      <p:ext uri="{BB962C8B-B14F-4D97-AF65-F5344CB8AC3E}">
        <p14:creationId xmlns:p14="http://schemas.microsoft.com/office/powerpoint/2010/main" val="13117593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r>
              <a:rPr lang="ru-RU" dirty="0" smtClean="0"/>
              <a:t>Счастливого Нового Года!!!</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131" y="2348880"/>
            <a:ext cx="7848872" cy="436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07252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lnSpcReduction="10000"/>
          </a:bodyPr>
          <a:lstStyle/>
          <a:p>
            <a:r>
              <a:rPr lang="ru-RU" dirty="0"/>
              <a:t>При раскопках </a:t>
            </a:r>
            <a:r>
              <a:rPr lang="ru-RU" b="1" dirty="0"/>
              <a:t>древнеегипетских</a:t>
            </a:r>
            <a:r>
              <a:rPr lang="ru-RU" dirty="0"/>
              <a:t> пирамид археологи нашли сосуд, на котором было написано: "Начало нового года". В </a:t>
            </a:r>
            <a:r>
              <a:rPr lang="ru-RU" b="1" dirty="0"/>
              <a:t>Древнем Египте </a:t>
            </a:r>
            <a:r>
              <a:rPr lang="ru-RU" dirty="0"/>
              <a:t>Новый год праздновался во время разлива реки Нил (примерно в конце сентября). Разлив Нила был очень важен, т.к. только благодаря ему в сухой пустыне вырастало зерно. В Новый год статуи верховных божеств плавали в специальной лодке по Нилу месяц, что сопровождалось пением, танцами и весельем.</a:t>
            </a:r>
          </a:p>
        </p:txBody>
      </p:sp>
      <p:sp>
        <p:nvSpPr>
          <p:cNvPr id="3" name="Заголовок 2"/>
          <p:cNvSpPr>
            <a:spLocks noGrp="1"/>
          </p:cNvSpPr>
          <p:nvPr>
            <p:ph type="title"/>
          </p:nvPr>
        </p:nvSpPr>
        <p:spPr/>
        <p:txBody>
          <a:bodyPr>
            <a:noAutofit/>
          </a:bodyPr>
          <a:lstStyle/>
          <a:p>
            <a:pPr algn="just"/>
            <a:r>
              <a:rPr lang="ru-RU" sz="2400" dirty="0"/>
              <a:t>Новогодний праздник – самый древний из всех существующих </a:t>
            </a:r>
            <a:r>
              <a:rPr lang="ru-RU" sz="2400" dirty="0" smtClean="0"/>
              <a:t>праздников.</a:t>
            </a:r>
            <a:endParaRPr lang="ru-RU" sz="2400" dirty="0">
              <a:solidFill>
                <a:srgbClr val="990033"/>
              </a:solidFill>
              <a:latin typeface="Times New Roman" pitchFamily="18" charset="0"/>
              <a:cs typeface="Times New Roman" pitchFamily="18" charset="0"/>
            </a:endParaRPr>
          </a:p>
        </p:txBody>
      </p:sp>
    </p:spTree>
    <p:extLst>
      <p:ext uri="{BB962C8B-B14F-4D97-AF65-F5344CB8AC3E}">
        <p14:creationId xmlns:p14="http://schemas.microsoft.com/office/powerpoint/2010/main" val="13819688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55576" y="1556792"/>
            <a:ext cx="7408333" cy="3450696"/>
          </a:xfrm>
        </p:spPr>
        <p:txBody>
          <a:bodyPr>
            <a:noAutofit/>
          </a:bodyPr>
          <a:lstStyle/>
          <a:p>
            <a:pPr algn="just"/>
            <a:r>
              <a:rPr lang="ru-RU" b="1" dirty="0"/>
              <a:t>Древние римляне </a:t>
            </a:r>
            <a:r>
              <a:rPr lang="ru-RU" dirty="0"/>
              <a:t>ещё до нашей эры стали дарить новогодние подарки и веселиться всю новогоднюю ночь напролёт, желая друг другу счастья, удачи, благополучия. В течение долгого времени римляне праздновали Новый год в начале марта, до тех пор, пока Юлий Цезарь не ввёл новый календарь (в настоящее время он называется юлианским). Таким образом, датой встречи Нового года стал первый день января. Праздник встречи нового года назывался "календы". Во время праздника люди украшали дома и дарили друг другу подарки и монеты; рабы и их владельцы ели и веселились вместе. Римляне делали подарки императору.</a:t>
            </a:r>
          </a:p>
        </p:txBody>
      </p:sp>
      <p:sp>
        <p:nvSpPr>
          <p:cNvPr id="3" name="Заголовок 2"/>
          <p:cNvSpPr>
            <a:spLocks noGrp="1"/>
          </p:cNvSpPr>
          <p:nvPr>
            <p:ph type="title"/>
          </p:nvPr>
        </p:nvSpPr>
        <p:spPr>
          <a:xfrm>
            <a:off x="755576" y="332656"/>
            <a:ext cx="8229600" cy="1252728"/>
          </a:xfrm>
        </p:spPr>
        <p:txBody>
          <a:bodyPr>
            <a:normAutofit/>
          </a:bodyPr>
          <a:lstStyle/>
          <a:p>
            <a:pPr algn="just"/>
            <a:r>
              <a:rPr lang="ru-RU" sz="2400" dirty="0"/>
              <a:t>Новогодний праздник – самый древний из всех существующих праздников.</a:t>
            </a:r>
          </a:p>
        </p:txBody>
      </p:sp>
    </p:spTree>
    <p:extLst>
      <p:ext uri="{BB962C8B-B14F-4D97-AF65-F5344CB8AC3E}">
        <p14:creationId xmlns:p14="http://schemas.microsoft.com/office/powerpoint/2010/main" val="37485834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algn="just"/>
            <a:r>
              <a:rPr lang="ru-RU" b="1" dirty="0"/>
              <a:t>В Древнем Вавилоне </a:t>
            </a:r>
            <a:r>
              <a:rPr lang="ru-RU" dirty="0"/>
              <a:t>Новый год встречали весной. Во время праздника царь на несколько дней покидал город. Пока он отсутствовал, народ веселился и мог делать все, что вздумается. Через несколько дней царь и его свита в праздничных одеждах торжественно возвращались в город, а народ возвращался к работе. Так каждый год люди </a:t>
            </a:r>
            <a:r>
              <a:rPr lang="ru-RU" dirty="0" smtClean="0"/>
              <a:t>начинали жизнь заново</a:t>
            </a:r>
            <a:r>
              <a:rPr lang="ru-RU" dirty="0"/>
              <a:t>.</a:t>
            </a:r>
            <a:br>
              <a:rPr lang="ru-RU" dirty="0"/>
            </a:br>
            <a:endParaRPr lang="ru-RU" dirty="0"/>
          </a:p>
        </p:txBody>
      </p:sp>
      <p:sp>
        <p:nvSpPr>
          <p:cNvPr id="3" name="Заголовок 2"/>
          <p:cNvSpPr>
            <a:spLocks noGrp="1"/>
          </p:cNvSpPr>
          <p:nvPr>
            <p:ph type="title"/>
          </p:nvPr>
        </p:nvSpPr>
        <p:spPr/>
        <p:txBody>
          <a:bodyPr>
            <a:normAutofit/>
          </a:bodyPr>
          <a:lstStyle/>
          <a:p>
            <a:r>
              <a:rPr lang="ru-RU" sz="2400" dirty="0"/>
              <a:t>Новогодний праздник – самый древний из всех существующих праздников.</a:t>
            </a:r>
          </a:p>
        </p:txBody>
      </p:sp>
    </p:spTree>
    <p:extLst>
      <p:ext uri="{BB962C8B-B14F-4D97-AF65-F5344CB8AC3E}">
        <p14:creationId xmlns:p14="http://schemas.microsoft.com/office/powerpoint/2010/main" val="1939330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b="1" dirty="0"/>
              <a:t>Кельты, жители Галлии </a:t>
            </a:r>
            <a:r>
              <a:rPr lang="ru-RU" dirty="0"/>
              <a:t>(</a:t>
            </a:r>
            <a:r>
              <a:rPr lang="ru-RU" u="sng" dirty="0"/>
              <a:t>территория современной Франции и части Англии</a:t>
            </a:r>
            <a:r>
              <a:rPr lang="ru-RU" dirty="0"/>
              <a:t>) встречали новый год в конце октября. В Новый год кельты украшали жилище омелой, чтобы изгнать призраков. Они полагали, что именно в Новый год духи мертвых являются живым. Кельты унаследовали много римских традиций, в том числе требование новогодних подарков от подданных. Обычно дарили украшения и </a:t>
            </a:r>
            <a:r>
              <a:rPr lang="ru-RU" dirty="0" smtClean="0"/>
              <a:t>золото.</a:t>
            </a:r>
            <a:endParaRPr lang="ru-RU" dirty="0"/>
          </a:p>
        </p:txBody>
      </p:sp>
      <p:sp>
        <p:nvSpPr>
          <p:cNvPr id="3" name="Заголовок 2"/>
          <p:cNvSpPr>
            <a:spLocks noGrp="1"/>
          </p:cNvSpPr>
          <p:nvPr>
            <p:ph type="title"/>
          </p:nvPr>
        </p:nvSpPr>
        <p:spPr/>
        <p:txBody>
          <a:bodyPr>
            <a:normAutofit/>
          </a:bodyPr>
          <a:lstStyle/>
          <a:p>
            <a:r>
              <a:rPr lang="ru-RU" sz="2400" dirty="0"/>
              <a:t>Новогодний праздник – самый древний из всех существующих праздников.</a:t>
            </a:r>
          </a:p>
        </p:txBody>
      </p:sp>
    </p:spTree>
    <p:extLst>
      <p:ext uri="{BB962C8B-B14F-4D97-AF65-F5344CB8AC3E}">
        <p14:creationId xmlns:p14="http://schemas.microsoft.com/office/powerpoint/2010/main" val="24076723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algn="just"/>
            <a:r>
              <a:rPr lang="ru-RU" dirty="0"/>
              <a:t>Несколько веков спустя благодаря этой традиции королева Елизавета I накопила огромную коллекцию вышитых и отделанных драгоценностями перчаток. В Новый год мужья давали женам деньги на булавки и другие безделушки. Новый год в </a:t>
            </a:r>
            <a:r>
              <a:rPr lang="ru-RU" b="1" dirty="0"/>
              <a:t>средневековой Англии </a:t>
            </a:r>
            <a:r>
              <a:rPr lang="ru-RU" dirty="0"/>
              <a:t>начинался в марте. </a:t>
            </a:r>
          </a:p>
        </p:txBody>
      </p:sp>
      <p:sp>
        <p:nvSpPr>
          <p:cNvPr id="3" name="Заголовок 2"/>
          <p:cNvSpPr>
            <a:spLocks noGrp="1"/>
          </p:cNvSpPr>
          <p:nvPr>
            <p:ph type="title"/>
          </p:nvPr>
        </p:nvSpPr>
        <p:spPr/>
        <p:txBody>
          <a:bodyPr>
            <a:normAutofit/>
          </a:bodyPr>
          <a:lstStyle/>
          <a:p>
            <a:r>
              <a:rPr lang="ru-RU" sz="2400" dirty="0"/>
              <a:t>Новогодний праздник – самый древний из всех существующих праздников.</a:t>
            </a:r>
          </a:p>
        </p:txBody>
      </p:sp>
    </p:spTree>
    <p:extLst>
      <p:ext uri="{BB962C8B-B14F-4D97-AF65-F5344CB8AC3E}">
        <p14:creationId xmlns:p14="http://schemas.microsoft.com/office/powerpoint/2010/main" val="38946286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lnSpcReduction="20000"/>
          </a:bodyPr>
          <a:lstStyle/>
          <a:p>
            <a:pPr algn="just"/>
            <a:r>
              <a:rPr lang="ru-RU" dirty="0"/>
              <a:t>Началом нового года </a:t>
            </a:r>
            <a:r>
              <a:rPr lang="ru-RU" dirty="0" smtClean="0"/>
              <a:t>на </a:t>
            </a:r>
            <a:r>
              <a:rPr lang="ru-RU" b="1" dirty="0" smtClean="0"/>
              <a:t>Руси </a:t>
            </a:r>
            <a:r>
              <a:rPr lang="ru-RU" dirty="0" smtClean="0"/>
              <a:t>стало </a:t>
            </a:r>
            <a:r>
              <a:rPr lang="ru-RU" dirty="0"/>
              <a:t>считаться 1 марта</a:t>
            </a:r>
            <a:r>
              <a:rPr lang="ru-RU" dirty="0" smtClean="0"/>
              <a:t>. </a:t>
            </a:r>
          </a:p>
          <a:p>
            <a:pPr algn="just"/>
            <a:r>
              <a:rPr lang="ru-RU" dirty="0"/>
              <a:t>И только в 1699 году Пётр I, возвратившись из путешествия по Европе, специальным указом, повелел "впредь лета исчислять" с 1 января: </a:t>
            </a:r>
            <a:r>
              <a:rPr lang="ru-RU" dirty="0" smtClean="0"/>
              <a:t>«Поелику </a:t>
            </a:r>
            <a:r>
              <a:rPr lang="ru-RU" dirty="0"/>
              <a:t>в России считают Новый год по-разному, с сего числа перестать дурить головы людям и считать Новый год повсеместно с первого января. А в знак доброго начинания и веселья поздравить друг друга с Новым годом, желая в делах благополучия и в семье благоденствия. В честь Нового года учинять украшения из елей, детей забавлять, на санках катать с гор. А взрослым людям пьянства и мордобоя не учинять – на то других дней </a:t>
            </a:r>
            <a:r>
              <a:rPr lang="ru-RU" dirty="0" smtClean="0"/>
              <a:t>хватает.»</a:t>
            </a:r>
            <a:endParaRPr lang="ru-RU" dirty="0"/>
          </a:p>
        </p:txBody>
      </p:sp>
      <p:sp>
        <p:nvSpPr>
          <p:cNvPr id="3" name="Заголовок 2"/>
          <p:cNvSpPr>
            <a:spLocks noGrp="1"/>
          </p:cNvSpPr>
          <p:nvPr>
            <p:ph type="title"/>
          </p:nvPr>
        </p:nvSpPr>
        <p:spPr/>
        <p:txBody>
          <a:bodyPr>
            <a:normAutofit fontScale="90000"/>
          </a:bodyPr>
          <a:lstStyle/>
          <a:p>
            <a:pPr algn="l"/>
            <a:r>
              <a:rPr lang="ru-RU" sz="2700" dirty="0"/>
              <a:t>В глубокой древности Новый год чаще всего связывали с </a:t>
            </a:r>
            <a:r>
              <a:rPr lang="ru-RU" sz="2700" dirty="0" smtClean="0"/>
              <a:t>весной </a:t>
            </a:r>
            <a:r>
              <a:rPr lang="ru-RU" sz="2700" dirty="0"/>
              <a:t>– началом возрождения природы и </a:t>
            </a:r>
            <a:r>
              <a:rPr lang="ru-RU" sz="2700" dirty="0" smtClean="0"/>
              <a:t>ожиданием нового </a:t>
            </a:r>
            <a:r>
              <a:rPr lang="ru-RU" sz="2700" dirty="0"/>
              <a:t>урожая</a:t>
            </a:r>
            <a:r>
              <a:rPr lang="ru-RU" dirty="0"/>
              <a:t>. </a:t>
            </a:r>
          </a:p>
        </p:txBody>
      </p:sp>
    </p:spTree>
    <p:extLst>
      <p:ext uri="{BB962C8B-B14F-4D97-AF65-F5344CB8AC3E}">
        <p14:creationId xmlns:p14="http://schemas.microsoft.com/office/powerpoint/2010/main" val="1726638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2348880"/>
            <a:ext cx="5688632" cy="3450696"/>
          </a:xfrm>
        </p:spPr>
        <p:txBody>
          <a:bodyPr>
            <a:normAutofit fontScale="25000" lnSpcReduction="20000"/>
          </a:bodyPr>
          <a:lstStyle/>
          <a:p>
            <a:endParaRPr lang="ru-RU" dirty="0" smtClean="0"/>
          </a:p>
          <a:p>
            <a:endParaRPr lang="ru-RU" dirty="0"/>
          </a:p>
          <a:p>
            <a:pPr marL="0" indent="0" algn="r">
              <a:buNone/>
            </a:pPr>
            <a:r>
              <a:rPr lang="ru-RU" sz="9600" dirty="0" smtClean="0"/>
              <a:t>Всю </a:t>
            </a:r>
            <a:r>
              <a:rPr lang="ru-RU" sz="9600" dirty="0"/>
              <a:t>елку до макушки </a:t>
            </a:r>
            <a:br>
              <a:rPr lang="ru-RU" sz="9600" dirty="0"/>
            </a:br>
            <a:r>
              <a:rPr lang="ru-RU" sz="9600" dirty="0"/>
              <a:t>Украсили игрушки! </a:t>
            </a:r>
            <a:br>
              <a:rPr lang="ru-RU" sz="9600" dirty="0"/>
            </a:br>
            <a:r>
              <a:rPr lang="ru-RU" sz="9600" dirty="0"/>
              <a:t>Вставайте в хоровод! </a:t>
            </a:r>
            <a:br>
              <a:rPr lang="ru-RU" sz="9600" dirty="0"/>
            </a:br>
            <a:r>
              <a:rPr lang="ru-RU" sz="9600" dirty="0"/>
              <a:t>Встречайте Новый год! </a:t>
            </a:r>
          </a:p>
          <a:p>
            <a:endParaRPr lang="ru-RU" sz="9600" dirty="0" smtClean="0"/>
          </a:p>
          <a:p>
            <a:pPr marL="0" indent="0">
              <a:buNone/>
            </a:pPr>
            <a:endParaRPr lang="ru-RU" sz="9600" dirty="0"/>
          </a:p>
          <a:p>
            <a:endParaRPr lang="ru-RU" sz="9600" dirty="0" smtClean="0"/>
          </a:p>
          <a:p>
            <a:endParaRPr lang="ru-RU" sz="9600" dirty="0"/>
          </a:p>
          <a:p>
            <a:pPr marL="0" indent="0">
              <a:buNone/>
            </a:pPr>
            <a:r>
              <a:rPr lang="ru-RU" sz="9600" dirty="0" smtClean="0"/>
              <a:t>Обычай приносить в дом и украшать новогоднюю елку родился в </a:t>
            </a:r>
            <a:r>
              <a:rPr lang="ru-RU" sz="9600" b="1" dirty="0" smtClean="0"/>
              <a:t>Германии</a:t>
            </a:r>
            <a:r>
              <a:rPr lang="ru-RU" sz="9600" dirty="0" smtClean="0"/>
              <a:t> в 17 веке. А еще раньше обходились просто еловыми ветками.</a:t>
            </a:r>
            <a:endParaRPr lang="ru-RU" sz="9600" dirty="0"/>
          </a:p>
        </p:txBody>
      </p:sp>
      <p:sp>
        <p:nvSpPr>
          <p:cNvPr id="3" name="Заголовок 2"/>
          <p:cNvSpPr>
            <a:spLocks noGrp="1"/>
          </p:cNvSpPr>
          <p:nvPr>
            <p:ph type="title"/>
          </p:nvPr>
        </p:nvSpPr>
        <p:spPr/>
        <p:txBody>
          <a:bodyPr/>
          <a:lstStyle/>
          <a:p>
            <a:r>
              <a:rPr lang="ru-RU" dirty="0" smtClean="0"/>
              <a:t>Новогодняя Ёлка.</a:t>
            </a:r>
            <a:endParaRPr lang="ru-RU"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9917" y="2204864"/>
            <a:ext cx="2879849" cy="4320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102056"/>
            <a:ext cx="1728192" cy="2236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5620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1" y="2996952"/>
            <a:ext cx="5832648" cy="3450696"/>
          </a:xfrm>
        </p:spPr>
        <p:txBody>
          <a:bodyPr>
            <a:normAutofit fontScale="92500"/>
          </a:bodyPr>
          <a:lstStyle/>
          <a:p>
            <a:r>
              <a:rPr lang="ru-RU" dirty="0"/>
              <a:t>Рождественско-новогодние праздники начинались колядованием</a:t>
            </a:r>
            <a:r>
              <a:rPr lang="ru-RU" dirty="0" smtClean="0"/>
              <a:t>.</a:t>
            </a:r>
          </a:p>
          <a:p>
            <a:r>
              <a:rPr lang="ru-RU" dirty="0"/>
              <a:t>Так назывались праздничные обходы домов с пением колядок – песен, в которых славились хозяева дома и содержались пожелания богатого урожая, изобилия и т.д. Началу года придавалось особенное значение: как встретишь Новый год, таков он и весь будет.</a:t>
            </a:r>
          </a:p>
        </p:txBody>
      </p:sp>
      <p:sp>
        <p:nvSpPr>
          <p:cNvPr id="3" name="Заголовок 2"/>
          <p:cNvSpPr>
            <a:spLocks noGrp="1"/>
          </p:cNvSpPr>
          <p:nvPr>
            <p:ph type="title"/>
          </p:nvPr>
        </p:nvSpPr>
        <p:spPr/>
        <p:txBody>
          <a:bodyPr>
            <a:normAutofit fontScale="90000"/>
          </a:bodyPr>
          <a:lstStyle/>
          <a:p>
            <a:r>
              <a:rPr lang="ru-RU" dirty="0" smtClean="0"/>
              <a:t>Празднование Нового Года на </a:t>
            </a:r>
            <a:r>
              <a:rPr lang="ru-RU" b="1" dirty="0" smtClean="0"/>
              <a:t>Руси.</a:t>
            </a:r>
            <a:endParaRPr lang="ru-RU"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1737973"/>
            <a:ext cx="3131840" cy="2340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61187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114</TotalTime>
  <Words>1332</Words>
  <Application>Microsoft Office PowerPoint</Application>
  <PresentationFormat>Экран (4:3)</PresentationFormat>
  <Paragraphs>59</Paragraphs>
  <Slides>18</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Волна</vt:lpstr>
      <vt:lpstr>История и традиции празднования Нового Года.  </vt:lpstr>
      <vt:lpstr>Новогодний праздник – самый древний из всех существующих праздников.</vt:lpstr>
      <vt:lpstr>Новогодний праздник – самый древний из всех существующих праздников.</vt:lpstr>
      <vt:lpstr>Новогодний праздник – самый древний из всех существующих праздников.</vt:lpstr>
      <vt:lpstr>Новогодний праздник – самый древний из всех существующих праздников.</vt:lpstr>
      <vt:lpstr>Новогодний праздник – самый древний из всех существующих праздников.</vt:lpstr>
      <vt:lpstr>В глубокой древности Новый год чаще всего связывали с весной – началом возрождения природы и ожиданием нового урожая. </vt:lpstr>
      <vt:lpstr>Новогодняя Ёлка.</vt:lpstr>
      <vt:lpstr>Празднование Нового Года на Руси.</vt:lpstr>
      <vt:lpstr>Дед Мороз.</vt:lpstr>
      <vt:lpstr>Дед Мороз.</vt:lpstr>
      <vt:lpstr>Дед Мороз.</vt:lpstr>
      <vt:lpstr>Традиции празднования Нового Года в других странах.</vt:lpstr>
      <vt:lpstr>Традиции празднования Нового Года в других странах.</vt:lpstr>
      <vt:lpstr>Традиции празднования Нового Года в других странах.</vt:lpstr>
      <vt:lpstr>Традиции празднования Нового Года в других странах.</vt:lpstr>
      <vt:lpstr>Стихи про Новый Год.</vt:lpstr>
      <vt:lpstr>Счастливого Нового Года!!!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и традиции празднования Нового Года.  </dc:title>
  <dc:creator>ПК</dc:creator>
  <cp:lastModifiedBy>ПК</cp:lastModifiedBy>
  <cp:revision>46</cp:revision>
  <dcterms:created xsi:type="dcterms:W3CDTF">2011-12-21T20:57:36Z</dcterms:created>
  <dcterms:modified xsi:type="dcterms:W3CDTF">2011-12-22T23:07:01Z</dcterms:modified>
</cp:coreProperties>
</file>